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172" r:id="rId5"/>
    <p:sldId id="344" r:id="rId6"/>
    <p:sldId id="318" r:id="rId7"/>
    <p:sldId id="350" r:id="rId8"/>
    <p:sldId id="346" r:id="rId9"/>
    <p:sldId id="347" r:id="rId10"/>
    <p:sldId id="348" r:id="rId11"/>
    <p:sldId id="349" r:id="rId12"/>
    <p:sldId id="356" r:id="rId13"/>
    <p:sldId id="2173" r:id="rId14"/>
    <p:sldId id="351" r:id="rId15"/>
    <p:sldId id="354" r:id="rId16"/>
    <p:sldId id="28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60">
          <p15:clr>
            <a:srgbClr val="A4A3A4"/>
          </p15:clr>
        </p15:guide>
        <p15:guide id="3" orient="horz" pos="169">
          <p15:clr>
            <a:srgbClr val="A4A3A4"/>
          </p15:clr>
        </p15:guide>
        <p15:guide id="4" orient="horz" pos="2890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622">
          <p15:clr>
            <a:srgbClr val="A4A3A4"/>
          </p15:clr>
        </p15:guide>
        <p15:guide id="7" orient="horz" pos="1575">
          <p15:clr>
            <a:srgbClr val="A4A3A4"/>
          </p15:clr>
        </p15:guide>
        <p15:guide id="8" orient="horz" pos="868">
          <p15:clr>
            <a:srgbClr val="A4A3A4"/>
          </p15:clr>
        </p15:guide>
        <p15:guide id="9" pos="2835">
          <p15:clr>
            <a:srgbClr val="A4A3A4"/>
          </p15:clr>
        </p15:guide>
        <p15:guide id="10" pos="5583">
          <p15:clr>
            <a:srgbClr val="A4A3A4"/>
          </p15:clr>
        </p15:guide>
        <p15:guide id="11" pos="158">
          <p15:clr>
            <a:srgbClr val="A4A3A4"/>
          </p15:clr>
        </p15:guide>
        <p15:guide id="12" pos="5012">
          <p15:clr>
            <a:srgbClr val="A4A3A4"/>
          </p15:clr>
        </p15:guide>
        <p15:guide id="13" pos="1651">
          <p15:clr>
            <a:srgbClr val="A4A3A4"/>
          </p15:clr>
        </p15:guide>
        <p15:guide id="14" pos="2744">
          <p15:clr>
            <a:srgbClr val="A4A3A4"/>
          </p15:clr>
        </p15:guide>
        <p15:guide id="15" pos="5465">
          <p15:clr>
            <a:srgbClr val="A4A3A4"/>
          </p15:clr>
        </p15:guide>
        <p15:guide id="16" pos="956">
          <p15:clr>
            <a:srgbClr val="A4A3A4"/>
          </p15:clr>
        </p15:guide>
        <p15:guide id="17" pos="2562">
          <p15:clr>
            <a:srgbClr val="A4A3A4"/>
          </p15:clr>
        </p15:guide>
        <p15:guide id="18" pos="3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533"/>
    <a:srgbClr val="006C47"/>
    <a:srgbClr val="005AC5"/>
    <a:srgbClr val="008556"/>
    <a:srgbClr val="006EF5"/>
    <a:srgbClr val="FDB913"/>
    <a:srgbClr val="E51C41"/>
    <a:srgbClr val="FEB912"/>
    <a:srgbClr val="0071F8"/>
    <a:srgbClr val="00A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4A2B9-B728-764C-8089-38C21AB2EB95}" v="379" dt="2023-05-16T20:35:22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3605"/>
  </p:normalViewPr>
  <p:slideViewPr>
    <p:cSldViewPr showGuides="1">
      <p:cViewPr varScale="1">
        <p:scale>
          <a:sx n="160" d="100"/>
          <a:sy n="160" d="100"/>
        </p:scale>
        <p:origin x="1256" y="168"/>
      </p:cViewPr>
      <p:guideLst>
        <p:guide orient="horz" pos="1620"/>
        <p:guide orient="horz" pos="3060"/>
        <p:guide orient="horz" pos="169"/>
        <p:guide orient="horz" pos="2890"/>
        <p:guide orient="horz"/>
        <p:guide orient="horz" pos="622"/>
        <p:guide orient="horz" pos="1575"/>
        <p:guide orient="horz" pos="868"/>
        <p:guide pos="2835"/>
        <p:guide pos="5583"/>
        <p:guide pos="158"/>
        <p:guide pos="5012"/>
        <p:guide pos="1651"/>
        <p:guide pos="2744"/>
        <p:guide pos="5465"/>
        <p:guide pos="956"/>
        <p:guide pos="2562"/>
        <p:guide pos="3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155" d="100"/>
          <a:sy n="155" d="100"/>
        </p:scale>
        <p:origin x="536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Pardoe" userId="6fa2db72-1fdb-41be-8a25-f49a2205c689" providerId="ADAL" clId="{32A4A2B9-B728-764C-8089-38C21AB2EB95}"/>
    <pc:docChg chg="modSld">
      <pc:chgData name="Steve Pardoe" userId="6fa2db72-1fdb-41be-8a25-f49a2205c689" providerId="ADAL" clId="{32A4A2B9-B728-764C-8089-38C21AB2EB95}" dt="2023-05-16T10:26:41.529" v="407" actId="20577"/>
      <pc:docMkLst>
        <pc:docMk/>
      </pc:docMkLst>
      <pc:sldChg chg="modSp modAnim">
        <pc:chgData name="Steve Pardoe" userId="6fa2db72-1fdb-41be-8a25-f49a2205c689" providerId="ADAL" clId="{32A4A2B9-B728-764C-8089-38C21AB2EB95}" dt="2023-05-16T10:13:22.277" v="170" actId="207"/>
        <pc:sldMkLst>
          <pc:docMk/>
          <pc:sldMk cId="1878321709" sldId="346"/>
        </pc:sldMkLst>
        <pc:spChg chg="mod">
          <ac:chgData name="Steve Pardoe" userId="6fa2db72-1fdb-41be-8a25-f49a2205c689" providerId="ADAL" clId="{32A4A2B9-B728-764C-8089-38C21AB2EB95}" dt="2023-05-16T10:13:22.277" v="170" actId="207"/>
          <ac:spMkLst>
            <pc:docMk/>
            <pc:sldMk cId="1878321709" sldId="346"/>
            <ac:spMk id="4" creationId="{7B54DD1C-02C2-C778-B727-DF102E5C6A20}"/>
          </ac:spMkLst>
        </pc:spChg>
      </pc:sldChg>
      <pc:sldChg chg="modSp mod modAnim">
        <pc:chgData name="Steve Pardoe" userId="6fa2db72-1fdb-41be-8a25-f49a2205c689" providerId="ADAL" clId="{32A4A2B9-B728-764C-8089-38C21AB2EB95}" dt="2023-05-16T10:16:36.119" v="249"/>
        <pc:sldMkLst>
          <pc:docMk/>
          <pc:sldMk cId="1662716010" sldId="347"/>
        </pc:sldMkLst>
        <pc:spChg chg="mod">
          <ac:chgData name="Steve Pardoe" userId="6fa2db72-1fdb-41be-8a25-f49a2205c689" providerId="ADAL" clId="{32A4A2B9-B728-764C-8089-38C21AB2EB95}" dt="2023-05-16T10:16:36.119" v="249"/>
          <ac:spMkLst>
            <pc:docMk/>
            <pc:sldMk cId="1662716010" sldId="347"/>
            <ac:spMk id="4" creationId="{4E40A110-8A29-8F24-B3F6-2E60DCF5947E}"/>
          </ac:spMkLst>
        </pc:spChg>
      </pc:sldChg>
      <pc:sldChg chg="modSp">
        <pc:chgData name="Steve Pardoe" userId="6fa2db72-1fdb-41be-8a25-f49a2205c689" providerId="ADAL" clId="{32A4A2B9-B728-764C-8089-38C21AB2EB95}" dt="2023-05-16T10:22:47.859" v="396" actId="1076"/>
        <pc:sldMkLst>
          <pc:docMk/>
          <pc:sldMk cId="1689414459" sldId="349"/>
        </pc:sldMkLst>
        <pc:spChg chg="mod">
          <ac:chgData name="Steve Pardoe" userId="6fa2db72-1fdb-41be-8a25-f49a2205c689" providerId="ADAL" clId="{32A4A2B9-B728-764C-8089-38C21AB2EB95}" dt="2023-05-16T10:22:33.079" v="395" actId="20577"/>
          <ac:spMkLst>
            <pc:docMk/>
            <pc:sldMk cId="1689414459" sldId="349"/>
            <ac:spMk id="4" creationId="{F968E4F1-487B-67A8-423D-26339A6EB0C8}"/>
          </ac:spMkLst>
        </pc:spChg>
        <pc:picChg chg="mod">
          <ac:chgData name="Steve Pardoe" userId="6fa2db72-1fdb-41be-8a25-f49a2205c689" providerId="ADAL" clId="{32A4A2B9-B728-764C-8089-38C21AB2EB95}" dt="2023-05-16T10:22:47.859" v="396" actId="1076"/>
          <ac:picMkLst>
            <pc:docMk/>
            <pc:sldMk cId="1689414459" sldId="349"/>
            <ac:picMk id="1026" creationId="{93C7D26F-A118-FA87-86FA-4A33907329E1}"/>
          </ac:picMkLst>
        </pc:picChg>
      </pc:sldChg>
      <pc:sldChg chg="modAnim">
        <pc:chgData name="Steve Pardoe" userId="6fa2db72-1fdb-41be-8a25-f49a2205c689" providerId="ADAL" clId="{32A4A2B9-B728-764C-8089-38C21AB2EB95}" dt="2023-05-16T10:09:11.095" v="24"/>
        <pc:sldMkLst>
          <pc:docMk/>
          <pc:sldMk cId="972571269" sldId="350"/>
        </pc:sldMkLst>
      </pc:sldChg>
      <pc:sldChg chg="modSp mod">
        <pc:chgData name="Steve Pardoe" userId="6fa2db72-1fdb-41be-8a25-f49a2205c689" providerId="ADAL" clId="{32A4A2B9-B728-764C-8089-38C21AB2EB95}" dt="2023-05-16T10:26:41.529" v="407" actId="20577"/>
        <pc:sldMkLst>
          <pc:docMk/>
          <pc:sldMk cId="2601775197" sldId="351"/>
        </pc:sldMkLst>
        <pc:spChg chg="mod">
          <ac:chgData name="Steve Pardoe" userId="6fa2db72-1fdb-41be-8a25-f49a2205c689" providerId="ADAL" clId="{32A4A2B9-B728-764C-8089-38C21AB2EB95}" dt="2023-05-16T10:26:41.529" v="407" actId="20577"/>
          <ac:spMkLst>
            <pc:docMk/>
            <pc:sldMk cId="2601775197" sldId="351"/>
            <ac:spMk id="3" creationId="{7E0F7781-06AC-4333-92E4-632BAB92BC82}"/>
          </ac:spMkLst>
        </pc:spChg>
        <pc:spChg chg="mod">
          <ac:chgData name="Steve Pardoe" userId="6fa2db72-1fdb-41be-8a25-f49a2205c689" providerId="ADAL" clId="{32A4A2B9-B728-764C-8089-38C21AB2EB95}" dt="2023-05-16T09:40:29.610" v="17" actId="1076"/>
          <ac:spMkLst>
            <pc:docMk/>
            <pc:sldMk cId="2601775197" sldId="351"/>
            <ac:spMk id="9" creationId="{D3E70320-503B-AEAC-52F5-2ED9F2F4B3D9}"/>
          </ac:spMkLst>
        </pc:spChg>
        <pc:spChg chg="mod">
          <ac:chgData name="Steve Pardoe" userId="6fa2db72-1fdb-41be-8a25-f49a2205c689" providerId="ADAL" clId="{32A4A2B9-B728-764C-8089-38C21AB2EB95}" dt="2023-05-16T09:40:29.610" v="17" actId="1076"/>
          <ac:spMkLst>
            <pc:docMk/>
            <pc:sldMk cId="2601775197" sldId="351"/>
            <ac:spMk id="10" creationId="{78A48061-F6CE-1322-A2C7-E5C63E23707E}"/>
          </ac:spMkLst>
        </pc:spChg>
        <pc:spChg chg="mod">
          <ac:chgData name="Steve Pardoe" userId="6fa2db72-1fdb-41be-8a25-f49a2205c689" providerId="ADAL" clId="{32A4A2B9-B728-764C-8089-38C21AB2EB95}" dt="2023-05-16T09:40:29.610" v="17" actId="1076"/>
          <ac:spMkLst>
            <pc:docMk/>
            <pc:sldMk cId="2601775197" sldId="351"/>
            <ac:spMk id="11" creationId="{73567DF4-7A94-7BAB-8F7F-7BBDF466889D}"/>
          </ac:spMkLst>
        </pc:spChg>
        <pc:picChg chg="mod">
          <ac:chgData name="Steve Pardoe" userId="6fa2db72-1fdb-41be-8a25-f49a2205c689" providerId="ADAL" clId="{32A4A2B9-B728-764C-8089-38C21AB2EB95}" dt="2023-05-16T09:40:29.610" v="17" actId="1076"/>
          <ac:picMkLst>
            <pc:docMk/>
            <pc:sldMk cId="2601775197" sldId="351"/>
            <ac:picMk id="7" creationId="{A7678D2F-4C1C-B14E-4A7A-AFE6C53C4360}"/>
          </ac:picMkLst>
        </pc:picChg>
        <pc:cxnChg chg="mod">
          <ac:chgData name="Steve Pardoe" userId="6fa2db72-1fdb-41be-8a25-f49a2205c689" providerId="ADAL" clId="{32A4A2B9-B728-764C-8089-38C21AB2EB95}" dt="2023-05-16T09:40:29.610" v="17" actId="1076"/>
          <ac:cxnSpMkLst>
            <pc:docMk/>
            <pc:sldMk cId="2601775197" sldId="351"/>
            <ac:cxnSpMk id="13" creationId="{D33E340B-557C-0499-4AA1-E0CB777ADAF3}"/>
          </ac:cxnSpMkLst>
        </pc:cxnChg>
        <pc:cxnChg chg="mod">
          <ac:chgData name="Steve Pardoe" userId="6fa2db72-1fdb-41be-8a25-f49a2205c689" providerId="ADAL" clId="{32A4A2B9-B728-764C-8089-38C21AB2EB95}" dt="2023-05-16T09:40:29.610" v="17" actId="1076"/>
          <ac:cxnSpMkLst>
            <pc:docMk/>
            <pc:sldMk cId="2601775197" sldId="351"/>
            <ac:cxnSpMk id="16" creationId="{FF0F16B6-D52F-B633-E7DA-818A7C6F86CE}"/>
          </ac:cxnSpMkLst>
        </pc:cxnChg>
        <pc:cxnChg chg="mod">
          <ac:chgData name="Steve Pardoe" userId="6fa2db72-1fdb-41be-8a25-f49a2205c689" providerId="ADAL" clId="{32A4A2B9-B728-764C-8089-38C21AB2EB95}" dt="2023-05-16T09:40:29.610" v="17" actId="1076"/>
          <ac:cxnSpMkLst>
            <pc:docMk/>
            <pc:sldMk cId="2601775197" sldId="351"/>
            <ac:cxnSpMk id="21" creationId="{73F5AFBF-FD2B-A426-31A2-7AEA73BA9FA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82452-3B3D-4B10-B5B2-216C3ED6E0C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B1AA-12AD-4BCD-8A84-BE258AB1E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0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1484-528B-4725-8337-7ACDB6138B8F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0340D-206C-4C41-A35B-4D72CE2F2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1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2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that these are the 5 key principles of mastery that were adopted by </a:t>
            </a:r>
            <a:r>
              <a:rPr lang="en-GB" sz="1800" kern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CfEM</a:t>
            </a:r>
            <a:r>
              <a:rPr lang="en-GB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informed its activities.  They were agreed early in the programme by the 21 colleges involved.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 you focus on the 5 key principles in your establishment?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reflection on these throughout the session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They also inform the body of what will be introduced &amp; discussed.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5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://www.etfoundation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0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33EE1A-0BEF-6A43-BCCA-643950D3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237FE610-1DC2-694A-A777-EFA1CC16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C0A2ECBF-9E98-974F-AD7B-2EE0AA99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9E477A-02EF-8A47-BC78-3AC66B5A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8556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0A71B81D-F16B-1848-A931-137EDC9FB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A3DD3E3-A42A-8441-A28E-169B96E58B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5381BA70-BB87-DB49-AB51-FD636F3F49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70">
            <a:extLst>
              <a:ext uri="{FF2B5EF4-FFF2-40B4-BE49-F238E27FC236}">
                <a16:creationId xmlns:a16="http://schemas.microsoft.com/office/drawing/2014/main" id="{55B5EF8D-8475-6E49-ADC3-5AE704576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3656231F-BAF0-1145-A6A3-0917039E4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E5EE5D-C49E-8F47-846C-3066BF07D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C1A90B66-B19B-C145-A228-84DD25924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2ACE075-3CC6-D640-8298-582AAAA68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A95F6F04-0799-D649-B3A7-96E282FBEE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D46C3442-E23A-3949-8246-E3651CD0D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912AC400-36C5-9F4F-AC69-98285CB4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C8A8EB-29E0-3442-9837-2C688F184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C52D941F-7D66-EA47-AC35-E6B738D48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6A39-933A-1744-8FEC-293DF967D1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6AE5FC3C-C016-FA45-864F-CC117B87E4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AC7E8495-B61D-544A-83FE-0F7099BF5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F16CF499-7D79-3147-B585-CDAF79FA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8DECD9-7DDE-8F40-B212-3B9B8DA23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DB913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2809435-DAEE-A445-A5E3-FB3E85F63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90E3CC1-1FEA-0C4D-9AB6-BD95291365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53B1E868-B080-4842-839E-9316F791E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08EE951B-C4CC-9E4E-A894-789245D66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DF3F9A33-D891-7F41-99E3-AC1055A04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C69092-C087-D345-AF65-C6D417E6E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6EF5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D0598367-9A6B-2D41-9AB7-A73BAA0C6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A91971C-1EDA-8842-AC98-8940B4134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D3E0EB07-6767-FD47-AA36-FA7EEDF075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5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B2E89108-FF50-5140-8D02-7E13E675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7E21E9AF-6F5F-5D4A-8666-BDC6106CF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6CF02E-D080-BD46-943C-BE6B71830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8556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2EA8C555-B01A-174E-95CF-6A43DAFA3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1D82A79-4E3E-6A44-8D87-72481E212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5F7F7CFF-40A9-AB4B-BBBB-0A2A60FFB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Black Box">
            <a:extLst>
              <a:ext uri="{FF2B5EF4-FFF2-40B4-BE49-F238E27FC236}">
                <a16:creationId xmlns:a16="http://schemas.microsoft.com/office/drawing/2014/main" id="{5CB8C3CF-92FD-CF4E-8C60-CAF86438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3E8A3C-654F-1346-ADB9-E97D8109B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003654EF-0CC5-A442-9860-6840C564F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B0BEF23-7D05-7448-AFD2-D21BAA1F6F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ubtitle 3">
            <a:extLst>
              <a:ext uri="{FF2B5EF4-FFF2-40B4-BE49-F238E27FC236}">
                <a16:creationId xmlns:a16="http://schemas.microsoft.com/office/drawing/2014/main" id="{E2FFFBDE-4DD5-C342-8E17-8665D5080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E0104977-0BC2-5B4E-B0FC-67AE6B0A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Black Box">
            <a:extLst>
              <a:ext uri="{FF2B5EF4-FFF2-40B4-BE49-F238E27FC236}">
                <a16:creationId xmlns:a16="http://schemas.microsoft.com/office/drawing/2014/main" id="{43A96EA5-F967-6147-A850-A08542335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2307E6-4E86-C446-B002-236762EA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DB913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CD768408-7CD9-3043-A759-DDF8C071E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8B4273-F6DE-4545-9B28-FDF158277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8D14C09D-7B38-9B40-B824-8BDB9FA2E6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4D5EB24F-C5EF-2B4E-B2D5-5FC584E0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87E68B4B-532E-D745-8418-49DA24CF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85725C-CFB3-A84E-8775-D5AAC295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76622BE8-9EE9-C04E-BAC6-E7CE60DBE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7219E79-52D5-964D-A402-F9D34120A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797AD128-8E7E-9146-856E-4F5C4F42E9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71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6AFFACF6-0D1C-014B-BF07-80A6355F5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8EB60B94-F325-9141-9969-A1095C9F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AF4F66-7927-3E4A-B061-9F236FFB5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6EF5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ECE17D63-528A-6546-880E-55F6C593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02A009E-DB01-454E-854F-CAF4D21E1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AF6D3090-A38D-5B42-808C-1B37D80CC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70">
            <a:extLst>
              <a:ext uri="{FF2B5EF4-FFF2-40B4-BE49-F238E27FC236}">
                <a16:creationId xmlns:a16="http://schemas.microsoft.com/office/drawing/2014/main" id="{F7D84C7C-08BB-054A-8D5C-EC7E4029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Black Box">
            <a:extLst>
              <a:ext uri="{FF2B5EF4-FFF2-40B4-BE49-F238E27FC236}">
                <a16:creationId xmlns:a16="http://schemas.microsoft.com/office/drawing/2014/main" id="{3DB72E24-7BE5-2B42-8E90-1F2CDEC30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6E833D-F1F3-6D45-B811-D036A26F6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DB913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A49FB797-06CB-334E-B4BD-F2AD2065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D86EF5D-64E7-CF4F-98DC-B50B1243E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81AAA45F-6F3A-1842-947B-271B85C22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 Green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70">
            <a:extLst>
              <a:ext uri="{FF2B5EF4-FFF2-40B4-BE49-F238E27FC236}">
                <a16:creationId xmlns:a16="http://schemas.microsoft.com/office/drawing/2014/main" id="{0CA4FBFC-8B06-9C43-B31C-A9DA18DFE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B60E1AD1-6C76-A244-B106-43F9BFFC7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DA729F-2035-FD46-9326-2F0B3355A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8556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3F9D1038-1DF4-8E42-97FE-0BB12E781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23E7646-0F63-C44F-805E-BDE5F9CEB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0C0A9797-DCC9-7D4E-9221-BCB998E78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635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70">
            <a:extLst>
              <a:ext uri="{FF2B5EF4-FFF2-40B4-BE49-F238E27FC236}">
                <a16:creationId xmlns:a16="http://schemas.microsoft.com/office/drawing/2014/main" id="{F51F6D7B-980B-8544-A467-030CBB851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60ECFB2B-A838-DE49-8D42-1A9CBA00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796464-5963-704F-9EAF-193622EB9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F18FBE86-633D-2448-96E3-77145AED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DE3AF8B-EC38-814D-8817-A5771FD91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B2DF223D-190D-804F-8DFE-891B37CB66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61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70">
            <a:extLst>
              <a:ext uri="{FF2B5EF4-FFF2-40B4-BE49-F238E27FC236}">
                <a16:creationId xmlns:a16="http://schemas.microsoft.com/office/drawing/2014/main" id="{ACF832D4-DA3E-1C47-9A68-B1E578CED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52FDED7A-AF91-DA40-BB4B-31E59D81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A5E1F0-7782-4C47-9249-FB187B76D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DB913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5507372E-D7BA-8147-8B2E-6A6834CC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1610BC-B933-B144-B0BB-DCEAF09DE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00D739F2-1045-974C-BB12-63C2AB6FB7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5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207593C2-7911-EC4D-B750-44C330F6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F1E705-B620-BE4B-AE2D-3B7337971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4B6542C2-2163-D34C-878B-36847036D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2C3FD1-5D6C-124B-B6DB-C2B181EBE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C51FB0CE-5083-9C4D-BCE4-E40C0BDA3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84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70">
            <a:extLst>
              <a:ext uri="{FF2B5EF4-FFF2-40B4-BE49-F238E27FC236}">
                <a16:creationId xmlns:a16="http://schemas.microsoft.com/office/drawing/2014/main" id="{20ADA01E-DAA0-D940-A861-BE3E18BC4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36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8C130E00-2722-384D-A25D-2697B370E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EDBB9-39FE-4A4E-9DE1-C981C83D6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6EF5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54EEF3E9-0CB9-1245-96E1-725437DDB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D7A1F54-E8ED-D549-A480-CCA03D817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3ED6100E-B05A-5D4C-A331-25CE9DC97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54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70">
            <a:extLst>
              <a:ext uri="{FF2B5EF4-FFF2-40B4-BE49-F238E27FC236}">
                <a16:creationId xmlns:a16="http://schemas.microsoft.com/office/drawing/2014/main" id="{8207296C-7F05-FA42-8B9C-74102EFBB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E57C723A-F470-D845-A01F-0E96149E2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E3BFEB-61EF-2B40-9823-1E8FDC47E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8556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4C089834-92C7-7D45-8A72-04109A69C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51D9815-8B25-7F46-A040-88D8DEA7F0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84872F1D-D495-9F4E-957E-734F9275F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6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Black Box">
            <a:extLst>
              <a:ext uri="{FF2B5EF4-FFF2-40B4-BE49-F238E27FC236}">
                <a16:creationId xmlns:a16="http://schemas.microsoft.com/office/drawing/2014/main" id="{DF89CEBF-8DDB-584B-AB45-17DC44A5F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1C458-4902-0341-BDFB-9FBCE3A77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093796F-CDB1-D348-B1F0-9617A8EA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A20097-0159-9E41-A93C-5431A58F8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826CE89A-73E9-B24B-9078-4104E0E8B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503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Option 2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ox">
            <a:extLst>
              <a:ext uri="{FF2B5EF4-FFF2-40B4-BE49-F238E27FC236}">
                <a16:creationId xmlns:a16="http://schemas.microsoft.com/office/drawing/2014/main" id="{55546DE3-A40F-1548-9BB6-DF3446E00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71ADB664-6A98-C844-AD83-2FFA9643D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FDD57-7DB7-C94F-9022-BCFA74420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53669C88-21D0-6341-9C2E-9ED1F32DE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3"/>
            <a:ext cx="892435" cy="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5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2"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EBED1B9B-0A6E-A54B-B172-4DEE060EA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13DC36-E457-6143-9033-DA9500DC7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1248083E-C5D2-5345-8A8E-22F3D6255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001CCC-F82B-4E4C-8FD3-D1EBA11F8D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B6AE49EF-13C0-7B41-B858-5E194465B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3" y="288833"/>
            <a:ext cx="892433" cy="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5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bg>
      <p:bgPr>
        <a:solidFill>
          <a:srgbClr val="BE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61F1B003-6273-F546-86AC-FEB4DB7C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D77190-E00E-FF44-B20D-54BC35DB7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5FBE1DCA-D8B6-FE48-9937-B6A2AA9F8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756CB08-70E7-A44D-BD0E-86C2D1900D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67097E92-A4F7-5D4F-A639-9669B9329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 Purp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70">
            <a:extLst>
              <a:ext uri="{FF2B5EF4-FFF2-40B4-BE49-F238E27FC236}">
                <a16:creationId xmlns:a16="http://schemas.microsoft.com/office/drawing/2014/main" id="{A181B4F4-486C-F64C-B6FA-BC39136E7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91"/>
            <a:ext cx="9144000" cy="5143500"/>
          </a:xfrm>
          <a:prstGeom prst="rect">
            <a:avLst/>
          </a:prstGeom>
        </p:spPr>
      </p:pic>
      <p:sp>
        <p:nvSpPr>
          <p:cNvPr id="10" name="Black Box">
            <a:extLst>
              <a:ext uri="{FF2B5EF4-FFF2-40B4-BE49-F238E27FC236}">
                <a16:creationId xmlns:a16="http://schemas.microsoft.com/office/drawing/2014/main" id="{F1FCF2EF-DF75-0346-A0C6-DCB448E90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EBC431-EC05-AE47-95CE-C8A354EF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D8FA6AD4-D8D5-874E-87CF-FCB282CDF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805657-3CDB-3C4E-8F25-95CFBECFD2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8A341E5C-7F97-3B4F-B78C-B470F365B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9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2">
    <p:bg>
      <p:bgPr>
        <a:solidFill>
          <a:srgbClr val="006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FFD88681-7A12-D144-ACBC-42D6F63A3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119204-FBC9-B94A-86B9-7775C3F9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rgbClr val="005AC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EF925A02-0271-4142-B01E-0B08F117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C739F3A-1D09-D94D-8E35-21E9F4DD5E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03857983-908D-2B43-BBE8-9B01F801C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3"/>
            <a:ext cx="892435" cy="4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4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113ABC99-B7D1-FB42-B418-1D85203F4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A128B5-1853-0442-B035-3088E4C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rgbClr val="006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65CE4755-00FA-3641-B52A-4E4589B54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0CD1475-8388-5042-8ECB-B897D6426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D5F53B3-540D-2A4A-9215-E6AE82091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6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7BC3F4-A560-6244-B6D7-E1099F3BF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1520" y="986400"/>
            <a:ext cx="7200900" cy="345983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lang="en-US" sz="4500" b="1" kern="1200" cap="none" baseline="0" dirty="0" smtClean="0">
                <a:solidFill>
                  <a:srgbClr val="005AC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+mj-lt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68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986399"/>
            <a:ext cx="8441688" cy="3601475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>
                <a:solidFill>
                  <a:srgbClr val="BE0064"/>
                </a:solidFill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3pPr>
            <a:lvl4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4pPr>
            <a:lvl5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4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2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9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1282837-AA43-2B49-9719-CBE16BA36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6A42809A-0C44-5647-B234-70CCA1B7A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9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24CD90-F3BD-A44D-9DC2-F84956FB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85DCD33C-489F-C44D-A742-83F6B7169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8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rgbClr val="006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82004C-DBA4-0E4C-9AA6-3DDE7AEC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FD4626C-D111-7348-A258-D06D96A03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2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8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AC6BDB-3112-B24C-8DA2-713E0053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2C7784E4-A553-854B-A891-D1209DBDD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3"/>
            <a:ext cx="892435" cy="4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02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7FABA6-57B8-9148-99A9-C72DFAAEC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000" y="986400"/>
            <a:ext cx="3960000" cy="360157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700" b="1"/>
            </a:lvl1pPr>
            <a:lvl2pPr marL="270000" indent="-270000">
              <a:lnSpc>
                <a:spcPts val="28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700" b="1"/>
            </a:lvl2pPr>
            <a:lvl3pPr marL="612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3pPr>
            <a:lvl4pPr marL="990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4pPr>
            <a:lvl5pPr marL="1260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0" y="987425"/>
            <a:ext cx="3384550" cy="3600450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/>
            </a:lvl1pPr>
            <a:lvl2pPr marL="18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2pPr>
            <a:lvl3pPr marL="432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648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828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2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70">
            <a:extLst>
              <a:ext uri="{FF2B5EF4-FFF2-40B4-BE49-F238E27FC236}">
                <a16:creationId xmlns:a16="http://schemas.microsoft.com/office/drawing/2014/main" id="{CCC0F43B-57D0-AE46-91E6-01EE26630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Black Box">
            <a:extLst>
              <a:ext uri="{FF2B5EF4-FFF2-40B4-BE49-F238E27FC236}">
                <a16:creationId xmlns:a16="http://schemas.microsoft.com/office/drawing/2014/main" id="{136BDF97-0CFB-9E4E-B997-2E2559C09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011B99-EF4F-134E-8DB7-091289192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6EF5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CD8A269F-FA1D-864D-8E1A-D550B6E4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0171E07-61DB-4A42-AEF5-FDA15DD12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15983FE5-37E6-9C4A-B751-9F33DF47A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0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BB2F1-AFF0-C64C-83D0-3B465EE13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000" y="986400"/>
            <a:ext cx="7667625" cy="360157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700"/>
            </a:lvl1pPr>
            <a:lvl2pPr marL="270000" indent="-270000">
              <a:lnSpc>
                <a:spcPts val="2800"/>
              </a:lnSpc>
              <a:spcBef>
                <a:spcPts val="0"/>
              </a:spcBef>
              <a:defRPr sz="2700"/>
            </a:lvl2pPr>
            <a:lvl3pPr marL="540000" indent="-270000">
              <a:lnSpc>
                <a:spcPts val="2800"/>
              </a:lnSpc>
              <a:defRPr sz="2700"/>
            </a:lvl3pPr>
            <a:lvl4pPr marL="810000" indent="-270000">
              <a:lnSpc>
                <a:spcPts val="2800"/>
              </a:lnSpc>
              <a:defRPr sz="2700"/>
            </a:lvl4pPr>
            <a:lvl5pPr marL="1080000" indent="-270000">
              <a:lnSpc>
                <a:spcPts val="2800"/>
              </a:lnSpc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25F548-F1B7-1942-BFC2-C7EF39D09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877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92" y="1059582"/>
            <a:ext cx="4142608" cy="273844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4A703AD-9E38-C941-B631-ABE77D2B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95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9" y="1057098"/>
            <a:ext cx="4122737" cy="27422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25EDCA8-C39F-0A47-918D-C38807C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9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9" y="1059582"/>
            <a:ext cx="4122737" cy="27907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76E5675-51D7-3D40-A986-781F0BAAB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86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 descr="Quote mark Graphic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50" y="1059582"/>
            <a:ext cx="4122736" cy="27907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BF5C345-1F80-854D-8834-8C51A1F8B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24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50" y="1059582"/>
            <a:ext cx="4122738" cy="2880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91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50" y="1076685"/>
            <a:ext cx="4122738" cy="27907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4FAF4B1-A891-9345-87E4-874AEEFCC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76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8E20B0E-3DA9-F94B-ADD5-CF8D4CF09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234000" y="1059582"/>
            <a:ext cx="4105275" cy="352829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5084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7AC88C8-6C7D-3E4E-91BC-2525DB6F7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2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234000" y="986400"/>
            <a:ext cx="4122100" cy="1584076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99992" y="986400"/>
            <a:ext cx="4175696" cy="1584076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34000" y="2825999"/>
            <a:ext cx="412210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7"/>
          </p:nvPr>
        </p:nvSpPr>
        <p:spPr>
          <a:xfrm>
            <a:off x="4499992" y="2825999"/>
            <a:ext cx="4175696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6865402-09AB-6E42-B92F-B38A3A35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72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4CA9F30-3A0E-AA44-A982-6857E711E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34000" y="987425"/>
            <a:ext cx="4122100" cy="3600449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7"/>
          </p:nvPr>
        </p:nvSpPr>
        <p:spPr>
          <a:xfrm>
            <a:off x="4500563" y="987425"/>
            <a:ext cx="4210497" cy="3600449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D4D3896-89DF-784C-8D38-9C4D97F2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6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70">
            <a:extLst>
              <a:ext uri="{FF2B5EF4-FFF2-40B4-BE49-F238E27FC236}">
                <a16:creationId xmlns:a16="http://schemas.microsoft.com/office/drawing/2014/main" id="{3AEC1F05-86F1-5C40-9398-CDF4EF8B1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71F2D2-CC69-9443-8EA7-AF0F0CA58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8556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Black Box">
            <a:extLst>
              <a:ext uri="{FF2B5EF4-FFF2-40B4-BE49-F238E27FC236}">
                <a16:creationId xmlns:a16="http://schemas.microsoft.com/office/drawing/2014/main" id="{6582EB17-88DF-ED4A-AAAA-4217403FE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BC1CAA91-60F7-6D4D-8194-E0F808412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36422A9-FDF0-CB45-A380-1E112FDEF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0584D28B-2DC3-5E41-B4A7-2D5E7F18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8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et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46ED22D-AC95-FE4D-901B-E1150775F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51520" y="2825999"/>
            <a:ext cx="252028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5"/>
          </p:nvPr>
        </p:nvSpPr>
        <p:spPr>
          <a:xfrm>
            <a:off x="3304304" y="2825999"/>
            <a:ext cx="251280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6"/>
          </p:nvPr>
        </p:nvSpPr>
        <p:spPr>
          <a:xfrm>
            <a:off x="6349607" y="2825999"/>
            <a:ext cx="2513406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129AFD6-AF4F-FA4C-BEB4-49138E48F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92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617A1B-61AD-AE40-BBCD-B1C54779A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8A42C7-E71E-4D45-908B-5771DA1B1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70055007-ECD1-E843-B20C-97762772B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C9E0DE7-86E2-6845-B36A-16D7701A09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15" name="Web address" descr="www.ETFOUNDATION.CO.UK&#10;">
            <a:extLst>
              <a:ext uri="{FF2B5EF4-FFF2-40B4-BE49-F238E27FC236}">
                <a16:creationId xmlns:a16="http://schemas.microsoft.com/office/drawing/2014/main" id="{9B1129C2-8D38-D342-B71A-8B57BAEF1FC8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hankyou">
            <a:extLst>
              <a:ext uri="{FF2B5EF4-FFF2-40B4-BE49-F238E27FC236}">
                <a16:creationId xmlns:a16="http://schemas.microsoft.com/office/drawing/2014/main" id="{5C07665B-B9DF-5248-8D52-F9521E2DDB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3414260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84C190-08A9-7B48-86BA-207A5256A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C51523-08F2-D042-A3E7-DCB147D00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btitle 1">
            <a:extLst>
              <a:ext uri="{FF2B5EF4-FFF2-40B4-BE49-F238E27FC236}">
                <a16:creationId xmlns:a16="http://schemas.microsoft.com/office/drawing/2014/main" id="{4A885A05-D480-E542-8856-2FDD2356CA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6FEB21-668E-AA4E-8157-C294F91A2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28" name="Web address" descr="www.ETFOUNDATION.CO.UK&#10;">
            <a:extLst>
              <a:ext uri="{FF2B5EF4-FFF2-40B4-BE49-F238E27FC236}">
                <a16:creationId xmlns:a16="http://schemas.microsoft.com/office/drawing/2014/main" id="{EF4484DA-A18B-B644-B29C-6C94F927DB0C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hankyou">
            <a:extLst>
              <a:ext uri="{FF2B5EF4-FFF2-40B4-BE49-F238E27FC236}">
                <a16:creationId xmlns:a16="http://schemas.microsoft.com/office/drawing/2014/main" id="{7D858E6C-DC75-9E40-AC7F-60076FD9DE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3383105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bg>
      <p:bgPr>
        <a:solidFill>
          <a:srgbClr val="BE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2"/>
            <a:ext cx="892437" cy="4724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7529D4-70E4-0041-8B6F-056EE3D6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1C14A-31B7-6148-A122-3983818EA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B1C0714B-324D-524D-92B1-F2450FA1D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37D56AD-C3B2-AB46-A2B1-4327E5D2A5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23" name="Web address" descr="www.ETFOUNDATION.CO.UK&#10;">
            <a:extLst>
              <a:ext uri="{FF2B5EF4-FFF2-40B4-BE49-F238E27FC236}">
                <a16:creationId xmlns:a16="http://schemas.microsoft.com/office/drawing/2014/main" id="{A8FE1C9C-9AFF-0C47-9611-FA210835632D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hankyou">
            <a:extLst>
              <a:ext uri="{FF2B5EF4-FFF2-40B4-BE49-F238E27FC236}">
                <a16:creationId xmlns:a16="http://schemas.microsoft.com/office/drawing/2014/main" id="{E57FCD4B-3DCC-1E4C-BB74-B6EAA647C8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3690974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bg>
      <p:bgPr>
        <a:solidFill>
          <a:srgbClr val="006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63377A-3CC2-8344-B0EF-E554B839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B5F31-C46B-6B46-8765-A0B99E1D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BC5B034C-CB3E-0E48-9511-E30F21CA1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AEAAA9-A037-AD4B-A0A5-D9738C1CEF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23" name="Web address" descr="www.ETFOUNDATION.CO.UK&#10;">
            <a:extLst>
              <a:ext uri="{FF2B5EF4-FFF2-40B4-BE49-F238E27FC236}">
                <a16:creationId xmlns:a16="http://schemas.microsoft.com/office/drawing/2014/main" id="{1469E703-A0AF-004A-A767-B77B319C0AFB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hankyou">
            <a:extLst>
              <a:ext uri="{FF2B5EF4-FFF2-40B4-BE49-F238E27FC236}">
                <a16:creationId xmlns:a16="http://schemas.microsoft.com/office/drawing/2014/main" id="{A1C71F6F-2074-6D4E-BBE6-997B3E223F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2812877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A0DB97-2BCA-4141-841F-7BAD7110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681DB3-48B8-0647-BC05-5D438496D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205C497B-39C3-2A49-93F8-852FCE3E27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80702F-2DBB-E149-B3D8-399EF4336F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23" name="Web address" descr="www.ETFOUNDATION.CO.UK&#10;">
            <a:extLst>
              <a:ext uri="{FF2B5EF4-FFF2-40B4-BE49-F238E27FC236}">
                <a16:creationId xmlns:a16="http://schemas.microsoft.com/office/drawing/2014/main" id="{D0E2F9B9-B8B5-3548-AA39-96414C09D88E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hankyou">
            <a:extLst>
              <a:ext uri="{FF2B5EF4-FFF2-40B4-BE49-F238E27FC236}">
                <a16:creationId xmlns:a16="http://schemas.microsoft.com/office/drawing/2014/main" id="{7A974F44-1579-EB49-A14C-4C34465E2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2677484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8ECBED-4C0B-B243-B45C-1A12C7394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28C37-7A6A-E246-8BB2-1FEED8564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1">
            <a:extLst>
              <a:ext uri="{FF2B5EF4-FFF2-40B4-BE49-F238E27FC236}">
                <a16:creationId xmlns:a16="http://schemas.microsoft.com/office/drawing/2014/main" id="{087BDA06-0DD9-7144-9EF0-DD228DFD0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0E203-B1F0-FA41-8A62-C5E42D77D7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19" name="Web address" descr="www.ETFOUNDATION.CO.UK&#10;">
            <a:extLst>
              <a:ext uri="{FF2B5EF4-FFF2-40B4-BE49-F238E27FC236}">
                <a16:creationId xmlns:a16="http://schemas.microsoft.com/office/drawing/2014/main" id="{80408406-98FE-8146-A312-F81B325F91B6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DfE Logo" descr="Supported by Department for Education logo">
            <a:extLst>
              <a:ext uri="{FF2B5EF4-FFF2-40B4-BE49-F238E27FC236}">
                <a16:creationId xmlns:a16="http://schemas.microsoft.com/office/drawing/2014/main" id="{A521F76D-C57A-2E48-8EAE-C6465DC662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1" name="Thankyou">
            <a:extLst>
              <a:ext uri="{FF2B5EF4-FFF2-40B4-BE49-F238E27FC236}">
                <a16:creationId xmlns:a16="http://schemas.microsoft.com/office/drawing/2014/main" id="{337F81CD-D2EF-8146-A517-8023952D1C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3" y="288832"/>
            <a:ext cx="892433" cy="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4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3" y="288832"/>
            <a:ext cx="892433" cy="4724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537002-A87B-444E-935A-CEE05C450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2F1AB0-07F0-594D-99DD-0F60B192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EBF3114F-9F3B-6645-BCD0-F4269A1A4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706B3D9-74BC-6C4F-AA7E-3CBDA8D9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26" name="Web address" descr="www.ETFOUNDATION.CO.UK&#10;">
            <a:extLst>
              <a:ext uri="{FF2B5EF4-FFF2-40B4-BE49-F238E27FC236}">
                <a16:creationId xmlns:a16="http://schemas.microsoft.com/office/drawing/2014/main" id="{408017AF-FACE-8445-BB0A-C54625B5494C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7" name="DfE Logo" descr="Supported by Department for Education logo">
            <a:extLst>
              <a:ext uri="{FF2B5EF4-FFF2-40B4-BE49-F238E27FC236}">
                <a16:creationId xmlns:a16="http://schemas.microsoft.com/office/drawing/2014/main" id="{54F0724C-3C9A-2346-982B-E113412791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8" name="Thankyou">
            <a:extLst>
              <a:ext uri="{FF2B5EF4-FFF2-40B4-BE49-F238E27FC236}">
                <a16:creationId xmlns:a16="http://schemas.microsoft.com/office/drawing/2014/main" id="{24EC5AE2-90A9-3A44-BF06-DCD6334142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32217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bg>
      <p:bgPr>
        <a:solidFill>
          <a:srgbClr val="BE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cation and Training Foundati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4DB21A-CA66-1B4F-8E7A-E8C4908C9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F9886-FE14-B04D-BE46-E52E599F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2E2B7716-7BB1-5643-A7E2-D30C875364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4B330AD-DC33-D040-ADA2-2F2E8B0C9E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26" name="Web address" descr="www.ETFOUNDATION.CO.UK&#10;">
            <a:extLst>
              <a:ext uri="{FF2B5EF4-FFF2-40B4-BE49-F238E27FC236}">
                <a16:creationId xmlns:a16="http://schemas.microsoft.com/office/drawing/2014/main" id="{FC9728B7-31CC-6B49-8913-35DB4E2EAA94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7" name="DfE Logo" descr="Supported by Department for Education logo">
            <a:extLst>
              <a:ext uri="{FF2B5EF4-FFF2-40B4-BE49-F238E27FC236}">
                <a16:creationId xmlns:a16="http://schemas.microsoft.com/office/drawing/2014/main" id="{BA390474-1B52-BB48-8EC8-346D427F2F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8" name="Thankyou">
            <a:extLst>
              <a:ext uri="{FF2B5EF4-FFF2-40B4-BE49-F238E27FC236}">
                <a16:creationId xmlns:a16="http://schemas.microsoft.com/office/drawing/2014/main" id="{417A9CA5-C9C6-D446-BDEE-F4F308BBB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3573410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bg>
      <p:bgPr>
        <a:solidFill>
          <a:srgbClr val="006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E9E8740-2721-7340-BDD2-14001A44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9409B-8D8E-C14A-94D6-2A847B430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ubtitle 1">
            <a:extLst>
              <a:ext uri="{FF2B5EF4-FFF2-40B4-BE49-F238E27FC236}">
                <a16:creationId xmlns:a16="http://schemas.microsoft.com/office/drawing/2014/main" id="{7A09E294-EA43-B544-91E1-64E4A07B2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B281233-5067-6849-9447-D3149CE7F2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33" name="Web address" descr="www.ETFOUNDATION.CO.UK&#10;">
            <a:extLst>
              <a:ext uri="{FF2B5EF4-FFF2-40B4-BE49-F238E27FC236}">
                <a16:creationId xmlns:a16="http://schemas.microsoft.com/office/drawing/2014/main" id="{B89411EB-D69E-DF4C-9844-9339F5A5A19B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4" name="DfE Logo" descr="Supported by Department for Education logo">
            <a:extLst>
              <a:ext uri="{FF2B5EF4-FFF2-40B4-BE49-F238E27FC236}">
                <a16:creationId xmlns:a16="http://schemas.microsoft.com/office/drawing/2014/main" id="{0E66212B-F5A0-494D-BFD6-6A63AD9CC1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5" name="Thankyou">
            <a:extLst>
              <a:ext uri="{FF2B5EF4-FFF2-40B4-BE49-F238E27FC236}">
                <a16:creationId xmlns:a16="http://schemas.microsoft.com/office/drawing/2014/main" id="{485ACB11-D5EE-1545-B4C7-F308842FEE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34649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70">
            <a:extLst>
              <a:ext uri="{FF2B5EF4-FFF2-40B4-BE49-F238E27FC236}">
                <a16:creationId xmlns:a16="http://schemas.microsoft.com/office/drawing/2014/main" id="{E0BCC95D-7F34-C342-8350-895D20FA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D7EB5A2A-41B3-FA4C-854B-789B3822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8165C3-D004-DC4D-ABBC-9885A9CAE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43DE1D68-FC2F-8346-A3A7-63EAE5F98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46FB5F3-0469-9A4C-9D93-9B3EC7273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373762F1-903E-F047-91F6-C37950E735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4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3" y="288832"/>
            <a:ext cx="892433" cy="4724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34844BF-2207-ED49-9F25-85D40A0C6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259AD1-A3E5-7A4D-A666-183E9682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C45F4C38-F8FC-E947-AE4C-6E40A21167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33B29604-A962-1042-A09C-58841C9E16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sp>
        <p:nvSpPr>
          <p:cNvPr id="26" name="Web address" descr="www.ETFOUNDATION.CO.UK&#10;">
            <a:extLst>
              <a:ext uri="{FF2B5EF4-FFF2-40B4-BE49-F238E27FC236}">
                <a16:creationId xmlns:a16="http://schemas.microsoft.com/office/drawing/2014/main" id="{7C1BC566-1805-0A4E-95A3-525C2FE5A48D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7" name="DfE Logo" descr="Supported by Department for Education logo">
            <a:extLst>
              <a:ext uri="{FF2B5EF4-FFF2-40B4-BE49-F238E27FC236}">
                <a16:creationId xmlns:a16="http://schemas.microsoft.com/office/drawing/2014/main" id="{E4F7F9A6-6DDA-7847-AF6C-27013E4E9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8" name="Thankyou">
            <a:extLst>
              <a:ext uri="{FF2B5EF4-FFF2-40B4-BE49-F238E27FC236}">
                <a16:creationId xmlns:a16="http://schemas.microsoft.com/office/drawing/2014/main" id="{CCAFB428-DEA5-C440-9E4B-D7CCD0792F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 dirty="0"/>
              <a:t>Thank you</a:t>
            </a:r>
            <a:endParaRPr lang="en-GB" sz="5400" b="1" baseline="0" dirty="0"/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4122922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Option 1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itting at a table in a classroom&#10;&#10;Description automatically generated with low confidence">
            <a:extLst>
              <a:ext uri="{FF2B5EF4-FFF2-40B4-BE49-F238E27FC236}">
                <a16:creationId xmlns:a16="http://schemas.microsoft.com/office/drawing/2014/main" id="{757F37D9-A0AC-F257-D323-7DE2C9F47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33EE1A-0BEF-6A43-BCCA-643950D3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0156" y="4117541"/>
            <a:ext cx="4062271" cy="84011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238" y="2789722"/>
            <a:ext cx="4523190" cy="1242000"/>
          </a:xfrm>
          <a:solidFill>
            <a:schemeClr val="accent5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238" y="4142399"/>
            <a:ext cx="436139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19238" y="4523221"/>
            <a:ext cx="436139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288833"/>
            <a:ext cx="892437" cy="472467"/>
          </a:xfrm>
          <a:prstGeom prst="rect">
            <a:avLst/>
          </a:prstGeom>
        </p:spPr>
      </p:pic>
      <p:pic>
        <p:nvPicPr>
          <p:cNvPr id="15" name="CFEM WORDING LOGO" descr="Centres for Excellence in Maths">
            <a:extLst>
              <a:ext uri="{FF2B5EF4-FFF2-40B4-BE49-F238E27FC236}">
                <a16:creationId xmlns:a16="http://schemas.microsoft.com/office/drawing/2014/main" id="{6DC95414-A32D-5F43-B628-81B745FF29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291354"/>
            <a:ext cx="2008826" cy="474133"/>
          </a:xfrm>
          <a:prstGeom prst="rect">
            <a:avLst/>
          </a:prstGeom>
        </p:spPr>
      </p:pic>
      <p:pic>
        <p:nvPicPr>
          <p:cNvPr id="13" name="Logo">
            <a:extLst>
              <a:ext uri="{FF2B5EF4-FFF2-40B4-BE49-F238E27FC236}">
                <a16:creationId xmlns:a16="http://schemas.microsoft.com/office/drawing/2014/main" id="{71FA956A-BEC1-45B0-A5A3-B641F53E16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ABFAFD50-160F-7E4D-8DAD-1FFC1E0E1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Black Box">
            <a:extLst>
              <a:ext uri="{FF2B5EF4-FFF2-40B4-BE49-F238E27FC236}">
                <a16:creationId xmlns:a16="http://schemas.microsoft.com/office/drawing/2014/main" id="{F6C77ADD-9A69-8E4D-8403-40AD9B72B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FD895E-2F88-5247-84AD-BEE64518E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DB913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95DB6D55-4EB2-1846-9583-EB3000A5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FAF552-E190-E34E-B11B-C4F9068381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3BA9B04-1162-E349-9A13-9221FDEE36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Purp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664B982A-C4B9-BD40-A1B7-00E23ECF7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Black Box">
            <a:extLst>
              <a:ext uri="{FF2B5EF4-FFF2-40B4-BE49-F238E27FC236}">
                <a16:creationId xmlns:a16="http://schemas.microsoft.com/office/drawing/2014/main" id="{A86DCC05-7184-3040-AD53-5AD2DB5DD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920918-4BA9-8849-9D85-BF4E20776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FFC618B4-4E9C-1941-A4D7-96259945E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473B12C-809E-174C-9940-284969BE97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C41143CD-3EFB-A945-9EBD-3A971A332E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0" y="288833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070">
            <a:extLst>
              <a:ext uri="{FF2B5EF4-FFF2-40B4-BE49-F238E27FC236}">
                <a16:creationId xmlns:a16="http://schemas.microsoft.com/office/drawing/2014/main" id="{A2EF3E4C-5BFC-5044-B9E9-286A2C901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ack Box">
            <a:extLst>
              <a:ext uri="{FF2B5EF4-FFF2-40B4-BE49-F238E27FC236}">
                <a16:creationId xmlns:a16="http://schemas.microsoft.com/office/drawing/2014/main" id="{E18D3D07-3ABC-4C45-BBF1-E1A1B730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5054F5-BFE8-4A44-B067-46F7638B0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6EF5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56BA5850-81E6-FA4D-BC51-C2DE08F91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AB0FF8B-A1F1-C748-9080-B70EAF031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B8105959-FDE8-4440-A351-E1465E257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561" y="288833"/>
            <a:ext cx="892437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1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94" y="205979"/>
            <a:ext cx="8423593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94" y="1200151"/>
            <a:ext cx="8423593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" y="4767263"/>
            <a:ext cx="768637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Education &amp; Training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4767263"/>
            <a:ext cx="90946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82" r:id="rId3"/>
    <p:sldLayoutId id="2147483683" r:id="rId4"/>
    <p:sldLayoutId id="2147483684" r:id="rId5"/>
    <p:sldLayoutId id="2147483685" r:id="rId6"/>
    <p:sldLayoutId id="2147483701" r:id="rId7"/>
    <p:sldLayoutId id="2147483673" r:id="rId8"/>
    <p:sldLayoutId id="2147483687" r:id="rId9"/>
    <p:sldLayoutId id="2147483688" r:id="rId10"/>
    <p:sldLayoutId id="2147483689" r:id="rId11"/>
    <p:sldLayoutId id="2147483690" r:id="rId12"/>
    <p:sldLayoutId id="2147483702" r:id="rId13"/>
    <p:sldLayoutId id="2147483691" r:id="rId14"/>
    <p:sldLayoutId id="2147483674" r:id="rId15"/>
    <p:sldLayoutId id="2147483676" r:id="rId16"/>
    <p:sldLayoutId id="2147483703" r:id="rId17"/>
    <p:sldLayoutId id="2147483692" r:id="rId18"/>
    <p:sldLayoutId id="2147483693" r:id="rId19"/>
    <p:sldLayoutId id="2147483694" r:id="rId20"/>
    <p:sldLayoutId id="2147483695" r:id="rId21"/>
    <p:sldLayoutId id="2147483704" r:id="rId22"/>
    <p:sldLayoutId id="2147483677" r:id="rId23"/>
    <p:sldLayoutId id="2147483696" r:id="rId24"/>
    <p:sldLayoutId id="2147483697" r:id="rId25"/>
    <p:sldLayoutId id="2147483672" r:id="rId26"/>
    <p:sldLayoutId id="2147483698" r:id="rId27"/>
    <p:sldLayoutId id="2147483699" r:id="rId28"/>
    <p:sldLayoutId id="2147483680" r:id="rId29"/>
    <p:sldLayoutId id="2147483681" r:id="rId30"/>
    <p:sldLayoutId id="2147483660" r:id="rId31"/>
    <p:sldLayoutId id="2147483650" r:id="rId32"/>
    <p:sldLayoutId id="2147483661" r:id="rId33"/>
    <p:sldLayoutId id="2147483708" r:id="rId34"/>
    <p:sldLayoutId id="2147483663" r:id="rId35"/>
    <p:sldLayoutId id="2147483662" r:id="rId36"/>
    <p:sldLayoutId id="2147483706" r:id="rId37"/>
    <p:sldLayoutId id="2147483705" r:id="rId38"/>
    <p:sldLayoutId id="2147483665" r:id="rId39"/>
    <p:sldLayoutId id="2147483664" r:id="rId40"/>
    <p:sldLayoutId id="2147483667" r:id="rId41"/>
    <p:sldLayoutId id="2147483720" r:id="rId42"/>
    <p:sldLayoutId id="2147483717" r:id="rId43"/>
    <p:sldLayoutId id="2147483718" r:id="rId44"/>
    <p:sldLayoutId id="2147483719" r:id="rId45"/>
    <p:sldLayoutId id="2147483721" r:id="rId46"/>
    <p:sldLayoutId id="2147483668" r:id="rId47"/>
    <p:sldLayoutId id="2147483666" r:id="rId48"/>
    <p:sldLayoutId id="2147483671" r:id="rId49"/>
    <p:sldLayoutId id="2147483669" r:id="rId50"/>
    <p:sldLayoutId id="2147483670" r:id="rId51"/>
    <p:sldLayoutId id="2147483709" r:id="rId52"/>
    <p:sldLayoutId id="2147483710" r:id="rId53"/>
    <p:sldLayoutId id="2147483711" r:id="rId54"/>
    <p:sldLayoutId id="2147483712" r:id="rId55"/>
    <p:sldLayoutId id="2147483679" r:id="rId56"/>
    <p:sldLayoutId id="2147483713" r:id="rId57"/>
    <p:sldLayoutId id="2147483716" r:id="rId58"/>
    <p:sldLayoutId id="2147483714" r:id="rId59"/>
    <p:sldLayoutId id="2147483715" r:id="rId60"/>
    <p:sldLayoutId id="2147483722" r:id="rId6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et-foundation.co.uk/professional-development/maths-and-english/cfem/cfem-resources-and-evidence/" TargetMode="Externa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cubed.org/resources/tour-mathematical-connection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et-foundation.co.uk/wp-content/uploads/2023/04/CfE_Mastery_handbook_final.pdf" TargetMode="Externa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B537-EB5B-6B91-4A9C-477A8300E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3" y="2859782"/>
            <a:ext cx="4071644" cy="1171939"/>
          </a:xfrm>
        </p:spPr>
        <p:txBody>
          <a:bodyPr/>
          <a:lstStyle/>
          <a:p>
            <a:pPr>
              <a:lnSpc>
                <a:spcPts val="3700"/>
              </a:lnSpc>
            </a:pPr>
            <a:br>
              <a:rPr lang="en-GB" sz="2400" dirty="0"/>
            </a:b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53852-F35D-C60F-644F-4C73883871E0}"/>
              </a:ext>
            </a:extLst>
          </p:cNvPr>
          <p:cNvSpPr txBox="1"/>
          <p:nvPr/>
        </p:nvSpPr>
        <p:spPr>
          <a:xfrm>
            <a:off x="4932040" y="3024384"/>
            <a:ext cx="354628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GB" sz="3200" b="1" dirty="0">
                <a:solidFill>
                  <a:schemeClr val="bg1"/>
                </a:solidFill>
              </a:rPr>
              <a:t>TEACHING FOR MASTERY IN FE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748F5E3-A0E8-F4C7-1C74-9F0605DD1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106" y="4371950"/>
            <a:ext cx="3521071" cy="321902"/>
          </a:xfrm>
        </p:spPr>
        <p:txBody>
          <a:bodyPr/>
          <a:lstStyle/>
          <a:p>
            <a:r>
              <a:rPr lang="en-GB" sz="2800" dirty="0"/>
              <a:t>Course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281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171CFD-DE57-464C-BDCB-D151D6831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018D0-AAA7-99F5-8A61-0C7C17A0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1"/>
            <a:ext cx="8437563" cy="449642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solidFill>
                  <a:schemeClr val="accent5"/>
                </a:solidFill>
              </a:rPr>
              <a:t>CfEM Resources and Evidence Hub</a:t>
            </a:r>
            <a:br>
              <a:rPr lang="en-GB" dirty="0"/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5284-32E8-00A7-7748-3E60E9770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38E79119-F9BA-8B06-2113-7CB553E1B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15" y="862284"/>
            <a:ext cx="6147331" cy="357579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A15545-CB88-967B-EA24-229271332F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232" y="1347614"/>
            <a:ext cx="1910099" cy="2232247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sz="2000" b="0" dirty="0"/>
              <a:t>Visit the </a:t>
            </a:r>
            <a:r>
              <a:rPr lang="en-US" sz="2000" b="1" dirty="0">
                <a:hlinkClick r:id="rId2"/>
              </a:rPr>
              <a:t>CfEM Resources and Evidence Hub </a:t>
            </a:r>
            <a:r>
              <a:rPr lang="en-US" sz="2000" b="0" dirty="0"/>
              <a:t>for exemplar  schemes of work, mastery lessons and much more.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585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7678D2F-4C1C-B14E-4A7A-AFE6C53C4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522781"/>
            <a:ext cx="4510711" cy="43708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27352-A3ED-B2E3-2782-9E197834D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F7781-06AC-4333-92E4-632BAB92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Action research: Three overarching questions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98D5-DF14-0AF9-F328-23AB41131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70320-503B-AEAC-52F5-2ED9F2F4B3D9}"/>
              </a:ext>
            </a:extLst>
          </p:cNvPr>
          <p:cNvSpPr txBox="1"/>
          <p:nvPr/>
        </p:nvSpPr>
        <p:spPr>
          <a:xfrm>
            <a:off x="6754708" y="821831"/>
            <a:ext cx="14761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Relates to KPs 1,3,4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48061-F6CE-1322-A2C7-E5C63E23707E}"/>
              </a:ext>
            </a:extLst>
          </p:cNvPr>
          <p:cNvSpPr txBox="1"/>
          <p:nvPr/>
        </p:nvSpPr>
        <p:spPr>
          <a:xfrm>
            <a:off x="7046210" y="4326651"/>
            <a:ext cx="1200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Relates to KP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67DF4-7A94-7BAB-8F7F-7BBDF466889D}"/>
              </a:ext>
            </a:extLst>
          </p:cNvPr>
          <p:cNvSpPr txBox="1"/>
          <p:nvPr/>
        </p:nvSpPr>
        <p:spPr>
          <a:xfrm>
            <a:off x="373213" y="2492747"/>
            <a:ext cx="13531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Relates to KP 2, 4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33E340B-557C-0499-4AA1-E0CB777ADAF3}"/>
              </a:ext>
            </a:extLst>
          </p:cNvPr>
          <p:cNvCxnSpPr>
            <a:cxnSpLocks/>
          </p:cNvCxnSpPr>
          <p:nvPr/>
        </p:nvCxnSpPr>
        <p:spPr>
          <a:xfrm>
            <a:off x="1726346" y="2600469"/>
            <a:ext cx="591083" cy="520632"/>
          </a:xfrm>
          <a:prstGeom prst="curved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FF0F16B6-D52F-B633-E7DA-818A7C6F86C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01807" y="929554"/>
            <a:ext cx="1008110" cy="762441"/>
          </a:xfrm>
          <a:prstGeom prst="curved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73F5AFBF-FD2B-A426-31A2-7AEA73BA9FAE}"/>
              </a:ext>
            </a:extLst>
          </p:cNvPr>
          <p:cNvCxnSpPr/>
          <p:nvPr/>
        </p:nvCxnSpPr>
        <p:spPr>
          <a:xfrm rot="10800000">
            <a:off x="6493893" y="3996255"/>
            <a:ext cx="504056" cy="438119"/>
          </a:xfrm>
          <a:prstGeom prst="curved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75102-51D1-DE6F-B1FD-9E807E609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5E9C37-9FD4-0B3A-86D9-AF5D9B7F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1"/>
            <a:ext cx="8437563" cy="349712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And finally … how would your learners react to this question?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047F-B872-8ECA-7460-F2EF19D84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F0444-0DFD-8812-B38A-D8E15BDD68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0" y="599612"/>
            <a:ext cx="6111562" cy="40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8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BD71C-7058-E39A-6A67-0A62BE54A0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995686"/>
            <a:ext cx="1025600" cy="9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4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77BAE-7E5C-5AD8-2C56-23944BC6F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5A240-A626-EFE7-386D-39057A1D773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Centres for Excellence in Mathematics (CfEM)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0704-71EF-0E05-7490-4985DCE632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949324"/>
            <a:ext cx="7667625" cy="3638649"/>
          </a:xfrm>
        </p:spPr>
        <p:txBody>
          <a:bodyPr/>
          <a:lstStyle/>
          <a:p>
            <a:pPr lvl="1">
              <a:lnSpc>
                <a:spcPts val="26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accent5"/>
                </a:solidFill>
              </a:rPr>
              <a:t>Teaching for Mastery in FE </a:t>
            </a:r>
            <a:r>
              <a:rPr lang="en-GB" sz="2400" dirty="0"/>
              <a:t>draws on the work of the 21 CfEM colleges and their networks</a:t>
            </a:r>
          </a:p>
          <a:p>
            <a:pPr lvl="1">
              <a:lnSpc>
                <a:spcPts val="2600"/>
              </a:lnSpc>
              <a:spcAft>
                <a:spcPts val="1200"/>
              </a:spcAft>
            </a:pPr>
            <a:r>
              <a:rPr lang="en-GB" sz="2400" dirty="0"/>
              <a:t>Presents a vision of how mastery teaching in schools can be transferred to FE colleges to meet the needs of learners working towards level 2 maths</a:t>
            </a:r>
          </a:p>
          <a:p>
            <a:pPr lvl="1">
              <a:lnSpc>
                <a:spcPts val="2600"/>
              </a:lnSpc>
              <a:spcAft>
                <a:spcPts val="1200"/>
              </a:spcAft>
            </a:pPr>
            <a:r>
              <a:rPr lang="en-GB" sz="2400" dirty="0"/>
              <a:t>It is based on </a:t>
            </a:r>
            <a:r>
              <a:rPr lang="en-GB" sz="2400" b="1" dirty="0">
                <a:solidFill>
                  <a:schemeClr val="accent5"/>
                </a:solidFill>
              </a:rPr>
              <a:t>five key principles </a:t>
            </a:r>
            <a:r>
              <a:rPr lang="en-GB" sz="2400" dirty="0"/>
              <a:t>drawn up following a series of consultations with the 21 CfEM colleges in spring 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F9389-C060-2967-3F65-062EEE9C9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olidFill>
                  <a:schemeClr val="accent5"/>
                </a:solidFill>
              </a:rPr>
              <a:t>Five Key Principles for FE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DAA152-AC5A-4999-6567-83125731864C}"/>
              </a:ext>
            </a:extLst>
          </p:cNvPr>
          <p:cNvGrpSpPr/>
          <p:nvPr/>
        </p:nvGrpSpPr>
        <p:grpSpPr>
          <a:xfrm>
            <a:off x="1361151" y="292761"/>
            <a:ext cx="6604797" cy="4690992"/>
            <a:chOff x="1361151" y="292761"/>
            <a:chExt cx="6604797" cy="4690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E7DC70-035E-8844-B8E5-D1159EFE81D2}"/>
                </a:ext>
              </a:extLst>
            </p:cNvPr>
            <p:cNvGrpSpPr/>
            <p:nvPr/>
          </p:nvGrpSpPr>
          <p:grpSpPr>
            <a:xfrm>
              <a:off x="2433635" y="3001814"/>
              <a:ext cx="1994266" cy="1981939"/>
              <a:chOff x="-453647" y="-620535"/>
              <a:chExt cx="2103380" cy="2090344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F05938C-DEA6-7842-A9D8-06DF6F914A15}"/>
                  </a:ext>
                </a:extLst>
              </p:cNvPr>
              <p:cNvSpPr/>
              <p:nvPr/>
            </p:nvSpPr>
            <p:spPr>
              <a:xfrm>
                <a:off x="-453647" y="-620535"/>
                <a:ext cx="2088935" cy="209034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 Box 26">
                <a:extLst>
                  <a:ext uri="{FF2B5EF4-FFF2-40B4-BE49-F238E27FC236}">
                    <a16:creationId xmlns:a16="http://schemas.microsoft.com/office/drawing/2014/main" id="{23ED4F38-99D3-724D-A9B4-F018F8158D4B}"/>
                  </a:ext>
                </a:extLst>
              </p:cNvPr>
              <p:cNvSpPr txBox="1"/>
              <p:nvPr/>
            </p:nvSpPr>
            <p:spPr>
              <a:xfrm>
                <a:off x="-453647" y="-409371"/>
                <a:ext cx="2103380" cy="132760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Develops a 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collaborative culture </a:t>
                </a: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which everyone believes everyone can succeed</a:t>
                </a:r>
              </a:p>
            </p:txBody>
          </p:sp>
        </p:grpSp>
        <p:sp>
          <p:nvSpPr>
            <p:cNvPr id="8" name="Text Box 29">
              <a:extLst>
                <a:ext uri="{FF2B5EF4-FFF2-40B4-BE49-F238E27FC236}">
                  <a16:creationId xmlns:a16="http://schemas.microsoft.com/office/drawing/2014/main" id="{510D391C-E932-AC4A-AFC6-AA97A0BADB13}"/>
                </a:ext>
              </a:extLst>
            </p:cNvPr>
            <p:cNvSpPr txBox="1"/>
            <p:nvPr/>
          </p:nvSpPr>
          <p:spPr>
            <a:xfrm>
              <a:off x="3666307" y="2329240"/>
              <a:ext cx="1733957" cy="72861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Teaching for Mastery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10E6BF-88C8-9044-A4A5-10ACF70E4719}"/>
                </a:ext>
              </a:extLst>
            </p:cNvPr>
            <p:cNvGrpSpPr/>
            <p:nvPr/>
          </p:nvGrpSpPr>
          <p:grpSpPr>
            <a:xfrm>
              <a:off x="3606361" y="292761"/>
              <a:ext cx="1980570" cy="1980995"/>
              <a:chOff x="-308399" y="-427862"/>
              <a:chExt cx="2089348" cy="208934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6446B22-DDEB-E140-920D-A93091E91BAD}"/>
                  </a:ext>
                </a:extLst>
              </p:cNvPr>
              <p:cNvSpPr/>
              <p:nvPr/>
            </p:nvSpPr>
            <p:spPr>
              <a:xfrm>
                <a:off x="-308399" y="-427862"/>
                <a:ext cx="2089348" cy="208934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 Box 31">
                <a:extLst>
                  <a:ext uri="{FF2B5EF4-FFF2-40B4-BE49-F238E27FC236}">
                    <a16:creationId xmlns:a16="http://schemas.microsoft.com/office/drawing/2014/main" id="{ED1E6DEC-D10D-F748-97BB-CE9F14FE7285}"/>
                  </a:ext>
                </a:extLst>
              </p:cNvPr>
              <p:cNvSpPr txBox="1"/>
              <p:nvPr/>
            </p:nvSpPr>
            <p:spPr>
              <a:xfrm>
                <a:off x="-277930" y="-5284"/>
                <a:ext cx="2021975" cy="93764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Prioritises 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curriculum coherence </a:t>
                </a: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connections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26D1C-0329-1648-B625-217474A577B9}"/>
                </a:ext>
              </a:extLst>
            </p:cNvPr>
            <p:cNvGrpSpPr/>
            <p:nvPr/>
          </p:nvGrpSpPr>
          <p:grpSpPr>
            <a:xfrm>
              <a:off x="4862058" y="2990335"/>
              <a:ext cx="1980570" cy="1980570"/>
              <a:chOff x="-365742" y="-604749"/>
              <a:chExt cx="2089059" cy="208905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DD4DF59-F4FA-D54E-B257-C249DC9D5585}"/>
                  </a:ext>
                </a:extLst>
              </p:cNvPr>
              <p:cNvSpPr/>
              <p:nvPr/>
            </p:nvSpPr>
            <p:spPr>
              <a:xfrm>
                <a:off x="-365742" y="-604749"/>
                <a:ext cx="2089059" cy="208905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Text Box 28">
                <a:extLst>
                  <a:ext uri="{FF2B5EF4-FFF2-40B4-BE49-F238E27FC236}">
                    <a16:creationId xmlns:a16="http://schemas.microsoft.com/office/drawing/2014/main" id="{31A9E97E-600F-5B45-95E7-5847FF2DD4BF}"/>
                  </a:ext>
                </a:extLst>
              </p:cNvPr>
              <p:cNvSpPr txBox="1"/>
              <p:nvPr/>
            </p:nvSpPr>
            <p:spPr>
              <a:xfrm>
                <a:off x="-166303" y="-139882"/>
                <a:ext cx="1828938" cy="13015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Develops both 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fluency</a:t>
                </a: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understanding</a:t>
                </a: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key ideas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7BB5BB-A285-7F4E-B789-03DBA18AA6F0}"/>
                </a:ext>
              </a:extLst>
            </p:cNvPr>
            <p:cNvGrpSpPr/>
            <p:nvPr/>
          </p:nvGrpSpPr>
          <p:grpSpPr>
            <a:xfrm>
              <a:off x="5851571" y="919023"/>
              <a:ext cx="2114377" cy="1980570"/>
              <a:chOff x="333180" y="-969475"/>
              <a:chExt cx="2230448" cy="208906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61B9E-A324-4E48-8D88-7F7106791A9C}"/>
                  </a:ext>
                </a:extLst>
              </p:cNvPr>
              <p:cNvSpPr/>
              <p:nvPr/>
            </p:nvSpPr>
            <p:spPr>
              <a:xfrm>
                <a:off x="380573" y="-969475"/>
                <a:ext cx="2089296" cy="208906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 Box 24">
                <a:extLst>
                  <a:ext uri="{FF2B5EF4-FFF2-40B4-BE49-F238E27FC236}">
                    <a16:creationId xmlns:a16="http://schemas.microsoft.com/office/drawing/2014/main" id="{F74F80B4-4CF5-E149-9415-82C1E10E618D}"/>
                  </a:ext>
                </a:extLst>
              </p:cNvPr>
              <p:cNvSpPr txBox="1"/>
              <p:nvPr/>
            </p:nvSpPr>
            <p:spPr>
              <a:xfrm>
                <a:off x="333180" y="-648044"/>
                <a:ext cx="2230448" cy="135589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Develops an understanding of 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mathematical structure </a:t>
                </a: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key concepts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0BDD06-EF21-4241-A691-9B33FAC29881}"/>
                </a:ext>
              </a:extLst>
            </p:cNvPr>
            <p:cNvGrpSpPr/>
            <p:nvPr/>
          </p:nvGrpSpPr>
          <p:grpSpPr>
            <a:xfrm>
              <a:off x="1361151" y="963857"/>
              <a:ext cx="1980570" cy="1980603"/>
              <a:chOff x="-1156812" y="-857343"/>
              <a:chExt cx="2088933" cy="208893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D7FDB3-3691-044E-9A71-E082F6B022A4}"/>
                  </a:ext>
                </a:extLst>
              </p:cNvPr>
              <p:cNvSpPr/>
              <p:nvPr/>
            </p:nvSpPr>
            <p:spPr>
              <a:xfrm>
                <a:off x="-1156812" y="-857343"/>
                <a:ext cx="2088933" cy="208893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 Box 22">
                <a:extLst>
                  <a:ext uri="{FF2B5EF4-FFF2-40B4-BE49-F238E27FC236}">
                    <a16:creationId xmlns:a16="http://schemas.microsoft.com/office/drawing/2014/main" id="{F63FFDD3-4478-9C49-B094-4FE437A296D8}"/>
                  </a:ext>
                </a:extLst>
              </p:cNvPr>
              <p:cNvSpPr txBox="1"/>
              <p:nvPr/>
            </p:nvSpPr>
            <p:spPr>
              <a:xfrm>
                <a:off x="-1080640" y="-477409"/>
                <a:ext cx="1828827" cy="100841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Values and builds on students’ 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prior learning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270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297EF-A781-57BC-A309-1E302A428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87B0D-366E-CF78-CD14-E60122C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52758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Key principle 1: Teaching that allows students to develop an understanding of mathematical structure </a:t>
            </a:r>
            <a:br>
              <a:rPr lang="en-GB" dirty="0"/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FCF62-7C9D-8E9E-B9A9-34E264EA0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987574"/>
            <a:ext cx="5346112" cy="3600400"/>
          </a:xfrm>
        </p:spPr>
        <p:txBody>
          <a:bodyPr/>
          <a:lstStyle/>
          <a:p>
            <a:pPr lvl="1">
              <a:lnSpc>
                <a:spcPts val="2000"/>
              </a:lnSpc>
              <a:spcAft>
                <a:spcPts val="1200"/>
              </a:spcAft>
            </a:pPr>
            <a:r>
              <a:rPr lang="en-GB" sz="1800" dirty="0"/>
              <a:t>Using representations to </a:t>
            </a:r>
            <a:r>
              <a:rPr lang="en-GB" sz="1800" b="1" dirty="0">
                <a:solidFill>
                  <a:schemeClr val="accent5"/>
                </a:solidFill>
              </a:rPr>
              <a:t>unlock understanding</a:t>
            </a:r>
            <a:r>
              <a:rPr lang="en-GB" sz="1800" dirty="0"/>
              <a:t>, so students know the </a:t>
            </a:r>
            <a:r>
              <a:rPr lang="en-GB" sz="1800" b="1" dirty="0">
                <a:solidFill>
                  <a:schemeClr val="accent5"/>
                </a:solidFill>
              </a:rPr>
              <a:t>‘why’ </a:t>
            </a:r>
            <a:r>
              <a:rPr lang="en-GB" sz="1800" dirty="0"/>
              <a:t>and not just the ‘how’. </a:t>
            </a:r>
          </a:p>
          <a:p>
            <a:pPr lvl="1">
              <a:lnSpc>
                <a:spcPts val="2000"/>
              </a:lnSpc>
              <a:spcAft>
                <a:spcPts val="1200"/>
              </a:spcAft>
            </a:pPr>
            <a:r>
              <a:rPr lang="en-GB" sz="1800" dirty="0"/>
              <a:t>Look at the four representations on the right. Can you see how they share the same underlying structure and solutions?</a:t>
            </a:r>
          </a:p>
          <a:p>
            <a:pPr lvl="1">
              <a:lnSpc>
                <a:spcPts val="2000"/>
              </a:lnSpc>
            </a:pPr>
            <a:r>
              <a:rPr lang="en-GB" sz="1800" dirty="0"/>
              <a:t>Key element of teaching for mastery is the </a:t>
            </a:r>
            <a:r>
              <a:rPr lang="en-GB" sz="1800" b="1" dirty="0">
                <a:solidFill>
                  <a:schemeClr val="accent5"/>
                </a:solidFill>
              </a:rPr>
              <a:t>concrete, pictorial, abstract </a:t>
            </a:r>
            <a:r>
              <a:rPr lang="en-GB" sz="1800" dirty="0"/>
              <a:t>(CPA) approach. Learners:</a:t>
            </a:r>
          </a:p>
          <a:p>
            <a:pPr lvl="2">
              <a:lnSpc>
                <a:spcPts val="2000"/>
              </a:lnSpc>
            </a:pPr>
            <a:r>
              <a:rPr lang="en-GB" sz="1800" dirty="0"/>
              <a:t>start with </a:t>
            </a:r>
            <a:r>
              <a:rPr lang="en-GB" sz="1800" b="1" dirty="0">
                <a:solidFill>
                  <a:schemeClr val="accent5"/>
                </a:solidFill>
              </a:rPr>
              <a:t>physical manipulatives</a:t>
            </a:r>
          </a:p>
          <a:p>
            <a:pPr lvl="2">
              <a:lnSpc>
                <a:spcPts val="2000"/>
              </a:lnSpc>
            </a:pPr>
            <a:r>
              <a:rPr lang="en-GB" sz="1800" dirty="0"/>
              <a:t>move on to </a:t>
            </a:r>
            <a:r>
              <a:rPr lang="en-GB" sz="1800" b="1" dirty="0">
                <a:solidFill>
                  <a:schemeClr val="accent5"/>
                </a:solidFill>
              </a:rPr>
              <a:t>pictorial representations </a:t>
            </a:r>
          </a:p>
          <a:p>
            <a:pPr lvl="2">
              <a:lnSpc>
                <a:spcPts val="2000"/>
              </a:lnSpc>
            </a:pPr>
            <a:r>
              <a:rPr lang="en-GB" sz="1800" dirty="0"/>
              <a:t>and finally to </a:t>
            </a:r>
            <a:r>
              <a:rPr lang="en-GB" sz="1800" b="1" dirty="0">
                <a:solidFill>
                  <a:schemeClr val="accent5"/>
                </a:solidFill>
              </a:rPr>
              <a:t>abstract symbols</a:t>
            </a:r>
            <a:r>
              <a:rPr lang="en-GB" sz="18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2AE1-F5B8-24DE-2215-3AC0ECFFF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A8337-CE6C-95F1-801A-1D3DD735EF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915566"/>
            <a:ext cx="2373539" cy="871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5C3570-20A1-A3E9-8613-2E1E42B1B9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754" y="2046571"/>
            <a:ext cx="2887330" cy="484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28A39-7700-BCE5-3D26-687A297E8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76" y="2902207"/>
            <a:ext cx="2499322" cy="484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8EE784-0039-6F30-6BDA-7F93E65B0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834" y="3861653"/>
            <a:ext cx="1546006" cy="4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2F4DE-3AAD-19A7-2F81-7BAC82010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805C31-1E1E-0FFF-3B94-66DDEB19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Key principle 2: Valuing and building on students’ prior learning </a:t>
            </a:r>
            <a:br>
              <a:rPr lang="en-GB" dirty="0"/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4DD1C-02C2-C778-B727-DF102E5C6A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949324"/>
            <a:ext cx="6138199" cy="3638649"/>
          </a:xfrm>
        </p:spPr>
        <p:txBody>
          <a:bodyPr/>
          <a:lstStyle/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dirty="0"/>
              <a:t>FE learners have prior knowledge from which to build – </a:t>
            </a:r>
            <a:r>
              <a:rPr lang="en-GB" sz="2000" b="1" dirty="0">
                <a:solidFill>
                  <a:schemeClr val="accent5"/>
                </a:solidFill>
              </a:rPr>
              <a:t>celebrating what learners know can be motivating</a:t>
            </a:r>
            <a:r>
              <a:rPr lang="en-GB" sz="2000" dirty="0"/>
              <a:t>.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b="1" dirty="0">
                <a:solidFill>
                  <a:schemeClr val="accent5"/>
                </a:solidFill>
              </a:rPr>
              <a:t>Learners also have many gaps in their knowledge and misconceptions </a:t>
            </a:r>
            <a:r>
              <a:rPr lang="en-GB" sz="2000" dirty="0"/>
              <a:t>which need to be addressed.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dirty="0"/>
              <a:t>This requires on-going formative assessment – which we have termed </a:t>
            </a:r>
            <a:r>
              <a:rPr lang="en-GB" sz="2000" b="1" dirty="0">
                <a:solidFill>
                  <a:schemeClr val="accent5"/>
                </a:solidFill>
              </a:rPr>
              <a:t>responsive teaching</a:t>
            </a:r>
            <a:r>
              <a:rPr lang="en-GB" sz="2000" dirty="0"/>
              <a:t>.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b="1" dirty="0">
                <a:solidFill>
                  <a:schemeClr val="accent5"/>
                </a:solidFill>
              </a:rPr>
              <a:t>Drawing on the thinking of peers </a:t>
            </a:r>
            <a:r>
              <a:rPr lang="en-GB" sz="2000" dirty="0"/>
              <a:t>is an important part of this process.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F0CD-A231-8F36-A490-CFFCC1A368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71A4CA3-0710-B239-3D00-33AD4D263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455" y="993351"/>
            <a:ext cx="1996058" cy="24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F5521-0515-7F8D-8513-C0AE5DFFD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419D5-F5D3-16CE-D799-D57733FA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41436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Key principle 3: Prioritising curriculum coherence and connections </a:t>
            </a:r>
            <a:br>
              <a:rPr lang="en-GB" dirty="0"/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0A110-8A29-8F24-B3F6-2E60DCF59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987574"/>
            <a:ext cx="6210208" cy="3600400"/>
          </a:xfrm>
        </p:spPr>
        <p:txBody>
          <a:bodyPr/>
          <a:lstStyle/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GB" sz="2000" dirty="0"/>
              <a:t>Key issue is </a:t>
            </a:r>
            <a:r>
              <a:rPr lang="en-GB" sz="2000" b="1" dirty="0">
                <a:solidFill>
                  <a:schemeClr val="accent5"/>
                </a:solidFill>
              </a:rPr>
              <a:t>limited time to cover content of GCSE re-sit.</a:t>
            </a:r>
            <a:r>
              <a:rPr lang="en-GB" sz="2000" dirty="0"/>
              <a:t> 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GB" sz="2000" dirty="0"/>
              <a:t>Teachers need to decide </a:t>
            </a:r>
            <a:r>
              <a:rPr lang="en-GB" sz="2000" b="1" dirty="0">
                <a:solidFill>
                  <a:schemeClr val="accent5"/>
                </a:solidFill>
              </a:rPr>
              <a:t>what to cover and in what depth.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GB" sz="2000" dirty="0"/>
              <a:t>Learners need to have insight into mathematical ideas and make </a:t>
            </a:r>
            <a:r>
              <a:rPr lang="en-GB" sz="2000" b="1" dirty="0">
                <a:solidFill>
                  <a:schemeClr val="accent5"/>
                </a:solidFill>
              </a:rPr>
              <a:t>connections between maths topics.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accent5"/>
                </a:solidFill>
              </a:rPr>
              <a:t>Links across maths topics </a:t>
            </a:r>
            <a:r>
              <a:rPr lang="en-GB" sz="2000" dirty="0"/>
              <a:t>need to be made explicit.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249F7-FF2B-0C97-EA40-7D91C72A05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4BF742-9FC7-F492-599D-1C4839C27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682457" y="915566"/>
            <a:ext cx="218338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5D6CF-D2DF-0EC3-58CF-7FB1D494F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711672-8142-C741-0509-36FC7E1E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41436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Key principle 4: Developing both fluency and understanding of key ideas </a:t>
            </a:r>
            <a:br>
              <a:rPr lang="en-GB" dirty="0"/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F93CF-8F7C-02D1-FD33-C58AE7991D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971550"/>
            <a:ext cx="5562136" cy="3616424"/>
          </a:xfrm>
        </p:spPr>
        <p:txBody>
          <a:bodyPr/>
          <a:lstStyle/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b="1" dirty="0">
                <a:solidFill>
                  <a:schemeClr val="accent5"/>
                </a:solidFill>
              </a:rPr>
              <a:t>Becoming fluent in basic maths skills frees up working memory, </a:t>
            </a:r>
            <a:r>
              <a:rPr lang="en-GB" sz="2000" dirty="0"/>
              <a:t>enabling learners to focus on reasoning and problem solving.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dirty="0"/>
              <a:t>Fluency is much more than simple recall of facts, </a:t>
            </a:r>
            <a:r>
              <a:rPr lang="en-GB" sz="2000" b="1" dirty="0">
                <a:solidFill>
                  <a:schemeClr val="accent5"/>
                </a:solidFill>
              </a:rPr>
              <a:t>it is also depth of understanding and application.</a:t>
            </a:r>
            <a:endParaRPr lang="en-GB" sz="2000" dirty="0"/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b="1" dirty="0">
                <a:solidFill>
                  <a:schemeClr val="accent5"/>
                </a:solidFill>
              </a:rPr>
              <a:t>Mathematical talk can develop fluency and encourage flexibility in the classroom</a:t>
            </a:r>
            <a:r>
              <a:rPr lang="en-GB" sz="2000" dirty="0"/>
              <a:t>, e.g. discuss ways to mentally work out 35% of 80. 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endParaRPr lang="en-GB" sz="2000" dirty="0"/>
          </a:p>
          <a:p>
            <a:pPr lvl="1">
              <a:lnSpc>
                <a:spcPts val="2200"/>
              </a:lnSpc>
              <a:spcAft>
                <a:spcPts val="600"/>
              </a:spcAft>
            </a:pPr>
            <a:endParaRPr lang="en-GB" sz="2000" dirty="0"/>
          </a:p>
          <a:p>
            <a:pPr lvl="1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BFBFA-190D-743D-3253-96AB20E44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32C1B2-BDAA-C985-2AB0-CDB59887D898}"/>
              </a:ext>
            </a:extLst>
          </p:cNvPr>
          <p:cNvGrpSpPr/>
          <p:nvPr/>
        </p:nvGrpSpPr>
        <p:grpSpPr>
          <a:xfrm>
            <a:off x="6294412" y="922237"/>
            <a:ext cx="2160793" cy="3449713"/>
            <a:chOff x="6294412" y="922237"/>
            <a:chExt cx="2160793" cy="34497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6D486A-6E03-655E-0E73-556580B80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412" y="922237"/>
              <a:ext cx="2160763" cy="10978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7D7995-F6F2-062B-177C-EE60BC98E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4311" y="2110620"/>
              <a:ext cx="2150864" cy="10927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03B961-F8CB-F955-5DC3-CB1EC1F76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876" y="3293974"/>
              <a:ext cx="2147329" cy="1077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0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171CFD-DE57-464C-BDCB-D151D6831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018D0-AAA7-99F5-8A61-0C7C17A0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1"/>
            <a:ext cx="8437563" cy="44964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Key principle 5: Developing a culture in which everyone believes everyone can succeed </a:t>
            </a:r>
            <a:br>
              <a:rPr lang="en-GB" dirty="0"/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8E4F1-487B-67A8-423D-26339A6EB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1" y="987574"/>
            <a:ext cx="6714263" cy="3600400"/>
          </a:xfrm>
        </p:spPr>
        <p:txBody>
          <a:bodyPr/>
          <a:lstStyle/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dirty="0"/>
              <a:t>Years of ‘failure’ at maths, lead many FE learners to believe they </a:t>
            </a:r>
            <a:r>
              <a:rPr lang="en-GB" sz="2000" b="1" dirty="0">
                <a:solidFill>
                  <a:schemeClr val="accent5"/>
                </a:solidFill>
              </a:rPr>
              <a:t>can’t do maths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dirty="0"/>
              <a:t>To address this, a </a:t>
            </a:r>
            <a:r>
              <a:rPr lang="en-GB" sz="2000" b="1" dirty="0">
                <a:solidFill>
                  <a:schemeClr val="accent5"/>
                </a:solidFill>
              </a:rPr>
              <a:t>supportive and collaborative classroom is needed</a:t>
            </a:r>
            <a:r>
              <a:rPr lang="en-GB" sz="2000" dirty="0"/>
              <a:t> where mistakes are seen as an opportunity for learning.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dirty="0"/>
              <a:t>Shared language, empathy and understanding can help establish a </a:t>
            </a:r>
            <a:r>
              <a:rPr lang="en-GB" sz="2000" b="1" dirty="0">
                <a:solidFill>
                  <a:schemeClr val="accent5"/>
                </a:solidFill>
              </a:rPr>
              <a:t>low-threat/high-challenge culture </a:t>
            </a:r>
            <a:r>
              <a:rPr lang="en-GB" sz="2000" dirty="0"/>
              <a:t>that will increase students’ self-belief. 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GB" sz="2000" dirty="0"/>
              <a:t>Listening to students, giving them choices and developing positive relationships are part of this. 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5284-32E8-00A7-7748-3E60E9770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pic>
        <p:nvPicPr>
          <p:cNvPr id="1026" name="Picture 2" descr="Webinar: How to create the self belief and confidence to sell brilliantly">
            <a:extLst>
              <a:ext uri="{FF2B5EF4-FFF2-40B4-BE49-F238E27FC236}">
                <a16:creationId xmlns:a16="http://schemas.microsoft.com/office/drawing/2014/main" id="{93C7D26F-A118-FA87-86FA-4A3390732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834" y="3399842"/>
            <a:ext cx="219703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6CBE8C-B872-0D0D-5C49-0CCA0B36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699425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Teaching for Mastery in FE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11A7ACD-924D-2BE0-CE4C-2262DA87E9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915565"/>
            <a:ext cx="4554024" cy="3312368"/>
          </a:xfrm>
        </p:spPr>
        <p:txBody>
          <a:bodyPr/>
          <a:lstStyle/>
          <a:p>
            <a:r>
              <a:rPr lang="en-US" sz="2400" b="0" dirty="0"/>
              <a:t>For more information about the key principles, please refer to the CfEM </a:t>
            </a:r>
            <a:r>
              <a:rPr lang="en-US" sz="2400" dirty="0">
                <a:solidFill>
                  <a:schemeClr val="accent5"/>
                </a:solidFill>
                <a:hlinkClick r:id="rId2"/>
              </a:rPr>
              <a:t>Teaching for Mastery in Further Education </a:t>
            </a:r>
            <a:r>
              <a:rPr lang="en-US" sz="2400" b="0" dirty="0"/>
              <a:t>handbook.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106C5-5776-BF28-1CA5-16510035F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56376" y="4767263"/>
            <a:ext cx="909464" cy="2738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A2C159E-F13C-4A85-9A41-E7669D3E0D70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FD8DA-0852-8BE9-1D85-F0E43BCC4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Education &amp; Training Foundation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5A8123D-6428-722A-F9FE-A03F73F080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4801">
            <a:off x="5462365" y="707374"/>
            <a:ext cx="2711806" cy="38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39972"/>
      </p:ext>
    </p:extLst>
  </p:cSld>
  <p:clrMapOvr>
    <a:masterClrMapping/>
  </p:clrMapOvr>
</p:sld>
</file>

<file path=ppt/theme/theme1.xml><?xml version="1.0" encoding="utf-8"?>
<a:theme xmlns:a="http://schemas.openxmlformats.org/drawingml/2006/main" name="ETF Master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008556"/>
      </a:accent1>
      <a:accent2>
        <a:srgbClr val="E51C41"/>
      </a:accent2>
      <a:accent3>
        <a:srgbClr val="FDB913"/>
      </a:accent3>
      <a:accent4>
        <a:srgbClr val="006EF5"/>
      </a:accent4>
      <a:accent5>
        <a:srgbClr val="BE0064"/>
      </a:accent5>
      <a:accent6>
        <a:srgbClr val="000000"/>
      </a:accent6>
      <a:hlink>
        <a:srgbClr val="0000FF"/>
      </a:hlink>
      <a:folHlink>
        <a:srgbClr val="800080"/>
      </a:folHlink>
    </a:clrScheme>
    <a:fontScheme name="ETF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5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TF PPT TEMPLATE 2017 REVISION 2" id="{D9072210-44E4-4708-8F0F-C17D53D19737}" vid="{93905E69-2C3A-474D-AE1D-AE1AB7FC7A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6BF2C10D2AD44BB79F8BFF365B8C2" ma:contentTypeVersion="16" ma:contentTypeDescription="Create a new document." ma:contentTypeScope="" ma:versionID="c9b06e18c8963115e3abf9b348a2b147">
  <xsd:schema xmlns:xsd="http://www.w3.org/2001/XMLSchema" xmlns:xs="http://www.w3.org/2001/XMLSchema" xmlns:p="http://schemas.microsoft.com/office/2006/metadata/properties" xmlns:ns2="a943fffa-545b-4eca-b17d-5f9a138dda08" xmlns:ns3="c5cf19a6-e467-491d-9af0-5a70f09a6a41" targetNamespace="http://schemas.microsoft.com/office/2006/metadata/properties" ma:root="true" ma:fieldsID="0a54bbcb56302e0d3bc70941a0a2ee6d" ns2:_="" ns3:_="">
    <xsd:import namespace="a943fffa-545b-4eca-b17d-5f9a138dda08"/>
    <xsd:import namespace="c5cf19a6-e467-491d-9af0-5a70f09a6a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3fffa-545b-4eca-b17d-5f9a138dd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9c5b39-4955-4e83-95b2-d0ef9563bab7}" ma:internalName="TaxCatchAll" ma:showField="CatchAllData" ma:web="a943fffa-545b-4eca-b17d-5f9a138dd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f19a6-e467-491d-9af0-5a70f09a6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da56a-0d36-40e2-ad5d-df46f41119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43fffa-545b-4eca-b17d-5f9a138dda08" xsi:nil="true"/>
    <lcf76f155ced4ddcb4097134ff3c332f xmlns="c5cf19a6-e467-491d-9af0-5a70f09a6a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5F8B49-E5E1-40F4-B655-165840E3D4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C7955-37B7-463D-9C22-9E3A5BA6D440}"/>
</file>

<file path=customXml/itemProps3.xml><?xml version="1.0" encoding="utf-8"?>
<ds:datastoreItem xmlns:ds="http://schemas.openxmlformats.org/officeDocument/2006/customXml" ds:itemID="{EF83B713-1B57-46D9-9BBE-905C31E9610B}">
  <ds:schemaRefs>
    <ds:schemaRef ds:uri="http://schemas.microsoft.com/office/2006/metadata/properties"/>
    <ds:schemaRef ds:uri="http://purl.org/dc/dcmitype/"/>
    <ds:schemaRef ds:uri="http://purl.org/dc/terms/"/>
    <ds:schemaRef ds:uri="e38cf6a1-92ed-4bba-b0de-12021b0aa865"/>
    <ds:schemaRef ds:uri="http://www.w3.org/XML/1998/namespace"/>
    <ds:schemaRef ds:uri="b5ddbbe9-1788-48de-a4f3-cff31bea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738</Words>
  <Application>Microsoft Macintosh PowerPoint</Application>
  <PresentationFormat>On-screen Show (16:9)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Dreaming Outloud Pro</vt:lpstr>
      <vt:lpstr>ETF Master</vt:lpstr>
      <vt:lpstr> </vt:lpstr>
      <vt:lpstr>Centres for Excellence in Mathematics (CfEM)</vt:lpstr>
      <vt:lpstr>Five Key Principles for FE</vt:lpstr>
      <vt:lpstr>Key principle 1: Teaching that allows students to develop an understanding of mathematical structure  </vt:lpstr>
      <vt:lpstr>Key principle 2: Valuing and building on students’ prior learning  </vt:lpstr>
      <vt:lpstr>Key principle 3: Prioritising curriculum coherence and connections  </vt:lpstr>
      <vt:lpstr>Key principle 4: Developing both fluency and understanding of key ideas  </vt:lpstr>
      <vt:lpstr>Key principle 5: Developing a culture in which everyone believes everyone can succeed  </vt:lpstr>
      <vt:lpstr>Teaching for Mastery in FE</vt:lpstr>
      <vt:lpstr>CfEM Resources and Evidence Hub </vt:lpstr>
      <vt:lpstr>Action research: Three overarching questions</vt:lpstr>
      <vt:lpstr>And finally … how would your learners react to this question?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underpinning excellence</dc:title>
  <dc:creator>Richard Overton</dc:creator>
  <cp:lastModifiedBy>Steve Pardoe</cp:lastModifiedBy>
  <cp:revision>54</cp:revision>
  <cp:lastPrinted>2022-05-06T11:09:42Z</cp:lastPrinted>
  <dcterms:created xsi:type="dcterms:W3CDTF">2020-10-20T08:50:32Z</dcterms:created>
  <dcterms:modified xsi:type="dcterms:W3CDTF">2023-05-16T20:35:25Z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0x01010062C6BF2C10D2AD44BB79F8BFF365B8C2</vt:lpwstr>
  </property>
  <property fmtid="{D5CDD505-2E9C-101B-9397-08002B2CF9AE}" pid="3" name="Order">
    <vt:r8>746400</vt:r8>
  </property>
</Properties>
</file>