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4"/>
  </p:sldMasterIdLst>
  <p:notesMasterIdLst>
    <p:notesMasterId r:id="rId17"/>
  </p:notesMasterIdLst>
  <p:sldIdLst>
    <p:sldId id="274" r:id="rId5"/>
    <p:sldId id="271" r:id="rId6"/>
    <p:sldId id="259" r:id="rId7"/>
    <p:sldId id="261" r:id="rId8"/>
    <p:sldId id="276" r:id="rId9"/>
    <p:sldId id="277" r:id="rId10"/>
    <p:sldId id="282" r:id="rId11"/>
    <p:sldId id="283" r:id="rId12"/>
    <p:sldId id="279" r:id="rId13"/>
    <p:sldId id="278" r:id="rId14"/>
    <p:sldId id="280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C8AC173-E54B-0DD3-4D18-0FFD385F7EF4}" name="Lucy Springall" initials="LS" userId="S::Lucy.Springall@ad.aoc.co.uk::e4236610-272f-44af-aba9-45f426dfe81c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anne thirlaway" initials="jt" lastIdx="12" clrIdx="0">
    <p:extLst>
      <p:ext uri="{19B8F6BF-5375-455C-9EA6-DF929625EA0E}">
        <p15:presenceInfo xmlns:p15="http://schemas.microsoft.com/office/powerpoint/2012/main" userId="88ebfc7785ff76c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BABF6A-7229-C37B-B16A-3BB5E1DC2BD3}" v="7" dt="2023-07-27T09:44:03.1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1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F70CDC-924D-4D0D-B6EC-046CBFBE2E1D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B7650D-E6FB-48F1-B6B3-389B68226D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2779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50ACA-F256-A0A4-4C96-85E496D232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C9B7D6-038B-D552-57E3-EC36939DDA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599E1C-BC96-F09C-3B7E-E2DB42D6D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05296F-ADDB-8F48-62FE-83B67330C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9A82AE-5259-C443-900B-7C1DC00FA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592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87110-1EEC-07AE-4816-C33B70E4D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38D6E1-A738-7837-A97F-A8A450CA61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A37813-0542-FE7E-B59A-10AE0A855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1FD1AF-8496-4E5E-390D-98BFCF99B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FBEF5-5518-414E-95FC-E68C4ED1F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1039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9F8AE1-C0C1-1857-F6F4-48827F0DE8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D0456B-B037-ADA9-D272-560651D916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4BAD55-44B2-E454-86F4-318D6B559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84CDA8-E4E2-FABB-0BEE-79B166758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B4EDB-3D9D-FDBC-986F-157AD765D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4938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4220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709071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B1D62-940B-836A-5DB4-D4207A9AB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6F102-6EA2-CFDE-4D9B-9FEBFA6C85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6722D-62DC-B2F0-5737-B89EBFF92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971150-52E0-1286-5D38-690A7928B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1B60A-0E18-99E7-CBD2-6813044B6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03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C5467-E936-9A80-12AC-D390649D4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96E8AF-DC71-0B5D-4B6F-A37749AA47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E2BA52-3458-96C0-F2A6-ECBE86F43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D2B69-8FF3-0D96-C8FF-B925DB131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56A30-5636-CE06-8FE0-EF18A3DED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4495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A5689-703F-908F-001A-214EB3D33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23C0F-4CDB-0441-4E71-AE040D501D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A29503-7209-B9D9-B143-A7E4B1B4E0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FC0CD8-E151-0058-65AA-9D666D0F1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0D66FC-B24D-342A-85FC-0CA43BDA4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33A7B-C084-4C11-A967-1F49E6422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8599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622001-60B1-5D08-D154-586DBD0CD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B59750-513C-04DC-F8FB-E3FBB531E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ABD95D-1C30-490C-F404-817C611351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C58CCE-C32F-C42D-1280-3598F47F7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5640A1-8806-864A-C14E-52801EAC72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734A6A-D510-D348-E8CD-89E26B97E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09456C-77DF-52E4-705C-60DFB3795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F43B0D-5E69-BA39-E1B8-7BFD3797C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577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CF459-E02E-BBD9-6A5C-9D8DE1CE3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8F16BE-6850-A93D-27A4-14AC7223F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11E01A-63D4-FB58-C56B-08C35D0B6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BD28FD-B9C1-D4F2-88A6-50E16712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3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2AF285-2AB6-123F-1BC1-D525A332F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73D337-637A-978F-2DC7-DE9F499DE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E8A873-17BC-EBED-0CF2-BBEC9D591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932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35077-9B5C-88D5-832F-6FCCEFD30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B7116E-55AC-C964-DE71-056E531E2E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D14449-41FF-D488-D5FD-C4D341C35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4FAED5-0E87-D975-116B-244301320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2793A2-6D7D-133E-BC7E-961EAEB23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E6EE50-8E2E-311E-1E49-ED888D87B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364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7D4E9C-8273-3287-C34E-ACAF29AAF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C2F769-1816-46C0-1DA5-05FA800D55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898CB8-83F2-33DF-DB1B-3218B67A1B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A8F6DE-86CA-E615-8D75-E25F76D97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C37A9F-9C60-8F7B-1489-FA057179F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AECB46-4721-3B85-A51E-6148572C1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049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C34904-C40C-9BB0-C24F-2E7D334A2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9D77A5-DDC3-89CD-735F-51F4AEDC81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6D828-EE99-66CE-B1F3-6C465EEA55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656E2-752B-28CC-D964-21DE2085FE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483C-63A2-82E1-C23A-F6EC11343D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1543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2991" y="1189104"/>
            <a:ext cx="6610828" cy="2914596"/>
          </a:xfrm>
        </p:spPr>
        <p:txBody>
          <a:bodyPr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800"/>
              <a:t>4.1 Applied mathematical theory in engineering applications </a:t>
            </a:r>
            <a:endParaRPr lang="en-US" sz="48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108000" tIns="108000" rIns="0" bIns="108000" rtlCol="0" anchor="t">
            <a:no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Presenter</a:t>
            </a:r>
            <a:r>
              <a:rPr lang="en-US"/>
              <a:t> 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CC04C-4404-2344-B3AF-3A1327FC72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108000" tIns="0" rIns="0" bIns="0" rtlCol="0" anchor="t">
            <a:no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Time and date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Location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7262DDF-C136-4D8B-8AA8-F0FB645B74FD}"/>
              </a:ext>
            </a:extLst>
          </p:cNvPr>
          <p:cNvSpPr txBox="1">
            <a:spLocks/>
          </p:cNvSpPr>
          <p:nvPr/>
        </p:nvSpPr>
        <p:spPr>
          <a:xfrm>
            <a:off x="5189657" y="4045716"/>
            <a:ext cx="6618859" cy="672075"/>
          </a:xfrm>
          <a:prstGeom prst="rect">
            <a:avLst/>
          </a:prstGeom>
          <a:solidFill>
            <a:schemeClr val="bg1"/>
          </a:solidFill>
        </p:spPr>
        <p:txBody>
          <a:bodyPr vert="horz" lIns="144000" tIns="182400" rIns="0" bIns="0" rtlCol="0" anchor="ctr">
            <a:no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3733" dirty="0"/>
              <a:t>Trigonometry 4 - Questions</a:t>
            </a:r>
          </a:p>
        </p:txBody>
      </p:sp>
    </p:spTree>
    <p:extLst>
      <p:ext uri="{BB962C8B-B14F-4D97-AF65-F5344CB8AC3E}">
        <p14:creationId xmlns:p14="http://schemas.microsoft.com/office/powerpoint/2010/main" val="3786481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9E903E-334B-4284-9BB1-4E54630D4EF0}"/>
              </a:ext>
            </a:extLst>
          </p:cNvPr>
          <p:cNvSpPr/>
          <p:nvPr/>
        </p:nvSpPr>
        <p:spPr>
          <a:xfrm>
            <a:off x="4300449" y="3764915"/>
            <a:ext cx="1694575" cy="8053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98C638-44D9-46A1-A3DC-64610C99CAED}"/>
              </a:ext>
            </a:extLst>
          </p:cNvPr>
          <p:cNvSpPr/>
          <p:nvPr/>
        </p:nvSpPr>
        <p:spPr>
          <a:xfrm>
            <a:off x="5995024" y="3957862"/>
            <a:ext cx="687898" cy="4173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16CC5C5-3B9E-4494-87F2-8030FCAD7361}"/>
              </a:ext>
            </a:extLst>
          </p:cNvPr>
          <p:cNvSpPr/>
          <p:nvPr/>
        </p:nvSpPr>
        <p:spPr>
          <a:xfrm rot="5400000">
            <a:off x="9241563" y="3763867"/>
            <a:ext cx="805344" cy="805343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E0B6B9E-C4BB-422C-B38B-1CEAD34F953D}"/>
              </a:ext>
            </a:extLst>
          </p:cNvPr>
          <p:cNvCxnSpPr/>
          <p:nvPr/>
        </p:nvCxnSpPr>
        <p:spPr>
          <a:xfrm>
            <a:off x="4300449" y="3353854"/>
            <a:ext cx="494111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BCE85AD-6CBE-4495-8260-507D4CA16162}"/>
              </a:ext>
            </a:extLst>
          </p:cNvPr>
          <p:cNvCxnSpPr/>
          <p:nvPr/>
        </p:nvCxnSpPr>
        <p:spPr>
          <a:xfrm flipV="1">
            <a:off x="4300449" y="3005712"/>
            <a:ext cx="0" cy="5117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1160B7-1466-4E99-A9EB-3AFEC00583B1}"/>
              </a:ext>
            </a:extLst>
          </p:cNvPr>
          <p:cNvCxnSpPr/>
          <p:nvPr/>
        </p:nvCxnSpPr>
        <p:spPr>
          <a:xfrm flipV="1">
            <a:off x="9229397" y="3059904"/>
            <a:ext cx="0" cy="5117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23B319-C724-4778-A34E-6C502DE7407C}"/>
              </a:ext>
            </a:extLst>
          </p:cNvPr>
          <p:cNvCxnSpPr/>
          <p:nvPr/>
        </p:nvCxnSpPr>
        <p:spPr>
          <a:xfrm>
            <a:off x="10432801" y="3763866"/>
            <a:ext cx="62917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0470C92-E04B-4DF1-AD57-1584C2304837}"/>
              </a:ext>
            </a:extLst>
          </p:cNvPr>
          <p:cNvCxnSpPr/>
          <p:nvPr/>
        </p:nvCxnSpPr>
        <p:spPr>
          <a:xfrm>
            <a:off x="10432801" y="4495106"/>
            <a:ext cx="62917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815F642-277A-46E5-81CC-2DE026594FF7}"/>
              </a:ext>
            </a:extLst>
          </p:cNvPr>
          <p:cNvCxnSpPr>
            <a:cxnSpLocks/>
          </p:cNvCxnSpPr>
          <p:nvPr/>
        </p:nvCxnSpPr>
        <p:spPr>
          <a:xfrm>
            <a:off x="10718027" y="3763866"/>
            <a:ext cx="0" cy="68894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Arc 17">
            <a:extLst>
              <a:ext uri="{FF2B5EF4-FFF2-40B4-BE49-F238E27FC236}">
                <a16:creationId xmlns:a16="http://schemas.microsoft.com/office/drawing/2014/main" id="{5AB4C7D9-5F77-40CB-AA2D-0BDB9065736C}"/>
              </a:ext>
            </a:extLst>
          </p:cNvPr>
          <p:cNvSpPr/>
          <p:nvPr/>
        </p:nvSpPr>
        <p:spPr>
          <a:xfrm rot="19749602" flipH="1">
            <a:off x="8446277" y="4070872"/>
            <a:ext cx="1080156" cy="1248236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9F788FB-DAB1-43F5-ADAF-294D731DBF05}"/>
              </a:ext>
            </a:extLst>
          </p:cNvPr>
          <p:cNvCxnSpPr>
            <a:cxnSpLocks/>
          </p:cNvCxnSpPr>
          <p:nvPr/>
        </p:nvCxnSpPr>
        <p:spPr>
          <a:xfrm flipV="1">
            <a:off x="8025160" y="4624787"/>
            <a:ext cx="1098958" cy="5662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B811289-CF50-4917-8BFC-0B3E96FE9E00}"/>
              </a:ext>
            </a:extLst>
          </p:cNvPr>
          <p:cNvGrpSpPr/>
          <p:nvPr/>
        </p:nvGrpSpPr>
        <p:grpSpPr>
          <a:xfrm>
            <a:off x="8056911" y="4504238"/>
            <a:ext cx="398477" cy="523220"/>
            <a:chOff x="7992903" y="3407022"/>
            <a:chExt cx="398477" cy="52322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0123244-B998-41E0-9127-EFEF307C6EAE}"/>
                </a:ext>
              </a:extLst>
            </p:cNvPr>
            <p:cNvSpPr txBox="1"/>
            <p:nvPr/>
          </p:nvSpPr>
          <p:spPr>
            <a:xfrm>
              <a:off x="7992903" y="3407022"/>
              <a:ext cx="3984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/>
                <a:t>0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1BC3A28-E03C-497B-BA7D-EC62C5D625CE}"/>
                </a:ext>
              </a:extLst>
            </p:cNvPr>
            <p:cNvCxnSpPr/>
            <p:nvPr/>
          </p:nvCxnSpPr>
          <p:spPr>
            <a:xfrm>
              <a:off x="8105863" y="3669134"/>
              <a:ext cx="15729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B4A8095F-79C1-4372-93F6-A18CE535D73C}"/>
              </a:ext>
            </a:extLst>
          </p:cNvPr>
          <p:cNvSpPr txBox="1"/>
          <p:nvPr/>
        </p:nvSpPr>
        <p:spPr>
          <a:xfrm>
            <a:off x="862624" y="1022620"/>
            <a:ext cx="11021222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u="sng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5</a:t>
            </a:r>
          </a:p>
          <a:p>
            <a:endParaRPr lang="en-GB" b="1" u="sng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In a role as a manufacturing engineer, you have been asked to make a pin for a conduit </a:t>
            </a:r>
          </a:p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bending machine.</a:t>
            </a:r>
          </a:p>
          <a:p>
            <a:endParaRPr lang="en-GB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Given the information below, calculate the overall length of the component (not drawn to scale).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4628D86-072C-4521-8FBC-131477F36649}"/>
              </a:ext>
            </a:extLst>
          </p:cNvPr>
          <p:cNvSpPr txBox="1"/>
          <p:nvPr/>
        </p:nvSpPr>
        <p:spPr>
          <a:xfrm>
            <a:off x="6495214" y="2895662"/>
            <a:ext cx="371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C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82702DE-6FEE-48DD-984D-E1C56713A233}"/>
              </a:ext>
            </a:extLst>
          </p:cNvPr>
          <p:cNvSpPr txBox="1"/>
          <p:nvPr/>
        </p:nvSpPr>
        <p:spPr>
          <a:xfrm>
            <a:off x="10690063" y="3914868"/>
            <a:ext cx="371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D</a:t>
            </a:r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829C4277-447F-4922-8C83-EC459D2056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065912"/>
              </p:ext>
            </p:extLst>
          </p:nvPr>
        </p:nvGraphicFramePr>
        <p:xfrm>
          <a:off x="1582414" y="3261576"/>
          <a:ext cx="2248252" cy="1363211"/>
        </p:xfrm>
        <a:graphic>
          <a:graphicData uri="http://schemas.openxmlformats.org/drawingml/2006/table">
            <a:tbl>
              <a:tblPr/>
              <a:tblGrid>
                <a:gridCol w="526618">
                  <a:extLst>
                    <a:ext uri="{9D8B030D-6E8A-4147-A177-3AD203B41FA5}">
                      <a16:colId xmlns:a16="http://schemas.microsoft.com/office/drawing/2014/main" val="3791744898"/>
                    </a:ext>
                  </a:extLst>
                </a:gridCol>
                <a:gridCol w="455726">
                  <a:extLst>
                    <a:ext uri="{9D8B030D-6E8A-4147-A177-3AD203B41FA5}">
                      <a16:colId xmlns:a16="http://schemas.microsoft.com/office/drawing/2014/main" val="3210362574"/>
                    </a:ext>
                  </a:extLst>
                </a:gridCol>
                <a:gridCol w="1265908">
                  <a:extLst>
                    <a:ext uri="{9D8B030D-6E8A-4147-A177-3AD203B41FA5}">
                      <a16:colId xmlns:a16="http://schemas.microsoft.com/office/drawing/2014/main" val="952497679"/>
                    </a:ext>
                  </a:extLst>
                </a:gridCol>
              </a:tblGrid>
              <a:tr h="453005">
                <a:tc>
                  <a:txBody>
                    <a:bodyPr/>
                    <a:lstStyle/>
                    <a:p>
                      <a:r>
                        <a:rPr lang="en-GB"/>
                        <a:t>C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174mm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7542671"/>
                  </a:ext>
                </a:extLst>
              </a:tr>
              <a:tr h="453006">
                <a:tc>
                  <a:txBody>
                    <a:bodyPr/>
                    <a:lstStyle/>
                    <a:p>
                      <a:r>
                        <a:rPr lang="en-GB"/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25mm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075734"/>
                  </a:ext>
                </a:extLst>
              </a:tr>
              <a:tr h="453005">
                <a:tc>
                  <a:txBody>
                    <a:bodyPr/>
                    <a:lstStyle/>
                    <a:p>
                      <a:r>
                        <a:rPr lang="en-GB" sz="240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50 degrees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432501"/>
                  </a:ext>
                </a:extLst>
              </a:tr>
            </a:tbl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53ACFF1-509C-4FA7-96E9-B67CCEE5A6A4}"/>
              </a:ext>
            </a:extLst>
          </p:cNvPr>
          <p:cNvCxnSpPr/>
          <p:nvPr/>
        </p:nvCxnSpPr>
        <p:spPr>
          <a:xfrm>
            <a:off x="1716639" y="4375214"/>
            <a:ext cx="8389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07920A8-1026-44E3-B689-4021170AD535}"/>
              </a:ext>
            </a:extLst>
          </p:cNvPr>
          <p:cNvCxnSpPr>
            <a:cxnSpLocks/>
          </p:cNvCxnSpPr>
          <p:nvPr/>
        </p:nvCxnSpPr>
        <p:spPr>
          <a:xfrm>
            <a:off x="4166225" y="4167587"/>
            <a:ext cx="6266576" cy="0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D4014361-6228-4636-92E2-1EE5D675C115}"/>
              </a:ext>
            </a:extLst>
          </p:cNvPr>
          <p:cNvSpPr/>
          <p:nvPr/>
        </p:nvSpPr>
        <p:spPr>
          <a:xfrm>
            <a:off x="6681170" y="3780141"/>
            <a:ext cx="2560392" cy="8053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229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A5C92F-6628-41DF-BAD2-6EFF3CFE4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B3A18-5B79-49E7-8BB0-8AF0FB4C55B0}" type="slidenum">
              <a:rPr lang="en-GB" smtClean="0"/>
              <a:t>11</a:t>
            </a:fld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C30B0F-E840-472C-A667-93ACC0687484}"/>
              </a:ext>
            </a:extLst>
          </p:cNvPr>
          <p:cNvSpPr/>
          <p:nvPr/>
        </p:nvSpPr>
        <p:spPr>
          <a:xfrm>
            <a:off x="5994555" y="2702836"/>
            <a:ext cx="1245637" cy="1108061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lowchart: Manual Operation 4">
            <a:extLst>
              <a:ext uri="{FF2B5EF4-FFF2-40B4-BE49-F238E27FC236}">
                <a16:creationId xmlns:a16="http://schemas.microsoft.com/office/drawing/2014/main" id="{1F6CAD28-4450-4ED8-AEA0-B0A197327614}"/>
              </a:ext>
            </a:extLst>
          </p:cNvPr>
          <p:cNvSpPr/>
          <p:nvPr/>
        </p:nvSpPr>
        <p:spPr>
          <a:xfrm rot="5400000">
            <a:off x="7081939" y="2490397"/>
            <a:ext cx="1854491" cy="1537981"/>
          </a:xfrm>
          <a:prstGeom prst="flowChartManualOperation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C1C0CEF-4F50-45C7-8942-462827CA1406}"/>
              </a:ext>
            </a:extLst>
          </p:cNvPr>
          <p:cNvCxnSpPr>
            <a:cxnSpLocks/>
          </p:cNvCxnSpPr>
          <p:nvPr/>
        </p:nvCxnSpPr>
        <p:spPr>
          <a:xfrm>
            <a:off x="7240192" y="4186633"/>
            <a:ext cx="114879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Arc 24">
            <a:extLst>
              <a:ext uri="{FF2B5EF4-FFF2-40B4-BE49-F238E27FC236}">
                <a16:creationId xmlns:a16="http://schemas.microsoft.com/office/drawing/2014/main" id="{545EB6A5-0506-4A75-AF39-929959DEECFA}"/>
              </a:ext>
            </a:extLst>
          </p:cNvPr>
          <p:cNvSpPr/>
          <p:nvPr/>
        </p:nvSpPr>
        <p:spPr>
          <a:xfrm flipH="1">
            <a:off x="7291927" y="3909542"/>
            <a:ext cx="478172" cy="503851"/>
          </a:xfrm>
          <a:prstGeom prst="arc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2F1C623-9873-4C4F-B252-A27FF1E8193B}"/>
              </a:ext>
            </a:extLst>
          </p:cNvPr>
          <p:cNvGrpSpPr/>
          <p:nvPr/>
        </p:nvGrpSpPr>
        <p:grpSpPr>
          <a:xfrm>
            <a:off x="5981350" y="813569"/>
            <a:ext cx="4627151" cy="1300457"/>
            <a:chOff x="5981350" y="813569"/>
            <a:chExt cx="4627151" cy="1300457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FED1618-9224-4553-940F-4DC7842E9D82}"/>
                </a:ext>
              </a:extLst>
            </p:cNvPr>
            <p:cNvCxnSpPr/>
            <p:nvPr/>
          </p:nvCxnSpPr>
          <p:spPr>
            <a:xfrm>
              <a:off x="5981350" y="1031846"/>
              <a:ext cx="0" cy="981512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7855B70-B775-4001-BF53-8EDBF20CC90C}"/>
                </a:ext>
              </a:extLst>
            </p:cNvPr>
            <p:cNvCxnSpPr/>
            <p:nvPr/>
          </p:nvCxnSpPr>
          <p:spPr>
            <a:xfrm>
              <a:off x="10608501" y="1040235"/>
              <a:ext cx="0" cy="880844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B018504-342B-42FE-9A78-5211F87E3B9E}"/>
                </a:ext>
              </a:extLst>
            </p:cNvPr>
            <p:cNvCxnSpPr/>
            <p:nvPr/>
          </p:nvCxnSpPr>
          <p:spPr>
            <a:xfrm>
              <a:off x="8778175" y="1317072"/>
              <a:ext cx="0" cy="796954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F3CB97C0-5B13-432B-A371-7E417AF758D5}"/>
                </a:ext>
              </a:extLst>
            </p:cNvPr>
            <p:cNvCxnSpPr/>
            <p:nvPr/>
          </p:nvCxnSpPr>
          <p:spPr>
            <a:xfrm>
              <a:off x="6096000" y="1090569"/>
              <a:ext cx="4440572" cy="0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EA9E5BF6-89E3-403E-9641-A9EC955D38B2}"/>
                </a:ext>
              </a:extLst>
            </p:cNvPr>
            <p:cNvCxnSpPr/>
            <p:nvPr/>
          </p:nvCxnSpPr>
          <p:spPr>
            <a:xfrm>
              <a:off x="8841996" y="1593908"/>
              <a:ext cx="1694576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7541E33-B7C6-4873-8990-4CAC2C266694}"/>
                </a:ext>
              </a:extLst>
            </p:cNvPr>
            <p:cNvSpPr txBox="1"/>
            <p:nvPr/>
          </p:nvSpPr>
          <p:spPr>
            <a:xfrm>
              <a:off x="8060034" y="813569"/>
              <a:ext cx="23489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/>
                <a:t>L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D197E71-FCA2-4AF5-9A15-4156E17704BB}"/>
                </a:ext>
              </a:extLst>
            </p:cNvPr>
            <p:cNvSpPr txBox="1"/>
            <p:nvPr/>
          </p:nvSpPr>
          <p:spPr>
            <a:xfrm>
              <a:off x="9501414" y="1342157"/>
              <a:ext cx="338861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/>
                <a:t>L2</a:t>
              </a:r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100F905-17F3-401F-8B6E-3CFCBF135284}"/>
              </a:ext>
            </a:extLst>
          </p:cNvPr>
          <p:cNvCxnSpPr>
            <a:cxnSpLocks/>
          </p:cNvCxnSpPr>
          <p:nvPr/>
        </p:nvCxnSpPr>
        <p:spPr>
          <a:xfrm>
            <a:off x="5089236" y="3280095"/>
            <a:ext cx="5883564" cy="0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508F9A3F-A91F-45DF-AD3A-66F42208B5C2}"/>
              </a:ext>
            </a:extLst>
          </p:cNvPr>
          <p:cNvSpPr txBox="1"/>
          <p:nvPr/>
        </p:nvSpPr>
        <p:spPr>
          <a:xfrm>
            <a:off x="1048624" y="1458765"/>
            <a:ext cx="3545150" cy="52322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GB" sz="2000" b="1" u="sng"/>
              <a:t>Plenary activity</a:t>
            </a:r>
          </a:p>
          <a:p>
            <a:r>
              <a:rPr lang="en-GB" sz="2000"/>
              <a:t>The Venturi duct controls the flow of moisture into a humidifier in a hospital operating theatre. The humidifier’s outlet is 210mm. To concentrate the amount of moisture in the airflow, a reducer needs to be manufactured to reduce it 500mm to 210mm. </a:t>
            </a:r>
          </a:p>
          <a:p>
            <a:endParaRPr lang="en-GB" sz="2000"/>
          </a:p>
          <a:p>
            <a:r>
              <a:rPr lang="en-GB" sz="2000"/>
              <a:t>Using the information given in the table to calculate the length of the outlet section of the duct, L2 (not drawn to scale).</a:t>
            </a:r>
            <a:endParaRPr lang="en-GB" sz="2000">
              <a:cs typeface="Arial"/>
            </a:endParaRPr>
          </a:p>
          <a:p>
            <a:endParaRPr lang="en-GB" sz="2000">
              <a:cs typeface="Arial"/>
            </a:endParaRPr>
          </a:p>
        </p:txBody>
      </p:sp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D0D77AE2-90C8-431B-A21A-94AC0868F9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136514"/>
              </p:ext>
            </p:extLst>
          </p:nvPr>
        </p:nvGraphicFramePr>
        <p:xfrm>
          <a:off x="4733094" y="3948882"/>
          <a:ext cx="2042021" cy="2517257"/>
        </p:xfrm>
        <a:graphic>
          <a:graphicData uri="http://schemas.openxmlformats.org/drawingml/2006/table">
            <a:tbl>
              <a:tblPr/>
              <a:tblGrid>
                <a:gridCol w="526618">
                  <a:extLst>
                    <a:ext uri="{9D8B030D-6E8A-4147-A177-3AD203B41FA5}">
                      <a16:colId xmlns:a16="http://schemas.microsoft.com/office/drawing/2014/main" val="3791744898"/>
                    </a:ext>
                  </a:extLst>
                </a:gridCol>
                <a:gridCol w="455726">
                  <a:extLst>
                    <a:ext uri="{9D8B030D-6E8A-4147-A177-3AD203B41FA5}">
                      <a16:colId xmlns:a16="http://schemas.microsoft.com/office/drawing/2014/main" val="3210362574"/>
                    </a:ext>
                  </a:extLst>
                </a:gridCol>
                <a:gridCol w="1059677">
                  <a:extLst>
                    <a:ext uri="{9D8B030D-6E8A-4147-A177-3AD203B41FA5}">
                      <a16:colId xmlns:a16="http://schemas.microsoft.com/office/drawing/2014/main" val="952497679"/>
                    </a:ext>
                  </a:extLst>
                </a:gridCol>
              </a:tblGrid>
              <a:tr h="453005">
                <a:tc>
                  <a:txBody>
                    <a:bodyPr/>
                    <a:lstStyle/>
                    <a:p>
                      <a:r>
                        <a:rPr lang="en-GB"/>
                        <a:t>L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252cm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7542671"/>
                  </a:ext>
                </a:extLst>
              </a:tr>
              <a:tr h="453006">
                <a:tc>
                  <a:txBody>
                    <a:bodyPr/>
                    <a:lstStyle/>
                    <a:p>
                      <a:r>
                        <a:rPr lang="en-GB"/>
                        <a:t>L1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500mm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075734"/>
                  </a:ext>
                </a:extLst>
              </a:tr>
              <a:tr h="453006">
                <a:tc>
                  <a:txBody>
                    <a:bodyPr/>
                    <a:lstStyle/>
                    <a:p>
                      <a:r>
                        <a:rPr lang="en-GB"/>
                        <a:t>L3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450mm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078497"/>
                  </a:ext>
                </a:extLst>
              </a:tr>
              <a:tr h="453006">
                <a:tc>
                  <a:txBody>
                    <a:bodyPr/>
                    <a:lstStyle/>
                    <a:p>
                      <a:r>
                        <a:rPr lang="en-GB" sz="2400"/>
                        <a:t>0</a:t>
                      </a:r>
                      <a:r>
                        <a:rPr lang="en-GB" sz="2000"/>
                        <a:t>A</a:t>
                      </a:r>
                      <a:endParaRPr lang="en-GB" sz="2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/>
                        <a:t>40 degrees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814509"/>
                  </a:ext>
                </a:extLst>
              </a:tr>
              <a:tr h="453005">
                <a:tc>
                  <a:txBody>
                    <a:bodyPr/>
                    <a:lstStyle/>
                    <a:p>
                      <a:r>
                        <a:rPr lang="en-GB" sz="2400"/>
                        <a:t>0</a:t>
                      </a:r>
                      <a:r>
                        <a:rPr lang="en-GB" sz="2000"/>
                        <a:t>B</a:t>
                      </a:r>
                      <a:endParaRPr lang="en-GB" sz="2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/>
                        <a:t>18.9 degrees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432501"/>
                  </a:ext>
                </a:extLst>
              </a:tr>
            </a:tbl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2DED3F2-3F65-4050-A4C4-CC6689325A55}"/>
              </a:ext>
            </a:extLst>
          </p:cNvPr>
          <p:cNvCxnSpPr>
            <a:cxnSpLocks/>
          </p:cNvCxnSpPr>
          <p:nvPr/>
        </p:nvCxnSpPr>
        <p:spPr>
          <a:xfrm>
            <a:off x="4841763" y="5507454"/>
            <a:ext cx="117446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62E9041-6C85-4506-A582-41D6826CCC6A}"/>
              </a:ext>
            </a:extLst>
          </p:cNvPr>
          <p:cNvCxnSpPr>
            <a:cxnSpLocks/>
          </p:cNvCxnSpPr>
          <p:nvPr/>
        </p:nvCxnSpPr>
        <p:spPr>
          <a:xfrm>
            <a:off x="4841344" y="6084721"/>
            <a:ext cx="117446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rapezoid 38">
            <a:extLst>
              <a:ext uri="{FF2B5EF4-FFF2-40B4-BE49-F238E27FC236}">
                <a16:creationId xmlns:a16="http://schemas.microsoft.com/office/drawing/2014/main" id="{38A3033D-D577-4B49-99F1-A2A8B27C0A14}"/>
              </a:ext>
            </a:extLst>
          </p:cNvPr>
          <p:cNvSpPr/>
          <p:nvPr/>
        </p:nvSpPr>
        <p:spPr>
          <a:xfrm rot="5400000">
            <a:off x="8324340" y="2788132"/>
            <a:ext cx="1854490" cy="942509"/>
          </a:xfrm>
          <a:prstGeom prst="trapezoid">
            <a:avLst>
              <a:gd name="adj" fmla="val 11027"/>
            </a:avLst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rapezoid 39">
            <a:extLst>
              <a:ext uri="{FF2B5EF4-FFF2-40B4-BE49-F238E27FC236}">
                <a16:creationId xmlns:a16="http://schemas.microsoft.com/office/drawing/2014/main" id="{EE3EC072-D9FD-441A-9A4B-54535A09B615}"/>
              </a:ext>
            </a:extLst>
          </p:cNvPr>
          <p:cNvSpPr/>
          <p:nvPr/>
        </p:nvSpPr>
        <p:spPr>
          <a:xfrm rot="16200000">
            <a:off x="9242623" y="2820750"/>
            <a:ext cx="1854490" cy="877273"/>
          </a:xfrm>
          <a:prstGeom prst="trapezoid">
            <a:avLst>
              <a:gd name="adj" fmla="val 11983"/>
            </a:avLst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66EE1C2-9C5E-4F1F-B9D9-20CC0DD62A30}"/>
              </a:ext>
            </a:extLst>
          </p:cNvPr>
          <p:cNvCxnSpPr>
            <a:cxnSpLocks/>
          </p:cNvCxnSpPr>
          <p:nvPr/>
        </p:nvCxnSpPr>
        <p:spPr>
          <a:xfrm>
            <a:off x="9722840" y="2432807"/>
            <a:ext cx="1501630" cy="1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80ACB3D-EF00-4DDE-897B-837A7337830B}"/>
              </a:ext>
            </a:extLst>
          </p:cNvPr>
          <p:cNvCxnSpPr>
            <a:cxnSpLocks/>
          </p:cNvCxnSpPr>
          <p:nvPr/>
        </p:nvCxnSpPr>
        <p:spPr>
          <a:xfrm>
            <a:off x="9713180" y="4075417"/>
            <a:ext cx="1501630" cy="1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2AF6701A-B073-4CE3-84E1-4FDDAAC25474}"/>
              </a:ext>
            </a:extLst>
          </p:cNvPr>
          <p:cNvCxnSpPr>
            <a:cxnSpLocks/>
          </p:cNvCxnSpPr>
          <p:nvPr/>
        </p:nvCxnSpPr>
        <p:spPr>
          <a:xfrm>
            <a:off x="10932759" y="2321867"/>
            <a:ext cx="0" cy="1905839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F8CEFAC6-B301-4667-9AE6-9207854F87E6}"/>
              </a:ext>
            </a:extLst>
          </p:cNvPr>
          <p:cNvSpPr txBox="1"/>
          <p:nvPr/>
        </p:nvSpPr>
        <p:spPr>
          <a:xfrm rot="16200000">
            <a:off x="11056161" y="2998901"/>
            <a:ext cx="36696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/>
              <a:t>L1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C877E80-4D7B-42F4-8BBD-23006101A845}"/>
              </a:ext>
            </a:extLst>
          </p:cNvPr>
          <p:cNvGrpSpPr/>
          <p:nvPr/>
        </p:nvGrpSpPr>
        <p:grpSpPr>
          <a:xfrm>
            <a:off x="9082718" y="4020664"/>
            <a:ext cx="757557" cy="523220"/>
            <a:chOff x="7992903" y="3407022"/>
            <a:chExt cx="398477" cy="523220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CDF7475-051C-4DE3-81D9-94EAD4C1CEBA}"/>
                </a:ext>
              </a:extLst>
            </p:cNvPr>
            <p:cNvSpPr txBox="1"/>
            <p:nvPr/>
          </p:nvSpPr>
          <p:spPr>
            <a:xfrm>
              <a:off x="7992903" y="3407022"/>
              <a:ext cx="3984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/>
                <a:t>0A</a:t>
              </a: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0FE5583-78E5-48D6-B6C5-8AF26FB925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52745" y="3654381"/>
              <a:ext cx="80067" cy="502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1BB0423B-98CB-4E75-855A-6C54D88071CC}"/>
              </a:ext>
            </a:extLst>
          </p:cNvPr>
          <p:cNvCxnSpPr>
            <a:cxnSpLocks/>
          </p:cNvCxnSpPr>
          <p:nvPr/>
        </p:nvCxnSpPr>
        <p:spPr>
          <a:xfrm flipH="1">
            <a:off x="9840275" y="4227706"/>
            <a:ext cx="696297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rc 48">
            <a:extLst>
              <a:ext uri="{FF2B5EF4-FFF2-40B4-BE49-F238E27FC236}">
                <a16:creationId xmlns:a16="http://schemas.microsoft.com/office/drawing/2014/main" id="{A93AF093-B79F-49CB-B7DD-8B5BB7E62C22}"/>
              </a:ext>
            </a:extLst>
          </p:cNvPr>
          <p:cNvSpPr/>
          <p:nvPr/>
        </p:nvSpPr>
        <p:spPr>
          <a:xfrm rot="20637230" flipH="1">
            <a:off x="9705850" y="4108388"/>
            <a:ext cx="275945" cy="292177"/>
          </a:xfrm>
          <a:prstGeom prst="arc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5634222-32D2-4E00-9ADE-380294469D0E}"/>
              </a:ext>
            </a:extLst>
          </p:cNvPr>
          <p:cNvGrpSpPr/>
          <p:nvPr/>
        </p:nvGrpSpPr>
        <p:grpSpPr>
          <a:xfrm>
            <a:off x="6760877" y="3750652"/>
            <a:ext cx="757557" cy="954107"/>
            <a:chOff x="7992903" y="3407022"/>
            <a:chExt cx="398477" cy="954107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65D43CB-CDD5-41D4-8D9F-C371E297ED93}"/>
                </a:ext>
              </a:extLst>
            </p:cNvPr>
            <p:cNvSpPr txBox="1"/>
            <p:nvPr/>
          </p:nvSpPr>
          <p:spPr>
            <a:xfrm>
              <a:off x="7992903" y="3407022"/>
              <a:ext cx="39847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/>
                <a:t>0B</a:t>
              </a: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ADF483E6-83EB-49B7-9C36-1285C29E87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52745" y="3654381"/>
              <a:ext cx="80067" cy="502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48D81447-A1B4-45C8-AE99-E0B0E513E4E8}"/>
              </a:ext>
            </a:extLst>
          </p:cNvPr>
          <p:cNvCxnSpPr>
            <a:cxnSpLocks/>
          </p:cNvCxnSpPr>
          <p:nvPr/>
        </p:nvCxnSpPr>
        <p:spPr>
          <a:xfrm>
            <a:off x="9856381" y="2591079"/>
            <a:ext cx="0" cy="1357803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44465DA-1DF9-4E3D-98B7-777A88A95B45}"/>
              </a:ext>
            </a:extLst>
          </p:cNvPr>
          <p:cNvSpPr txBox="1"/>
          <p:nvPr/>
        </p:nvSpPr>
        <p:spPr>
          <a:xfrm rot="16200000">
            <a:off x="9891605" y="2908598"/>
            <a:ext cx="36696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/>
              <a:t>L3</a:t>
            </a:r>
          </a:p>
        </p:txBody>
      </p:sp>
    </p:spTree>
    <p:extLst>
      <p:ext uri="{BB962C8B-B14F-4D97-AF65-F5344CB8AC3E}">
        <p14:creationId xmlns:p14="http://schemas.microsoft.com/office/powerpoint/2010/main" val="12709634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defPPr>
              <a:defRPr lang="en-US"/>
            </a:defPPr>
            <a:lvl1pPr marL="0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2760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25519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278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5103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6379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87655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89315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502075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700"/>
              <a:t>Education &amp; Training Foundation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2351584" y="1700808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32357"/>
            <a:ext cx="2400267" cy="112606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6234069" y="1700808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6216563" y="3824754"/>
            <a:ext cx="240026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2111738" y="3717033"/>
            <a:ext cx="2784309" cy="861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/>
              <a:t>(Hertford Regional College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583499" y="4869160"/>
            <a:ext cx="873697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b="1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452670"/>
            <a:ext cx="1620137" cy="8607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696D78-B7C2-487D-9E9E-BD3484F8F5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3180" y="1949279"/>
            <a:ext cx="1712979" cy="171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283EEA-A205-68B7-A705-17D698656816}"/>
              </a:ext>
            </a:extLst>
          </p:cNvPr>
          <p:cNvSpPr txBox="1"/>
          <p:nvPr/>
        </p:nvSpPr>
        <p:spPr>
          <a:xfrm>
            <a:off x="932109" y="1274564"/>
            <a:ext cx="9729019" cy="215443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 u="sng">
                <a:latin typeface="Arial"/>
                <a:cs typeface="Arial"/>
              </a:rPr>
              <a:t>Learning outcomes</a:t>
            </a:r>
            <a:endParaRPr lang="en-GB" sz="2000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By the end of this session, the learner should be able to:</a:t>
            </a:r>
          </a:p>
          <a:p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apply trigonometry in various contextualised engineering and manufacturing scenarios.</a:t>
            </a:r>
          </a:p>
          <a:p>
            <a:r>
              <a:rPr lang="en-GB"/>
              <a:t> </a:t>
            </a: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GB" u="sng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422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B0D84AEB-6EA7-0547-55A4-6AE49EBCEA01}"/>
              </a:ext>
            </a:extLst>
          </p:cNvPr>
          <p:cNvSpPr/>
          <p:nvPr/>
        </p:nvSpPr>
        <p:spPr>
          <a:xfrm>
            <a:off x="2986087" y="3425322"/>
            <a:ext cx="5886450" cy="8382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012B451-2CD0-6AD7-852A-C866EC8809C3}"/>
              </a:ext>
            </a:extLst>
          </p:cNvPr>
          <p:cNvGrpSpPr/>
          <p:nvPr/>
        </p:nvGrpSpPr>
        <p:grpSpPr>
          <a:xfrm>
            <a:off x="5619750" y="1038225"/>
            <a:ext cx="619125" cy="228600"/>
            <a:chOff x="5619750" y="1038225"/>
            <a:chExt cx="619125" cy="22860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B17AD9AD-9126-BC27-703F-C5DABA92804B}"/>
                </a:ext>
              </a:extLst>
            </p:cNvPr>
            <p:cNvSpPr/>
            <p:nvPr/>
          </p:nvSpPr>
          <p:spPr>
            <a:xfrm flipV="1">
              <a:off x="5824537" y="1114425"/>
              <a:ext cx="209550" cy="1524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Rectangle: Top Corners Snipped 2">
              <a:extLst>
                <a:ext uri="{FF2B5EF4-FFF2-40B4-BE49-F238E27FC236}">
                  <a16:creationId xmlns:a16="http://schemas.microsoft.com/office/drawing/2014/main" id="{AFEDA138-66E6-F71F-C4CF-D4791B608F81}"/>
                </a:ext>
              </a:extLst>
            </p:cNvPr>
            <p:cNvSpPr/>
            <p:nvPr/>
          </p:nvSpPr>
          <p:spPr>
            <a:xfrm>
              <a:off x="5619750" y="1038225"/>
              <a:ext cx="619125" cy="152400"/>
            </a:xfrm>
            <a:prstGeom prst="snip2Same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DDC0AA7-E171-01BF-B9B3-55D2F97E23E7}"/>
              </a:ext>
            </a:extLst>
          </p:cNvPr>
          <p:cNvCxnSpPr>
            <a:cxnSpLocks/>
          </p:cNvCxnSpPr>
          <p:nvPr/>
        </p:nvCxnSpPr>
        <p:spPr>
          <a:xfrm>
            <a:off x="2938408" y="4648949"/>
            <a:ext cx="5975225" cy="0"/>
          </a:xfrm>
          <a:prstGeom prst="straightConnector1">
            <a:avLst/>
          </a:prstGeom>
          <a:ln w="222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3DEF29DB-78B5-F193-8E3E-11EDA4ED476F}"/>
              </a:ext>
            </a:extLst>
          </p:cNvPr>
          <p:cNvSpPr txBox="1"/>
          <p:nvPr/>
        </p:nvSpPr>
        <p:spPr>
          <a:xfrm>
            <a:off x="5619750" y="4764670"/>
            <a:ext cx="1004887" cy="36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240cm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502759C-8D8A-D537-A902-5CF69D2E9DC3}"/>
              </a:ext>
            </a:extLst>
          </p:cNvPr>
          <p:cNvCxnSpPr>
            <a:stCxn id="4" idx="0"/>
          </p:cNvCxnSpPr>
          <p:nvPr/>
        </p:nvCxnSpPr>
        <p:spPr>
          <a:xfrm>
            <a:off x="5929312" y="1266825"/>
            <a:ext cx="0" cy="251460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451B368-2D19-68BB-AB97-F69F30107F99}"/>
              </a:ext>
            </a:extLst>
          </p:cNvPr>
          <p:cNvCxnSpPr>
            <a:cxnSpLocks/>
          </p:cNvCxnSpPr>
          <p:nvPr/>
        </p:nvCxnSpPr>
        <p:spPr>
          <a:xfrm flipH="1" flipV="1">
            <a:off x="5938837" y="133350"/>
            <a:ext cx="1" cy="9048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040D139-DD9E-5C45-9A9C-2E69AF3D8191}"/>
              </a:ext>
            </a:extLst>
          </p:cNvPr>
          <p:cNvSpPr txBox="1"/>
          <p:nvPr/>
        </p:nvSpPr>
        <p:spPr>
          <a:xfrm>
            <a:off x="5972174" y="1978605"/>
            <a:ext cx="1004887" cy="36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180cm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8092A04-AE8C-64C1-2AE8-05FCBF3AFBA5}"/>
              </a:ext>
            </a:extLst>
          </p:cNvPr>
          <p:cNvSpPr txBox="1"/>
          <p:nvPr/>
        </p:nvSpPr>
        <p:spPr>
          <a:xfrm>
            <a:off x="995362" y="821661"/>
            <a:ext cx="4695825" cy="31393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b="1" u="sng" dirty="0">
                <a:latin typeface="Arial"/>
                <a:cs typeface="Arial"/>
              </a:rPr>
              <a:t>Starter activity </a:t>
            </a:r>
            <a:endParaRPr lang="en-GB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/>
                <a:cs typeface="Arial"/>
              </a:rPr>
              <a:t>In a role as an electrical engineer, you could be asked to carry out calculations in order to determine the amount of light falling on a given area.</a:t>
            </a:r>
            <a:endParaRPr lang="en-US" dirty="0">
              <a:latin typeface="Arial"/>
              <a:cs typeface="Arial"/>
            </a:endParaRPr>
          </a:p>
          <a:p>
            <a:endParaRPr lang="en-GB">
              <a:latin typeface="Arial"/>
              <a:cs typeface="Arial"/>
            </a:endParaRPr>
          </a:p>
          <a:p>
            <a:r>
              <a:rPr lang="en-GB" dirty="0">
                <a:latin typeface="Arial"/>
                <a:cs typeface="Arial"/>
              </a:rPr>
              <a:t>Calculate the amount of light falling on the centre of the table and at the edge of the table..</a:t>
            </a:r>
            <a:endParaRPr lang="en-GB"/>
          </a:p>
          <a:p>
            <a:endParaRPr lang="en-GB">
              <a:latin typeface="Arial"/>
              <a:cs typeface="Arial"/>
            </a:endParaRPr>
          </a:p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047209-13DA-4FBA-D2F4-D91B3C512983}"/>
              </a:ext>
            </a:extLst>
          </p:cNvPr>
          <p:cNvSpPr txBox="1"/>
          <p:nvPr/>
        </p:nvSpPr>
        <p:spPr>
          <a:xfrm>
            <a:off x="6041229" y="542924"/>
            <a:ext cx="1004887" cy="36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800cd </a:t>
            </a:r>
          </a:p>
        </p:txBody>
      </p:sp>
    </p:spTree>
    <p:extLst>
      <p:ext uri="{BB962C8B-B14F-4D97-AF65-F5344CB8AC3E}">
        <p14:creationId xmlns:p14="http://schemas.microsoft.com/office/powerpoint/2010/main" val="2635554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04E6D9-3C3A-2C05-05C6-546A69A3E799}"/>
              </a:ext>
            </a:extLst>
          </p:cNvPr>
          <p:cNvSpPr txBox="1"/>
          <p:nvPr/>
        </p:nvSpPr>
        <p:spPr>
          <a:xfrm>
            <a:off x="1014528" y="1096781"/>
            <a:ext cx="96230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Activity 1</a:t>
            </a:r>
          </a:p>
          <a:p>
            <a:r>
              <a:rPr lang="en-GB" sz="2000" dirty="0">
                <a:latin typeface="Arial"/>
                <a:cs typeface="Arial"/>
              </a:rPr>
              <a:t>In the role of a mechanical engineer, you could be asked to manufacture a bracket in a workshop environment.</a:t>
            </a:r>
          </a:p>
          <a:p>
            <a:endParaRPr lang="en-GB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 bracket with bracing halfway along the length is to be made to the specification below. Calculate the amount of material to be used.  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7804354-47D0-5786-E281-763F599D250F}"/>
              </a:ext>
            </a:extLst>
          </p:cNvPr>
          <p:cNvGrpSpPr/>
          <p:nvPr/>
        </p:nvGrpSpPr>
        <p:grpSpPr>
          <a:xfrm>
            <a:off x="3496007" y="3411037"/>
            <a:ext cx="3059527" cy="2743200"/>
            <a:chOff x="1857706" y="3429000"/>
            <a:chExt cx="3059527" cy="274320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D569232B-3700-15FC-9991-8527111A8A0C}"/>
                </a:ext>
              </a:extLst>
            </p:cNvPr>
            <p:cNvCxnSpPr/>
            <p:nvPr/>
          </p:nvCxnSpPr>
          <p:spPr>
            <a:xfrm>
              <a:off x="2174033" y="3429000"/>
              <a:ext cx="27432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F7D442A-4C11-35B0-0728-D1D38DB259A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02433" y="4800600"/>
              <a:ext cx="27432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BB01A10-EBF9-EB8C-3ECD-EA6F6EFE3802}"/>
                </a:ext>
              </a:extLst>
            </p:cNvPr>
            <p:cNvCxnSpPr>
              <a:cxnSpLocks/>
            </p:cNvCxnSpPr>
            <p:nvPr/>
          </p:nvCxnSpPr>
          <p:spPr>
            <a:xfrm rot="8100000">
              <a:off x="1857706" y="4192675"/>
              <a:ext cx="2160000" cy="0"/>
            </a:xfrm>
            <a:prstGeom prst="line">
              <a:avLst/>
            </a:prstGeom>
            <a:ln w="28575">
              <a:solidFill>
                <a:schemeClr val="tx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5317C6C1-924A-C924-1E64-234A0A1271A1}"/>
              </a:ext>
            </a:extLst>
          </p:cNvPr>
          <p:cNvSpPr txBox="1"/>
          <p:nvPr/>
        </p:nvSpPr>
        <p:spPr>
          <a:xfrm>
            <a:off x="3314894" y="4905819"/>
            <a:ext cx="83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1m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2F0F9A-94C7-95EB-8DA4-979D262F87BA}"/>
              </a:ext>
            </a:extLst>
          </p:cNvPr>
          <p:cNvSpPr txBox="1"/>
          <p:nvPr/>
        </p:nvSpPr>
        <p:spPr>
          <a:xfrm>
            <a:off x="4898184" y="3019489"/>
            <a:ext cx="680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1m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FBF301-95F4-5B3C-3187-40BE13781AEE}"/>
              </a:ext>
            </a:extLst>
          </p:cNvPr>
          <p:cNvSpPr/>
          <p:nvPr/>
        </p:nvSpPr>
        <p:spPr>
          <a:xfrm>
            <a:off x="3812331" y="3428383"/>
            <a:ext cx="180831" cy="180741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439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2997A90-B1DB-4BEB-B248-E50D7EB175D0}"/>
              </a:ext>
            </a:extLst>
          </p:cNvPr>
          <p:cNvSpPr txBox="1"/>
          <p:nvPr/>
        </p:nvSpPr>
        <p:spPr>
          <a:xfrm>
            <a:off x="1107703" y="1165703"/>
            <a:ext cx="5470670" cy="501675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000" b="1" u="sng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2</a:t>
            </a:r>
            <a:endParaRPr lang="en-GB" sz="2000" b="1" i="0" u="sng">
              <a:solidFill>
                <a:srgbClr val="0C1F3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0" i="0">
                <a:solidFill>
                  <a:srgbClr val="0C1F3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builder is constructing a roof. However, a structural engineer needs to calculate the length of the beams so that they can be manufactured to the correct specification.</a:t>
            </a:r>
            <a:endParaRPr lang="en-GB" sz="2000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b="0" i="0">
              <a:solidFill>
                <a:srgbClr val="0C1F3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0" i="0">
                <a:solidFill>
                  <a:srgbClr val="0C1F3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sloped section of the roof is 6m long, and the peak of the roof needs to be 2.5m high. </a:t>
            </a:r>
          </a:p>
          <a:p>
            <a:endParaRPr lang="en-GB" sz="2000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0" i="0">
                <a:solidFill>
                  <a:srgbClr val="0C1F3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 should the angle be between the base of the roof and the slope?</a:t>
            </a:r>
          </a:p>
          <a:p>
            <a:endParaRPr lang="en-GB" sz="2000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0" i="0">
                <a:solidFill>
                  <a:srgbClr val="0C1F32"/>
                </a:solidFill>
                <a:effectLst/>
                <a:latin typeface="Arial"/>
                <a:cs typeface="Arial"/>
              </a:rPr>
              <a:t>What </a:t>
            </a:r>
            <a:r>
              <a:rPr lang="en-GB" sz="2000">
                <a:solidFill>
                  <a:srgbClr val="0C1F32"/>
                </a:solidFill>
                <a:latin typeface="Arial"/>
                <a:cs typeface="Arial"/>
              </a:rPr>
              <a:t>should </a:t>
            </a:r>
            <a:r>
              <a:rPr lang="en-GB" sz="2000" b="0" i="0">
                <a:solidFill>
                  <a:srgbClr val="0C1F32"/>
                </a:solidFill>
                <a:effectLst/>
                <a:latin typeface="Arial"/>
                <a:cs typeface="Arial"/>
              </a:rPr>
              <a:t>the length of the </a:t>
            </a:r>
            <a:r>
              <a:rPr lang="en-GB" sz="2000">
                <a:solidFill>
                  <a:srgbClr val="0C1F32"/>
                </a:solidFill>
                <a:latin typeface="Arial"/>
                <a:cs typeface="Arial"/>
              </a:rPr>
              <a:t>steel beam </a:t>
            </a:r>
            <a:r>
              <a:rPr lang="en-GB" sz="2000" b="0" i="0">
                <a:solidFill>
                  <a:srgbClr val="0C1F32"/>
                </a:solidFill>
                <a:effectLst/>
                <a:latin typeface="Arial"/>
                <a:cs typeface="Arial"/>
              </a:rPr>
              <a:t>located</a:t>
            </a:r>
            <a:r>
              <a:rPr lang="en-GB" sz="2000">
                <a:solidFill>
                  <a:srgbClr val="0C1F32"/>
                </a:solidFill>
                <a:latin typeface="Arial"/>
                <a:cs typeface="Arial"/>
              </a:rPr>
              <a:t> across</a:t>
            </a:r>
            <a:r>
              <a:rPr lang="en-GB" sz="2000" b="0" i="0">
                <a:solidFill>
                  <a:srgbClr val="0C1F32"/>
                </a:solidFill>
                <a:effectLst/>
                <a:latin typeface="Arial"/>
                <a:cs typeface="Arial"/>
              </a:rPr>
              <a:t> B</a:t>
            </a:r>
            <a:r>
              <a:rPr lang="en-GB" sz="2000">
                <a:solidFill>
                  <a:srgbClr val="0C1F32"/>
                </a:solidFill>
                <a:latin typeface="Arial"/>
                <a:cs typeface="Arial"/>
              </a:rPr>
              <a:t> be</a:t>
            </a:r>
            <a:r>
              <a:rPr lang="en-GB" sz="2000" b="0" i="0">
                <a:solidFill>
                  <a:srgbClr val="0C1F32"/>
                </a:solidFill>
                <a:effectLst/>
                <a:latin typeface="Arial"/>
                <a:cs typeface="Arial"/>
              </a:rPr>
              <a:t>?</a:t>
            </a:r>
            <a:endParaRPr lang="en-GB">
              <a:latin typeface="Arial"/>
              <a:cs typeface="Arial"/>
            </a:endParaRPr>
          </a:p>
          <a:p>
            <a:r>
              <a:rPr lang="en-GB" sz="2000">
                <a:solidFill>
                  <a:srgbClr val="0C1F32"/>
                </a:solidFill>
                <a:latin typeface="Arial"/>
                <a:cs typeface="Arial"/>
              </a:rPr>
              <a:t>  </a:t>
            </a: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86E9152-D842-2FFD-F552-96D329A289F9}"/>
              </a:ext>
            </a:extLst>
          </p:cNvPr>
          <p:cNvGrpSpPr/>
          <p:nvPr/>
        </p:nvGrpSpPr>
        <p:grpSpPr>
          <a:xfrm>
            <a:off x="8090030" y="1597195"/>
            <a:ext cx="2771191" cy="2724540"/>
            <a:chOff x="8070980" y="1968758"/>
            <a:chExt cx="2771191" cy="272454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574E86F-2891-1024-156F-D3C428E277E9}"/>
                </a:ext>
              </a:extLst>
            </p:cNvPr>
            <p:cNvSpPr/>
            <p:nvPr/>
          </p:nvSpPr>
          <p:spPr>
            <a:xfrm>
              <a:off x="8070980" y="2733869"/>
              <a:ext cx="2771191" cy="195942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430C8714-25C0-6CDD-714A-51D9514C6C65}"/>
                </a:ext>
              </a:extLst>
            </p:cNvPr>
            <p:cNvSpPr/>
            <p:nvPr/>
          </p:nvSpPr>
          <p:spPr>
            <a:xfrm>
              <a:off x="8070980" y="1968758"/>
              <a:ext cx="2771191" cy="765111"/>
            </a:xfrm>
            <a:prstGeom prst="triangle">
              <a:avLst>
                <a:gd name="adj" fmla="val 49313"/>
              </a:avLst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Arc 6">
            <a:extLst>
              <a:ext uri="{FF2B5EF4-FFF2-40B4-BE49-F238E27FC236}">
                <a16:creationId xmlns:a16="http://schemas.microsoft.com/office/drawing/2014/main" id="{EC645F6C-C008-2A5E-FFB3-ED25271FA560}"/>
              </a:ext>
            </a:extLst>
          </p:cNvPr>
          <p:cNvSpPr/>
          <p:nvPr/>
        </p:nvSpPr>
        <p:spPr>
          <a:xfrm rot="20182771">
            <a:off x="8566857" y="2079270"/>
            <a:ext cx="259076" cy="548302"/>
          </a:xfrm>
          <a:prstGeom prst="arc">
            <a:avLst>
              <a:gd name="adj1" fmla="val 15640839"/>
              <a:gd name="adj2" fmla="val 187409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6EA8BA-166E-C6F1-FB1B-E7A5FC051B3D}"/>
              </a:ext>
            </a:extLst>
          </p:cNvPr>
          <p:cNvSpPr txBox="1"/>
          <p:nvPr/>
        </p:nvSpPr>
        <p:spPr>
          <a:xfrm>
            <a:off x="8374489" y="2050335"/>
            <a:ext cx="643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ɸ</a:t>
            </a:r>
            <a:endParaRPr lang="en-GB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8A5A222-61ED-74CC-5818-99FA6A7D148F}"/>
              </a:ext>
            </a:extLst>
          </p:cNvPr>
          <p:cNvCxnSpPr>
            <a:stCxn id="5" idx="0"/>
            <a:endCxn id="5" idx="3"/>
          </p:cNvCxnSpPr>
          <p:nvPr/>
        </p:nvCxnSpPr>
        <p:spPr>
          <a:xfrm>
            <a:off x="9456587" y="1597195"/>
            <a:ext cx="0" cy="765111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D7A7EE71-A2B0-AEB2-EA3C-3E5EBA7C875F}"/>
              </a:ext>
            </a:extLst>
          </p:cNvPr>
          <p:cNvSpPr txBox="1"/>
          <p:nvPr/>
        </p:nvSpPr>
        <p:spPr>
          <a:xfrm>
            <a:off x="8374489" y="1525018"/>
            <a:ext cx="6438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latin typeface="Arial" panose="020B0604020202020204" pitchFamily="34" charset="0"/>
                <a:cs typeface="Arial" panose="020B0604020202020204" pitchFamily="34" charset="0"/>
              </a:rPr>
              <a:t>6m</a:t>
            </a:r>
            <a:endParaRPr lang="en-GB" sz="11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E1517C-8EFC-5AFB-4E93-4DCE17A1C63C}"/>
              </a:ext>
            </a:extLst>
          </p:cNvPr>
          <p:cNvSpPr txBox="1"/>
          <p:nvPr/>
        </p:nvSpPr>
        <p:spPr>
          <a:xfrm>
            <a:off x="9456587" y="1873449"/>
            <a:ext cx="8348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latin typeface="Arial" panose="020B0604020202020204" pitchFamily="34" charset="0"/>
                <a:cs typeface="Arial" panose="020B0604020202020204" pitchFamily="34" charset="0"/>
              </a:rPr>
              <a:t>2.5m</a:t>
            </a:r>
            <a:endParaRPr lang="en-GB" sz="110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2984EE5-CAD5-150D-F26C-EAA0951821C4}"/>
              </a:ext>
            </a:extLst>
          </p:cNvPr>
          <p:cNvCxnSpPr>
            <a:cxnSpLocks/>
          </p:cNvCxnSpPr>
          <p:nvPr/>
        </p:nvCxnSpPr>
        <p:spPr>
          <a:xfrm flipV="1">
            <a:off x="8039100" y="1448656"/>
            <a:ext cx="1417487" cy="770562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57E26269-E741-4037-8D4B-BDCC2D585860}"/>
              </a:ext>
            </a:extLst>
          </p:cNvPr>
          <p:cNvSpPr txBox="1"/>
          <p:nvPr/>
        </p:nvSpPr>
        <p:spPr>
          <a:xfrm>
            <a:off x="9457501" y="2492485"/>
            <a:ext cx="239745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350"/>
              <a:t>B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EBAA735-991F-4FAD-ABDC-3E4B9D44981F}"/>
              </a:ext>
            </a:extLst>
          </p:cNvPr>
          <p:cNvSpPr txBox="1"/>
          <p:nvPr/>
        </p:nvSpPr>
        <p:spPr>
          <a:xfrm>
            <a:off x="8270724" y="793717"/>
            <a:ext cx="237172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100"/>
              <a:t>Length of beam to  be calculated 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9BD3505-FC21-01A4-A608-37DFF2221E09}"/>
              </a:ext>
            </a:extLst>
          </p:cNvPr>
          <p:cNvCxnSpPr/>
          <p:nvPr/>
        </p:nvCxnSpPr>
        <p:spPr>
          <a:xfrm>
            <a:off x="8039100" y="1041400"/>
            <a:ext cx="2768600" cy="12700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0461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B3B8C54D-758D-4FD6-8EB6-B6756BCB21C1}"/>
              </a:ext>
            </a:extLst>
          </p:cNvPr>
          <p:cNvGrpSpPr/>
          <p:nvPr/>
        </p:nvGrpSpPr>
        <p:grpSpPr>
          <a:xfrm>
            <a:off x="5693619" y="1494214"/>
            <a:ext cx="5771626" cy="2774214"/>
            <a:chOff x="3464653" y="942109"/>
            <a:chExt cx="5771626" cy="2774214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356888FC-0840-4924-86F7-1E9146FAA097}"/>
                </a:ext>
              </a:extLst>
            </p:cNvPr>
            <p:cNvSpPr/>
            <p:nvPr/>
          </p:nvSpPr>
          <p:spPr>
            <a:xfrm>
              <a:off x="3464653" y="3045204"/>
              <a:ext cx="5771626" cy="67111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A1D39B89-AB99-4FCE-8024-52F9CA73CD07}"/>
                </a:ext>
              </a:extLst>
            </p:cNvPr>
            <p:cNvCxnSpPr>
              <a:cxnSpLocks/>
              <a:endCxn id="2" idx="6"/>
            </p:cNvCxnSpPr>
            <p:nvPr/>
          </p:nvCxnSpPr>
          <p:spPr>
            <a:xfrm>
              <a:off x="6337077" y="942109"/>
              <a:ext cx="2899202" cy="2438655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6F3BA85-B5F3-478B-AED9-191E0C0A537C}"/>
                </a:ext>
              </a:extLst>
            </p:cNvPr>
            <p:cNvCxnSpPr>
              <a:cxnSpLocks/>
              <a:endCxn id="2" idx="2"/>
            </p:cNvCxnSpPr>
            <p:nvPr/>
          </p:nvCxnSpPr>
          <p:spPr>
            <a:xfrm flipH="1">
              <a:off x="3464653" y="942109"/>
              <a:ext cx="2899202" cy="2438655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55FF18A-99A0-4209-B577-7B689FF8D854}"/>
              </a:ext>
            </a:extLst>
          </p:cNvPr>
          <p:cNvSpPr txBox="1"/>
          <p:nvPr/>
        </p:nvSpPr>
        <p:spPr>
          <a:xfrm>
            <a:off x="951345" y="1351507"/>
            <a:ext cx="49050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>
                <a:latin typeface="Arial" panose="020B0604020202020204" pitchFamily="34" charset="0"/>
                <a:cs typeface="Arial" panose="020B0604020202020204" pitchFamily="34" charset="0"/>
              </a:rPr>
              <a:t>Activity 3</a:t>
            </a:r>
          </a:p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In a role as a design engineer, you would need to be aware of the range of the transmissions from a satellite. </a:t>
            </a:r>
          </a:p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A satellite transmitter/receiver is orbiting at an altitude of 2,000 kilometres. If a receiver is located 800km away, how far does the signal travel along length A?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23F3623-1AFC-4EF3-BD7B-F2B121D04F26}"/>
              </a:ext>
            </a:extLst>
          </p:cNvPr>
          <p:cNvCxnSpPr>
            <a:cxnSpLocks/>
          </p:cNvCxnSpPr>
          <p:nvPr/>
        </p:nvCxnSpPr>
        <p:spPr>
          <a:xfrm>
            <a:off x="8579432" y="1519782"/>
            <a:ext cx="13389" cy="2386270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1DE4DEF-11A5-4E72-A52A-902DAD04CA53}"/>
              </a:ext>
            </a:extLst>
          </p:cNvPr>
          <p:cNvSpPr txBox="1"/>
          <p:nvPr/>
        </p:nvSpPr>
        <p:spPr>
          <a:xfrm>
            <a:off x="6811388" y="2444113"/>
            <a:ext cx="481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4F6BF91-501A-441C-8E9B-81503A50B997}"/>
              </a:ext>
            </a:extLst>
          </p:cNvPr>
          <p:cNvSpPr txBox="1"/>
          <p:nvPr/>
        </p:nvSpPr>
        <p:spPr>
          <a:xfrm>
            <a:off x="8131764" y="1167372"/>
            <a:ext cx="10581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2000 km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C0AE5E-D916-44A1-98D5-3F82E9C3B4D7}"/>
              </a:ext>
            </a:extLst>
          </p:cNvPr>
          <p:cNvSpPr txBox="1"/>
          <p:nvPr/>
        </p:nvSpPr>
        <p:spPr>
          <a:xfrm>
            <a:off x="6609355" y="3655869"/>
            <a:ext cx="979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/>
              <a:t>800 km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BE3BA01-0594-40D2-AA19-DB00A0C13D0D}"/>
              </a:ext>
            </a:extLst>
          </p:cNvPr>
          <p:cNvCxnSpPr>
            <a:cxnSpLocks/>
            <a:stCxn id="2" idx="2"/>
          </p:cNvCxnSpPr>
          <p:nvPr/>
        </p:nvCxnSpPr>
        <p:spPr>
          <a:xfrm flipV="1">
            <a:off x="5693619" y="3906052"/>
            <a:ext cx="2885813" cy="2681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9977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536C1B-ED42-C5DA-C864-471C92B94D0C}"/>
              </a:ext>
            </a:extLst>
          </p:cNvPr>
          <p:cNvSpPr txBox="1"/>
          <p:nvPr/>
        </p:nvSpPr>
        <p:spPr>
          <a:xfrm>
            <a:off x="1464670" y="479983"/>
            <a:ext cx="964288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u="sng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en-GB" b="1" i="0" u="sng">
              <a:solidFill>
                <a:srgbClr val="0C1F3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MJD is a generic engineering company which has decided to expand its range of </a:t>
            </a:r>
            <a:r>
              <a:rPr lang="en-GB" b="0" i="0">
                <a:solidFill>
                  <a:srgbClr val="0C1F3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performance brake discs and are going to offer a brake disc upgrade for the current Mini Cooper S. The diameter of the brake discs is 294mm, and the fixing is a five-hole stud fixing.</a:t>
            </a:r>
          </a:p>
          <a:p>
            <a:endParaRPr lang="en-GB" b="0" i="0">
              <a:solidFill>
                <a:srgbClr val="0C1F3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pitch circle diameter (PCD) is 174mm. This is the diameter of the circle passing through the five circles of the stud fixings. </a:t>
            </a:r>
          </a:p>
          <a:p>
            <a:endParaRPr lang="en-GB" b="0" i="0">
              <a:solidFill>
                <a:srgbClr val="0C1F3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 the </a:t>
            </a: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spacing from the centre of one hole to</a:t>
            </a:r>
          </a:p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the centre of another hole, “L”.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097BFF3-7665-4FA0-AEDD-1BE6EFAF71EB}"/>
              </a:ext>
            </a:extLst>
          </p:cNvPr>
          <p:cNvGrpSpPr/>
          <p:nvPr/>
        </p:nvGrpSpPr>
        <p:grpSpPr>
          <a:xfrm>
            <a:off x="7661709" y="2974210"/>
            <a:ext cx="3142359" cy="3089706"/>
            <a:chOff x="7661709" y="2974210"/>
            <a:chExt cx="3142359" cy="3089706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87297F5-9008-45B0-8817-9436E6DC6C4E}"/>
                </a:ext>
              </a:extLst>
            </p:cNvPr>
            <p:cNvGrpSpPr/>
            <p:nvPr/>
          </p:nvGrpSpPr>
          <p:grpSpPr>
            <a:xfrm>
              <a:off x="7661709" y="2974210"/>
              <a:ext cx="3142359" cy="3089706"/>
              <a:chOff x="4876799" y="2863272"/>
              <a:chExt cx="2160000" cy="2160000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id="{1C509733-ECEF-4D74-9E2F-94A1CAD33695}"/>
                  </a:ext>
                </a:extLst>
              </p:cNvPr>
              <p:cNvSpPr/>
              <p:nvPr/>
            </p:nvSpPr>
            <p:spPr>
              <a:xfrm>
                <a:off x="4876799" y="2863272"/>
                <a:ext cx="2160000" cy="2160000"/>
              </a:xfrm>
              <a:prstGeom prst="ellipse">
                <a:avLst/>
              </a:prstGeom>
              <a:noFill/>
              <a:ln w="127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6BDABB8F-57D5-4D06-A3DF-EF2D2AA64927}"/>
                  </a:ext>
                </a:extLst>
              </p:cNvPr>
              <p:cNvSpPr/>
              <p:nvPr/>
            </p:nvSpPr>
            <p:spPr>
              <a:xfrm>
                <a:off x="5364017" y="3345871"/>
                <a:ext cx="1152000" cy="1152000"/>
              </a:xfrm>
              <a:prstGeom prst="ellipse">
                <a:avLst/>
              </a:prstGeom>
              <a:noFill/>
              <a:ln w="12700">
                <a:solidFill>
                  <a:schemeClr val="tx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3EC45900-682A-4390-8F08-6CA35B1AFB28}"/>
                  </a:ext>
                </a:extLst>
              </p:cNvPr>
              <p:cNvSpPr/>
              <p:nvPr/>
            </p:nvSpPr>
            <p:spPr>
              <a:xfrm>
                <a:off x="5315300" y="3461326"/>
                <a:ext cx="288000" cy="288000"/>
              </a:xfrm>
              <a:prstGeom prst="ellipse">
                <a:avLst/>
              </a:prstGeom>
              <a:noFill/>
              <a:ln w="127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0C28BEF6-4BA6-4A8E-9C71-07EED8FE4110}"/>
                  </a:ext>
                </a:extLst>
              </p:cNvPr>
              <p:cNvSpPr/>
              <p:nvPr/>
            </p:nvSpPr>
            <p:spPr>
              <a:xfrm>
                <a:off x="5962072" y="3245423"/>
                <a:ext cx="288000" cy="288000"/>
              </a:xfrm>
              <a:prstGeom prst="ellipse">
                <a:avLst/>
              </a:prstGeom>
              <a:noFill/>
              <a:ln w="127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C433B6EA-6D77-40B4-AD0B-8B7EAD54C811}"/>
                  </a:ext>
                </a:extLst>
              </p:cNvPr>
              <p:cNvSpPr/>
              <p:nvPr/>
            </p:nvSpPr>
            <p:spPr>
              <a:xfrm>
                <a:off x="6374246" y="3760352"/>
                <a:ext cx="288000" cy="288000"/>
              </a:xfrm>
              <a:prstGeom prst="ellipse">
                <a:avLst/>
              </a:prstGeom>
              <a:noFill/>
              <a:ln w="127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F86C5E49-842F-4A7B-94EB-1D9949D21907}"/>
                  </a:ext>
                </a:extLst>
              </p:cNvPr>
              <p:cNvSpPr/>
              <p:nvPr/>
            </p:nvSpPr>
            <p:spPr>
              <a:xfrm>
                <a:off x="5965535" y="4305300"/>
                <a:ext cx="334818" cy="281709"/>
              </a:xfrm>
              <a:prstGeom prst="ellipse">
                <a:avLst/>
              </a:prstGeom>
              <a:noFill/>
              <a:ln w="127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B9A458F0-4616-4497-9EA9-37FA029A616F}"/>
                  </a:ext>
                </a:extLst>
              </p:cNvPr>
              <p:cNvSpPr/>
              <p:nvPr/>
            </p:nvSpPr>
            <p:spPr>
              <a:xfrm>
                <a:off x="5335160" y="4102097"/>
                <a:ext cx="288000" cy="288000"/>
              </a:xfrm>
              <a:prstGeom prst="ellipse">
                <a:avLst/>
              </a:prstGeom>
              <a:noFill/>
              <a:ln w="127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BEAE6F0F-EDAD-4454-8307-530B462D07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39062" y="3961063"/>
              <a:ext cx="1301127" cy="1004011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ECE37F1-E72C-43CE-916D-62E3E9410F59}"/>
                </a:ext>
              </a:extLst>
            </p:cNvPr>
            <p:cNvSpPr txBox="1"/>
            <p:nvPr/>
          </p:nvSpPr>
          <p:spPr>
            <a:xfrm>
              <a:off x="9132037" y="4547421"/>
              <a:ext cx="91440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sz="1200"/>
                <a:t>174mm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DF9B65B9-9398-40EB-81E9-83A1E414AC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81473" y="3726826"/>
              <a:ext cx="1007671" cy="324828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B6E2CE2-3831-4B47-A4C4-A63E64646ACA}"/>
                </a:ext>
              </a:extLst>
            </p:cNvPr>
            <p:cNvSpPr txBox="1"/>
            <p:nvPr/>
          </p:nvSpPr>
          <p:spPr>
            <a:xfrm>
              <a:off x="8999166" y="3917195"/>
              <a:ext cx="979955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sz="1200"/>
                <a:t>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282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536C1B-ED42-C5DA-C864-471C92B94D0C}"/>
              </a:ext>
            </a:extLst>
          </p:cNvPr>
          <p:cNvSpPr txBox="1"/>
          <p:nvPr/>
        </p:nvSpPr>
        <p:spPr>
          <a:xfrm>
            <a:off x="886827" y="786049"/>
            <a:ext cx="4954185" cy="563231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b="1" u="sng" dirty="0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en-GB" b="1" i="0" u="sng" dirty="0">
              <a:solidFill>
                <a:srgbClr val="0C1F3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360° / 5 (holes) = 72°</a:t>
            </a:r>
            <a:r>
              <a:rPr lang="en-GB" b="0" i="0" dirty="0">
                <a:solidFill>
                  <a:srgbClr val="0C1F3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GB" dirty="0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180 – 72 = 108° </a:t>
            </a:r>
          </a:p>
          <a:p>
            <a:endParaRPr lang="en-GB" dirty="0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108/2 = 54°</a:t>
            </a:r>
          </a:p>
          <a:p>
            <a:endParaRPr lang="en-GB" dirty="0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L/2 = PCD/2 x cos 54</a:t>
            </a:r>
          </a:p>
          <a:p>
            <a:r>
              <a:rPr lang="en-GB" dirty="0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 = 2 x 174/2 x cos 54</a:t>
            </a:r>
          </a:p>
          <a:p>
            <a:r>
              <a:rPr lang="en-GB" dirty="0">
                <a:solidFill>
                  <a:srgbClr val="0C1F32"/>
                </a:solidFill>
                <a:latin typeface="Arial"/>
                <a:cs typeface="Arial"/>
              </a:rPr>
              <a:t>L = 102.3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/>
                <a:cs typeface="Arial"/>
              </a:rPr>
              <a:t>Spacing from the centre of one hole to the centre of another hole = </a:t>
            </a:r>
            <a:r>
              <a:rPr lang="en-GB" dirty="0">
                <a:solidFill>
                  <a:srgbClr val="0C1F32"/>
                </a:solidFill>
                <a:latin typeface="Arial"/>
                <a:cs typeface="Arial"/>
              </a:rPr>
              <a:t>102.3mm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C7446A6-B249-4B11-96F8-177F155861E0}"/>
              </a:ext>
            </a:extLst>
          </p:cNvPr>
          <p:cNvGrpSpPr/>
          <p:nvPr/>
        </p:nvGrpSpPr>
        <p:grpSpPr>
          <a:xfrm>
            <a:off x="6993469" y="332015"/>
            <a:ext cx="3930696" cy="3842656"/>
            <a:chOff x="2568075" y="1077686"/>
            <a:chExt cx="3930696" cy="3842656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6C2CE44F-2190-4B0F-A919-56D7DFDB697E}"/>
                </a:ext>
              </a:extLst>
            </p:cNvPr>
            <p:cNvGrpSpPr/>
            <p:nvPr/>
          </p:nvGrpSpPr>
          <p:grpSpPr>
            <a:xfrm>
              <a:off x="2568075" y="1077686"/>
              <a:ext cx="3930696" cy="3842656"/>
              <a:chOff x="3939675" y="706056"/>
              <a:chExt cx="4261350" cy="4132643"/>
            </a:xfrm>
          </p:grpSpPr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E5273918-CD1A-4F9F-9ECF-AF6BB1EAF4AF}"/>
                  </a:ext>
                </a:extLst>
              </p:cNvPr>
              <p:cNvGrpSpPr/>
              <p:nvPr/>
            </p:nvGrpSpPr>
            <p:grpSpPr>
              <a:xfrm rot="20616281">
                <a:off x="3939675" y="706056"/>
                <a:ext cx="4261350" cy="4132643"/>
                <a:chOff x="4876799" y="2863272"/>
                <a:chExt cx="2160000" cy="2160000"/>
              </a:xfrm>
            </p:grpSpPr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E53897D4-6A4A-4ED6-A63A-46500069C64B}"/>
                    </a:ext>
                  </a:extLst>
                </p:cNvPr>
                <p:cNvSpPr/>
                <p:nvPr/>
              </p:nvSpPr>
              <p:spPr>
                <a:xfrm>
                  <a:off x="4876799" y="2863272"/>
                  <a:ext cx="2160000" cy="2160000"/>
                </a:xfrm>
                <a:prstGeom prst="ellipse">
                  <a:avLst/>
                </a:prstGeom>
                <a:noFill/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3B61FAD7-8E48-4550-A7AE-B15062A2B7C4}"/>
                    </a:ext>
                  </a:extLst>
                </p:cNvPr>
                <p:cNvSpPr/>
                <p:nvPr/>
              </p:nvSpPr>
              <p:spPr>
                <a:xfrm>
                  <a:off x="5364017" y="3345871"/>
                  <a:ext cx="1152000" cy="1152000"/>
                </a:xfrm>
                <a:prstGeom prst="ellipse">
                  <a:avLst/>
                </a:prstGeom>
                <a:noFill/>
                <a:ln w="12700">
                  <a:solidFill>
                    <a:schemeClr val="tx2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id="{2547B8E4-68F9-4C4A-88D4-6058B22BAD6B}"/>
                    </a:ext>
                  </a:extLst>
                </p:cNvPr>
                <p:cNvSpPr/>
                <p:nvPr/>
              </p:nvSpPr>
              <p:spPr>
                <a:xfrm>
                  <a:off x="5315300" y="3461326"/>
                  <a:ext cx="288000" cy="288000"/>
                </a:xfrm>
                <a:prstGeom prst="ellipse">
                  <a:avLst/>
                </a:prstGeom>
                <a:noFill/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096187C5-59E6-4F76-9635-DAD65B58BB5B}"/>
                    </a:ext>
                  </a:extLst>
                </p:cNvPr>
                <p:cNvSpPr/>
                <p:nvPr/>
              </p:nvSpPr>
              <p:spPr>
                <a:xfrm>
                  <a:off x="5962072" y="3245423"/>
                  <a:ext cx="288000" cy="288000"/>
                </a:xfrm>
                <a:prstGeom prst="ellipse">
                  <a:avLst/>
                </a:prstGeom>
                <a:noFill/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CF5FE0F8-2C05-46F1-A7B3-CA7B632E790F}"/>
                    </a:ext>
                  </a:extLst>
                </p:cNvPr>
                <p:cNvSpPr/>
                <p:nvPr/>
              </p:nvSpPr>
              <p:spPr>
                <a:xfrm>
                  <a:off x="6374246" y="3760352"/>
                  <a:ext cx="288000" cy="288000"/>
                </a:xfrm>
                <a:prstGeom prst="ellipse">
                  <a:avLst/>
                </a:prstGeom>
                <a:noFill/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BBEC7CA0-ECB0-4550-8BE5-37EB85890407}"/>
                    </a:ext>
                  </a:extLst>
                </p:cNvPr>
                <p:cNvSpPr/>
                <p:nvPr/>
              </p:nvSpPr>
              <p:spPr>
                <a:xfrm>
                  <a:off x="5965535" y="4305300"/>
                  <a:ext cx="334818" cy="281709"/>
                </a:xfrm>
                <a:prstGeom prst="ellipse">
                  <a:avLst/>
                </a:prstGeom>
                <a:noFill/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5BBB1D78-4A65-4FBE-9A7E-304F976C8895}"/>
                    </a:ext>
                  </a:extLst>
                </p:cNvPr>
                <p:cNvSpPr/>
                <p:nvPr/>
              </p:nvSpPr>
              <p:spPr>
                <a:xfrm>
                  <a:off x="5335160" y="4102097"/>
                  <a:ext cx="288000" cy="288000"/>
                </a:xfrm>
                <a:prstGeom prst="ellipse">
                  <a:avLst/>
                </a:prstGeom>
                <a:noFill/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B5B76DFA-88F8-4A9D-A9A7-756B8976091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53767" y="1610561"/>
                <a:ext cx="1" cy="2242248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761AAF27-D67A-40E1-AF28-ED6E79A1A1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923570" y="1608572"/>
                <a:ext cx="1130196" cy="820556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B6398599-3AFD-4855-9BB7-4BD48ED804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923570" y="2424577"/>
                <a:ext cx="1130196" cy="41316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C11AF9C-5E6A-4E19-A2BD-230BE9D6A413}"/>
                </a:ext>
              </a:extLst>
            </p:cNvPr>
            <p:cNvSpPr txBox="1"/>
            <p:nvPr/>
          </p:nvSpPr>
          <p:spPr>
            <a:xfrm>
              <a:off x="4158519" y="2121621"/>
              <a:ext cx="93072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/>
                <a:t>54</a:t>
              </a:r>
              <a:r>
                <a:rPr lang="en-GB" sz="1200">
                  <a:solidFill>
                    <a:srgbClr val="0C1F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°</a:t>
              </a:r>
            </a:p>
            <a:p>
              <a:endParaRPr lang="en-GB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64AF124-0559-4D5D-AF0A-2DD3A8E0DC68}"/>
                </a:ext>
              </a:extLst>
            </p:cNvPr>
            <p:cNvSpPr txBox="1"/>
            <p:nvPr/>
          </p:nvSpPr>
          <p:spPr>
            <a:xfrm>
              <a:off x="3574948" y="2521499"/>
              <a:ext cx="93072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/>
                <a:t>54</a:t>
              </a:r>
              <a:r>
                <a:rPr lang="en-GB" sz="1200">
                  <a:solidFill>
                    <a:srgbClr val="0C1F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°</a:t>
              </a:r>
            </a:p>
            <a:p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04FD78E-9B8D-4404-A196-0D6FE8C7BE21}"/>
                </a:ext>
              </a:extLst>
            </p:cNvPr>
            <p:cNvSpPr txBox="1"/>
            <p:nvPr/>
          </p:nvSpPr>
          <p:spPr>
            <a:xfrm>
              <a:off x="4158519" y="2683837"/>
              <a:ext cx="93072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>
                  <a:solidFill>
                    <a:srgbClr val="0C1F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72°</a:t>
              </a:r>
            </a:p>
            <a:p>
              <a:endParaRPr lang="en-GB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331371A4-C614-4662-BE77-189C7430D089}"/>
              </a:ext>
            </a:extLst>
          </p:cNvPr>
          <p:cNvGrpSpPr/>
          <p:nvPr/>
        </p:nvGrpSpPr>
        <p:grpSpPr>
          <a:xfrm>
            <a:off x="5311031" y="4234003"/>
            <a:ext cx="2440068" cy="2184357"/>
            <a:chOff x="5448423" y="1428108"/>
            <a:chExt cx="2440068" cy="2184357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7B256EC0-35EC-4F08-B894-1EAEA745C1FC}"/>
                </a:ext>
              </a:extLst>
            </p:cNvPr>
            <p:cNvGrpSpPr/>
            <p:nvPr/>
          </p:nvGrpSpPr>
          <p:grpSpPr>
            <a:xfrm>
              <a:off x="5574622" y="1525706"/>
              <a:ext cx="1042756" cy="2086759"/>
              <a:chOff x="3447051" y="1926398"/>
              <a:chExt cx="1042756" cy="2086759"/>
            </a:xfrm>
          </p:grpSpPr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F1027BE1-06E3-4834-A5D6-FCEC4BC4DC90}"/>
                  </a:ext>
                </a:extLst>
              </p:cNvPr>
              <p:cNvGrpSpPr/>
              <p:nvPr/>
            </p:nvGrpSpPr>
            <p:grpSpPr>
              <a:xfrm>
                <a:off x="3447051" y="1926398"/>
                <a:ext cx="1042756" cy="2086759"/>
                <a:chOff x="3447051" y="1926398"/>
                <a:chExt cx="1042756" cy="2086759"/>
              </a:xfrm>
            </p:grpSpPr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13425FA5-EF43-4E18-A712-1B479C720A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89552" y="1928247"/>
                  <a:ext cx="1" cy="208491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41D7DA64-2A93-4C6A-98CD-0B694CD157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447051" y="1926398"/>
                  <a:ext cx="1042500" cy="76297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>
                  <a:extLst>
                    <a:ext uri="{FF2B5EF4-FFF2-40B4-BE49-F238E27FC236}">
                      <a16:creationId xmlns:a16="http://schemas.microsoft.com/office/drawing/2014/main" id="{AE3806D7-ED48-4209-9E68-882AE99B6B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447051" y="2685144"/>
                  <a:ext cx="1042500" cy="384169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>
                  <a:extLst>
                    <a:ext uri="{FF2B5EF4-FFF2-40B4-BE49-F238E27FC236}">
                      <a16:creationId xmlns:a16="http://schemas.microsoft.com/office/drawing/2014/main" id="{072D602F-0901-42A0-BF85-9134DB899C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968303" y="2316010"/>
                  <a:ext cx="521504" cy="745689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D5EEDF4A-B67F-4D69-9EB1-D5F65AAAB8D3}"/>
                  </a:ext>
                </a:extLst>
              </p:cNvPr>
              <p:cNvSpPr/>
              <p:nvPr/>
            </p:nvSpPr>
            <p:spPr>
              <a:xfrm rot="19434416">
                <a:off x="3834737" y="2354013"/>
                <a:ext cx="184935" cy="13356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5B857FC-A290-4343-A533-D6A0CEBF96CE}"/>
                </a:ext>
              </a:extLst>
            </p:cNvPr>
            <p:cNvSpPr txBox="1"/>
            <p:nvPr/>
          </p:nvSpPr>
          <p:spPr>
            <a:xfrm>
              <a:off x="5853192" y="1568273"/>
              <a:ext cx="10068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/>
                <a:t>L </a:t>
              </a: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52AD92D7-F685-4598-887F-3FBFCFE015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48423" y="1428108"/>
              <a:ext cx="1116763" cy="80249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463381F-9BD9-4828-AFB3-99ABAEF77914}"/>
                </a:ext>
              </a:extLst>
            </p:cNvPr>
            <p:cNvSpPr txBox="1"/>
            <p:nvPr/>
          </p:nvSpPr>
          <p:spPr>
            <a:xfrm>
              <a:off x="6286290" y="1643849"/>
              <a:ext cx="6094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/>
                <a:t>54</a:t>
              </a:r>
              <a:r>
                <a:rPr lang="en-GB" sz="1200">
                  <a:solidFill>
                    <a:srgbClr val="0C1F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°</a:t>
              </a:r>
            </a:p>
            <a:p>
              <a:endParaRPr lang="en-GB"/>
            </a:p>
          </p:txBody>
        </p: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E7F014A8-FC05-47AF-8938-4E06F5F920D1}"/>
                </a:ext>
              </a:extLst>
            </p:cNvPr>
            <p:cNvCxnSpPr>
              <a:cxnSpLocks/>
            </p:cNvCxnSpPr>
            <p:nvPr/>
          </p:nvCxnSpPr>
          <p:spPr>
            <a:xfrm>
              <a:off x="6682656" y="1537451"/>
              <a:ext cx="1" cy="2057316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76E1100A-CD70-4E2D-AE9D-931343C5A43C}"/>
                </a:ext>
              </a:extLst>
            </p:cNvPr>
            <p:cNvSpPr txBox="1"/>
            <p:nvPr/>
          </p:nvSpPr>
          <p:spPr>
            <a:xfrm>
              <a:off x="6682656" y="2396703"/>
              <a:ext cx="12058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/>
                <a:t>PCD = 174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861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536C1B-ED42-C5DA-C864-471C92B94D0C}"/>
              </a:ext>
            </a:extLst>
          </p:cNvPr>
          <p:cNvSpPr txBox="1"/>
          <p:nvPr/>
        </p:nvSpPr>
        <p:spPr>
          <a:xfrm>
            <a:off x="1464670" y="479983"/>
            <a:ext cx="944347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i="0" u="sng">
                <a:solidFill>
                  <a:srgbClr val="0C1F3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en-GB" b="1" u="sng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tivity 4</a:t>
            </a:r>
            <a:endParaRPr lang="en-GB" b="1" i="0" u="sng">
              <a:solidFill>
                <a:srgbClr val="0C1F3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MJD is a generic engineering company that manufactures a new Porsche Macan disc upgrade. This is a six-hole stud 360mm fitment.</a:t>
            </a:r>
          </a:p>
          <a:p>
            <a:endParaRPr lang="en-GB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the PCD is 240mm, calculate the spacing of the holes.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CE37F1-E72C-43CE-916D-62E3E9410F59}"/>
              </a:ext>
            </a:extLst>
          </p:cNvPr>
          <p:cNvSpPr txBox="1"/>
          <p:nvPr/>
        </p:nvSpPr>
        <p:spPr>
          <a:xfrm>
            <a:off x="9528438" y="4058370"/>
            <a:ext cx="9144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/>
              <a:t>240mm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C42DA46-8209-44A0-BCCE-D129663E8104}"/>
              </a:ext>
            </a:extLst>
          </p:cNvPr>
          <p:cNvGrpSpPr/>
          <p:nvPr/>
        </p:nvGrpSpPr>
        <p:grpSpPr>
          <a:xfrm>
            <a:off x="8672944" y="2858707"/>
            <a:ext cx="2160000" cy="2160000"/>
            <a:chOff x="8672944" y="2858707"/>
            <a:chExt cx="2160000" cy="216000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1C509733-ECEF-4D74-9E2F-94A1CAD33695}"/>
                </a:ext>
              </a:extLst>
            </p:cNvPr>
            <p:cNvSpPr/>
            <p:nvPr/>
          </p:nvSpPr>
          <p:spPr>
            <a:xfrm>
              <a:off x="8672944" y="2858707"/>
              <a:ext cx="2160000" cy="2160000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BDABB8F-57D5-4D06-A3DF-EF2D2AA64927}"/>
                </a:ext>
              </a:extLst>
            </p:cNvPr>
            <p:cNvSpPr/>
            <p:nvPr/>
          </p:nvSpPr>
          <p:spPr>
            <a:xfrm>
              <a:off x="9160162" y="3341306"/>
              <a:ext cx="1152000" cy="1152000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EC45900-682A-4390-8F08-6CA35B1AFB28}"/>
                </a:ext>
              </a:extLst>
            </p:cNvPr>
            <p:cNvSpPr/>
            <p:nvPr/>
          </p:nvSpPr>
          <p:spPr>
            <a:xfrm>
              <a:off x="9208999" y="3381195"/>
              <a:ext cx="288000" cy="288000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C28BEF6-4BA6-4A8E-9C71-07EED8FE4110}"/>
                </a:ext>
              </a:extLst>
            </p:cNvPr>
            <p:cNvSpPr/>
            <p:nvPr/>
          </p:nvSpPr>
          <p:spPr>
            <a:xfrm>
              <a:off x="9758217" y="3240858"/>
              <a:ext cx="288000" cy="288000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433B6EA-6D77-40B4-AD0B-8B7EAD54C811}"/>
                </a:ext>
              </a:extLst>
            </p:cNvPr>
            <p:cNvSpPr/>
            <p:nvPr/>
          </p:nvSpPr>
          <p:spPr>
            <a:xfrm>
              <a:off x="10139304" y="3629306"/>
              <a:ext cx="288000" cy="288000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86C5E49-842F-4A7B-94EB-1D9949D21907}"/>
                </a:ext>
              </a:extLst>
            </p:cNvPr>
            <p:cNvSpPr/>
            <p:nvPr/>
          </p:nvSpPr>
          <p:spPr>
            <a:xfrm>
              <a:off x="9401344" y="4312045"/>
              <a:ext cx="334818" cy="281709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9A458F0-4616-4497-9EA9-37FA029A616F}"/>
                </a:ext>
              </a:extLst>
            </p:cNvPr>
            <p:cNvSpPr/>
            <p:nvPr/>
          </p:nvSpPr>
          <p:spPr>
            <a:xfrm>
              <a:off x="9020755" y="3889102"/>
              <a:ext cx="288000" cy="288000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BEAE6F0F-EDAD-4454-8307-530B462D078A}"/>
                </a:ext>
              </a:extLst>
            </p:cNvPr>
            <p:cNvCxnSpPr>
              <a:cxnSpLocks/>
              <a:stCxn id="4" idx="3"/>
            </p:cNvCxnSpPr>
            <p:nvPr/>
          </p:nvCxnSpPr>
          <p:spPr>
            <a:xfrm flipV="1">
              <a:off x="9328868" y="3528858"/>
              <a:ext cx="841523" cy="795742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A39A02F-57C9-4376-9E65-851928E4E916}"/>
                </a:ext>
              </a:extLst>
            </p:cNvPr>
            <p:cNvSpPr/>
            <p:nvPr/>
          </p:nvSpPr>
          <p:spPr>
            <a:xfrm>
              <a:off x="9969761" y="4150703"/>
              <a:ext cx="334818" cy="281709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349217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F45E391-F464-40B9-8EF2-5BEE367ECC84}">
  <ds:schemaRefs>
    <ds:schemaRef ds:uri="07530afe-d844-488b-9a54-9e56863626c8"/>
    <ds:schemaRef ds:uri="1e93ca30-efe2-4bb4-90cd-d2db97fb21cd"/>
    <ds:schemaRef ds:uri="2ff69431-d625-42b0-a6d5-57182fa431d3"/>
    <ds:schemaRef ds:uri="5b445847-c24f-4193-86d7-f1d3b43b6266"/>
    <ds:schemaRef ds:uri="http://schemas.microsoft.com/office/2006/metadata/properties"/>
    <ds:schemaRef ds:uri="http://schemas.microsoft.com/office/infopath/2007/PartnerControls"/>
    <ds:schemaRef ds:uri="414d2ded-29cc-4abd-a1df-c646721ce55b"/>
    <ds:schemaRef ds:uri="2847a094-2edf-4950-a853-13ec668231ed"/>
  </ds:schemaRefs>
</ds:datastoreItem>
</file>

<file path=customXml/itemProps2.xml><?xml version="1.0" encoding="utf-8"?>
<ds:datastoreItem xmlns:ds="http://schemas.openxmlformats.org/officeDocument/2006/customXml" ds:itemID="{20C4EA52-DEE5-4336-8FED-EC84CDD238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7A1DA99-89F5-4660-AA35-EE04943D9F5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708</Words>
  <Application>Microsoft Office PowerPoint</Application>
  <PresentationFormat>Widescreen</PresentationFormat>
  <Paragraphs>137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4.1 Applied mathematical theory in engineering applications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trigonometry</dc:title>
  <dc:creator>David Percival</dc:creator>
  <cp:lastModifiedBy>Gemma Brezinski</cp:lastModifiedBy>
  <cp:revision>4</cp:revision>
  <dcterms:created xsi:type="dcterms:W3CDTF">2022-11-13T18:49:22Z</dcterms:created>
  <dcterms:modified xsi:type="dcterms:W3CDTF">2023-08-22T09:41:49Z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</Properties>
</file>