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1" r:id="rId5"/>
  </p:sldMasterIdLst>
  <p:notesMasterIdLst>
    <p:notesMasterId r:id="rId19"/>
  </p:notesMasterIdLst>
  <p:sldIdLst>
    <p:sldId id="274" r:id="rId6"/>
    <p:sldId id="271" r:id="rId7"/>
    <p:sldId id="259" r:id="rId8"/>
    <p:sldId id="281" r:id="rId9"/>
    <p:sldId id="261" r:id="rId10"/>
    <p:sldId id="276" r:id="rId11"/>
    <p:sldId id="277" r:id="rId12"/>
    <p:sldId id="273" r:id="rId13"/>
    <p:sldId id="282" r:id="rId14"/>
    <p:sldId id="279" r:id="rId15"/>
    <p:sldId id="278" r:id="rId16"/>
    <p:sldId id="280" r:id="rId17"/>
    <p:sldId id="272" r:id="rId18"/>
  </p:sldIdLst>
  <p:sldSz cx="12192000" cy="6858000"/>
  <p:notesSz cx="6797675" cy="9925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nne thirlaway" initials="jt" lastIdx="25" clrIdx="0">
    <p:extLst>
      <p:ext uri="{19B8F6BF-5375-455C-9EA6-DF929625EA0E}">
        <p15:presenceInfo xmlns:p15="http://schemas.microsoft.com/office/powerpoint/2012/main" userId="88ebfc7785ff76c4" providerId="Windows Live"/>
      </p:ext>
    </p:extLst>
  </p:cmAuthor>
  <p:cmAuthor id="2" name="Lucy Springall" initials="LS" lastIdx="22" clrIdx="1">
    <p:extLst>
      <p:ext uri="{19B8F6BF-5375-455C-9EA6-DF929625EA0E}">
        <p15:presenceInfo xmlns:p15="http://schemas.microsoft.com/office/powerpoint/2012/main" userId="S::Lucy.Springall@ad.aoc.co.uk::e4236610-272f-44af-aba9-45f426dfe81c" providerId="AD"/>
      </p:ext>
    </p:extLst>
  </p:cmAuthor>
  <p:cmAuthor id="3" name="Richard Mathews" initials="RM" lastIdx="1" clrIdx="2">
    <p:extLst>
      <p:ext uri="{19B8F6BF-5375-455C-9EA6-DF929625EA0E}">
        <p15:presenceInfo xmlns:p15="http://schemas.microsoft.com/office/powerpoint/2012/main" userId="S::rmathews@hrc.ac.uk::17bc6ec1-51e2-4eee-b14e-a5cd4b76aaa9" providerId="AD"/>
      </p:ext>
    </p:extLst>
  </p:cmAuthor>
  <p:cmAuthor id="4" name="pstych@icloud.com" initials="ps" lastIdx="7" clrIdx="3">
    <p:extLst>
      <p:ext uri="{19B8F6BF-5375-455C-9EA6-DF929625EA0E}">
        <p15:presenceInfo xmlns:p15="http://schemas.microsoft.com/office/powerpoint/2012/main" userId="S::pstych_icloud.com#ext#@aoctenant.onmicrosoft.com::5c42f6f0-10f4-4fad-882b-be4748cb6ac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3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70CDC-924D-4D0D-B6EC-046CBFBE2E1D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7650D-E6FB-48F1-B6B3-389B68226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779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1AE214-F642-1594-4238-4BEF7C09C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EA6D46-F6D2-78EB-50FE-7E61C70FD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5BF61-9DD2-B466-B7C3-9C9A59687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767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68836-C7A4-D8D8-16AD-531037D5F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821A7-CB46-4DEE-598E-7F7D35441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EF469-2446-1392-8ACC-A8E22EFFA8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2978F5-B804-D3B0-73AE-622A55CA9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146CB8-097D-1BB0-90DC-DB6E738EA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CCC8E-455E-E012-EEF3-92FA345B9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80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FF88C-DBC7-1A4D-B674-4BA6FA264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EA21E7-F13D-3EF5-F16A-7365AE5F87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78683B-7144-C97F-4438-A4E85BB98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E7FFE4-552A-AD5B-EB5F-00B8A701B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7D7351-5859-8689-FEF9-2DDEA7EA5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6B3E87-D35B-1081-6493-838683DCF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6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31B78-3D3C-7D35-61C6-D193CDB02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B6AC93-4CBE-F30B-6D8F-6D14227A0A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96BD9-409A-4559-A520-8C6ED71DD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850DA-2CDA-2886-8F82-783FEED2F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F4843-F11C-49B6-8893-3D68A184F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3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85CEF9-BBBC-39F4-3DC5-4DD93935D1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E6B139-5F0A-3D38-CCCB-D19E350BE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7B74C6-7BC2-8E05-3C24-2961DBD93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CA7B79-16B7-C170-BB2B-945FCE37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AD71-7E9A-DFDF-53B9-E621B350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78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019E1-4AE4-4601-B2CB-19AA9A4BED86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3A18-5B79-49E7-8BB0-8AF0FB4C5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8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EA088-158D-EC4B-0CF8-E6D425201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C83875-74E8-2AD3-447D-9BAC4A8FD7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C97F1A-A8C0-383D-C9EA-BBFB5114A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ADA5-D552-C95E-BA14-F3AF01A72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15F9B-A0C1-5168-5DE1-D5A6B8446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3744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4C89A-1B23-2E50-67A4-9A34387F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196CC-B245-4AE4-AB5A-D65608AC9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DA94E-FF7A-C1CB-9EA9-769D20D9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17D5D-4759-47EC-A144-E20BBFE61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4C17F-73F3-F803-A23D-A5D262C8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86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AAFF1-8A58-48E9-7E1C-6BF88F7F1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E90C0A-98C6-EC68-1FB4-8E97035B7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9AF1A-00FA-FCE2-018B-9D40D3AF7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506BC-E9CA-8F30-9A70-DB1ACA900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1507D-67A2-CA1A-88F8-2D3BA2AD9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6655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0DDA3-3404-29C1-0950-2C98B8FC8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470E17-9870-BA70-7572-C79EC3E354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037AFB-00FC-4C87-7A02-E3D7DDCC46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A6EF6E-22D2-A639-E7A7-0DD7AFC3D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C102A0-E4CF-361B-570C-1606DF554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3D68C0-9415-9DF7-9317-BF32CA071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141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BA1D9-DB10-863D-765C-DEFE5826D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A9755-62D1-F7A6-4BCB-45245582B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AE8848-AE49-5A35-164C-E7FD0DD13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9E51DD-602C-FC5D-C12A-CF8AF93C91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D465B6-EF44-CA4C-6DD6-BA090A5BEB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BA3DD-A2FB-CF2E-F7FB-6EC2DB54B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70BDAE-9A96-62A1-D55E-B58450E8D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69713E-4AAC-EC37-C58F-0B45E8743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06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392B-A7A9-12CF-6F6F-DA713F27A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711EED-5D17-6A69-30B8-BD28CB10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D2B1C6-F5D0-5529-AF85-2313664DC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46C90E-4ACA-B88F-136F-0896E84AA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9334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6126" y="274639"/>
            <a:ext cx="11231457" cy="1143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126" y="1600201"/>
            <a:ext cx="1123145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33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08501" y="6356351"/>
            <a:ext cx="1212619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33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98" r:id="rId2"/>
    <p:sldLayoutId id="2147483700" r:id="rId3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889013-1013-D128-A4FF-137E35873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A0D0-8AD2-2888-2DF6-B9185D61E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6F302-29F6-87AF-A33A-6B49CAA8E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BD86C-4B27-4E81-ABD4-403EA0E71DA3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F86B89-55C6-BAE8-64C5-6D63B9F4EE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1AEB1-1232-4D69-F75A-E5A8132B01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981EC-BABA-40E7-90FB-8F2C8661B2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39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2991" y="1189104"/>
            <a:ext cx="6610828" cy="2914596"/>
          </a:xfrm>
        </p:spPr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800"/>
              <a:t>4.1 Applied mathematical theory in engineering applications </a:t>
            </a:r>
            <a:endParaRPr lang="en-US" sz="48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108000" tIns="108000" rIns="0" bIns="108000" rtlCol="0" anchor="t">
            <a:no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Presenter</a:t>
            </a:r>
            <a:r>
              <a:rPr lang="en-US"/>
              <a:t>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108000" tIns="0" rIns="0" bIns="0" rtlCol="0" anchor="t">
            <a:no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Location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262DDF-C136-4D8B-8AA8-F0FB645B74FD}"/>
              </a:ext>
            </a:extLst>
          </p:cNvPr>
          <p:cNvSpPr txBox="1">
            <a:spLocks/>
          </p:cNvSpPr>
          <p:nvPr/>
        </p:nvSpPr>
        <p:spPr>
          <a:xfrm>
            <a:off x="5189657" y="4045716"/>
            <a:ext cx="6618859" cy="672075"/>
          </a:xfrm>
          <a:prstGeom prst="rect">
            <a:avLst/>
          </a:prstGeom>
          <a:solidFill>
            <a:schemeClr val="bg1"/>
          </a:solidFill>
        </p:spPr>
        <p:txBody>
          <a:bodyPr vert="horz" lIns="144000" tIns="182400" rIns="0" bIns="0" rtlCol="0" anchor="ctr">
            <a:no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3733"/>
              <a:t>Trigonometry </a:t>
            </a:r>
            <a:r>
              <a:rPr lang="en-GB" sz="3733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sz="3733"/>
              <a:t> 4 Answers</a:t>
            </a:r>
          </a:p>
        </p:txBody>
      </p:sp>
    </p:spTree>
    <p:extLst>
      <p:ext uri="{BB962C8B-B14F-4D97-AF65-F5344CB8AC3E}">
        <p14:creationId xmlns:p14="http://schemas.microsoft.com/office/powerpoint/2010/main" val="3786481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36C1B-ED42-C5DA-C864-471C92B94D0C}"/>
              </a:ext>
            </a:extLst>
          </p:cNvPr>
          <p:cNvSpPr txBox="1"/>
          <p:nvPr/>
        </p:nvSpPr>
        <p:spPr>
          <a:xfrm>
            <a:off x="1464670" y="479983"/>
            <a:ext cx="94434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0" u="sng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en-GB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tivity 4</a:t>
            </a:r>
            <a:endParaRPr lang="en-GB" b="1" i="0" u="sng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MJD is a generic engineering company that manufactures a new Porsche Macan disc upgrade. This is a six-hole stud 360mm fitment.</a:t>
            </a: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PCD is 240mm, calculate the spacing of the holes.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CE37F1-E72C-43CE-916D-62E3E9410F59}"/>
              </a:ext>
            </a:extLst>
          </p:cNvPr>
          <p:cNvSpPr txBox="1"/>
          <p:nvPr/>
        </p:nvSpPr>
        <p:spPr>
          <a:xfrm>
            <a:off x="9528438" y="4058370"/>
            <a:ext cx="9144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240mm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42DA46-8209-44A0-BCCE-D129663E8104}"/>
              </a:ext>
            </a:extLst>
          </p:cNvPr>
          <p:cNvGrpSpPr/>
          <p:nvPr/>
        </p:nvGrpSpPr>
        <p:grpSpPr>
          <a:xfrm>
            <a:off x="8672944" y="2858707"/>
            <a:ext cx="2160000" cy="2160000"/>
            <a:chOff x="8672944" y="2858707"/>
            <a:chExt cx="2160000" cy="21600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C509733-ECEF-4D74-9E2F-94A1CAD33695}"/>
                </a:ext>
              </a:extLst>
            </p:cNvPr>
            <p:cNvSpPr/>
            <p:nvPr/>
          </p:nvSpPr>
          <p:spPr>
            <a:xfrm>
              <a:off x="8672944" y="2858707"/>
              <a:ext cx="2160000" cy="2160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BDABB8F-57D5-4D06-A3DF-EF2D2AA64927}"/>
                </a:ext>
              </a:extLst>
            </p:cNvPr>
            <p:cNvSpPr/>
            <p:nvPr/>
          </p:nvSpPr>
          <p:spPr>
            <a:xfrm>
              <a:off x="9160162" y="3341306"/>
              <a:ext cx="1152000" cy="1152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EC45900-682A-4390-8F08-6CA35B1AFB28}"/>
                </a:ext>
              </a:extLst>
            </p:cNvPr>
            <p:cNvSpPr/>
            <p:nvPr/>
          </p:nvSpPr>
          <p:spPr>
            <a:xfrm>
              <a:off x="9208999" y="3381195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C28BEF6-4BA6-4A8E-9C71-07EED8FE4110}"/>
                </a:ext>
              </a:extLst>
            </p:cNvPr>
            <p:cNvSpPr/>
            <p:nvPr/>
          </p:nvSpPr>
          <p:spPr>
            <a:xfrm>
              <a:off x="9758217" y="3240858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433B6EA-6D77-40B4-AD0B-8B7EAD54C811}"/>
                </a:ext>
              </a:extLst>
            </p:cNvPr>
            <p:cNvSpPr/>
            <p:nvPr/>
          </p:nvSpPr>
          <p:spPr>
            <a:xfrm>
              <a:off x="10139304" y="3629306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86C5E49-842F-4A7B-94EB-1D9949D21907}"/>
                </a:ext>
              </a:extLst>
            </p:cNvPr>
            <p:cNvSpPr/>
            <p:nvPr/>
          </p:nvSpPr>
          <p:spPr>
            <a:xfrm>
              <a:off x="9401344" y="4312045"/>
              <a:ext cx="334818" cy="281709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9A458F0-4616-4497-9EA9-37FA029A616F}"/>
                </a:ext>
              </a:extLst>
            </p:cNvPr>
            <p:cNvSpPr/>
            <p:nvPr/>
          </p:nvSpPr>
          <p:spPr>
            <a:xfrm>
              <a:off x="9020755" y="3889102"/>
              <a:ext cx="288000" cy="28800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EAE6F0F-EDAD-4454-8307-530B462D078A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 flipV="1">
              <a:off x="9328868" y="3528858"/>
              <a:ext cx="841523" cy="79574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A39A02F-57C9-4376-9E65-851928E4E916}"/>
                </a:ext>
              </a:extLst>
            </p:cNvPr>
            <p:cNvSpPr/>
            <p:nvPr/>
          </p:nvSpPr>
          <p:spPr>
            <a:xfrm>
              <a:off x="9969761" y="4150703"/>
              <a:ext cx="334818" cy="281709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20018CA-CDB0-49E6-990C-AC2054FAC232}"/>
              </a:ext>
            </a:extLst>
          </p:cNvPr>
          <p:cNvSpPr txBox="1"/>
          <p:nvPr/>
        </p:nvSpPr>
        <p:spPr>
          <a:xfrm>
            <a:off x="1315268" y="2534876"/>
            <a:ext cx="802614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360° / 6 (holes) 60°</a:t>
            </a:r>
            <a:r>
              <a:rPr lang="en-GB" b="0" i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 – 60 = 120° </a:t>
            </a:r>
          </a:p>
          <a:p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120/2 = 60°</a:t>
            </a:r>
          </a:p>
          <a:p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L/2 = PCD/2 x cos 60</a:t>
            </a: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= 2 x 240/2 x cos 60</a:t>
            </a: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= 120mm</a:t>
            </a:r>
          </a:p>
          <a:p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Spacing from the centre of one hole to the centre of another hole = 120 mm</a:t>
            </a:r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17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9E903E-334B-4284-9BB1-4E54630D4EF0}"/>
              </a:ext>
            </a:extLst>
          </p:cNvPr>
          <p:cNvSpPr/>
          <p:nvPr/>
        </p:nvSpPr>
        <p:spPr>
          <a:xfrm>
            <a:off x="4300449" y="3764915"/>
            <a:ext cx="1694575" cy="8053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98C638-44D9-46A1-A3DC-64610C99CAED}"/>
              </a:ext>
            </a:extLst>
          </p:cNvPr>
          <p:cNvSpPr/>
          <p:nvPr/>
        </p:nvSpPr>
        <p:spPr>
          <a:xfrm>
            <a:off x="5995024" y="3957862"/>
            <a:ext cx="687898" cy="4173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16CC5C5-3B9E-4494-87F2-8030FCAD7361}"/>
              </a:ext>
            </a:extLst>
          </p:cNvPr>
          <p:cNvSpPr/>
          <p:nvPr/>
        </p:nvSpPr>
        <p:spPr>
          <a:xfrm rot="5400000">
            <a:off x="9241563" y="3763867"/>
            <a:ext cx="805344" cy="805343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E0B6B9E-C4BB-422C-B38B-1CEAD34F953D}"/>
              </a:ext>
            </a:extLst>
          </p:cNvPr>
          <p:cNvCxnSpPr/>
          <p:nvPr/>
        </p:nvCxnSpPr>
        <p:spPr>
          <a:xfrm>
            <a:off x="4300449" y="3353854"/>
            <a:ext cx="494111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CE85AD-6CBE-4495-8260-507D4CA16162}"/>
              </a:ext>
            </a:extLst>
          </p:cNvPr>
          <p:cNvCxnSpPr/>
          <p:nvPr/>
        </p:nvCxnSpPr>
        <p:spPr>
          <a:xfrm flipV="1">
            <a:off x="4300449" y="3005712"/>
            <a:ext cx="0" cy="511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1160B7-1466-4E99-A9EB-3AFEC00583B1}"/>
              </a:ext>
            </a:extLst>
          </p:cNvPr>
          <p:cNvCxnSpPr/>
          <p:nvPr/>
        </p:nvCxnSpPr>
        <p:spPr>
          <a:xfrm flipV="1">
            <a:off x="9229397" y="3059904"/>
            <a:ext cx="0" cy="511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23B319-C724-4778-A34E-6C502DE7407C}"/>
              </a:ext>
            </a:extLst>
          </p:cNvPr>
          <p:cNvCxnSpPr/>
          <p:nvPr/>
        </p:nvCxnSpPr>
        <p:spPr>
          <a:xfrm>
            <a:off x="10432801" y="3763866"/>
            <a:ext cx="6291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0470C92-E04B-4DF1-AD57-1584C2304837}"/>
              </a:ext>
            </a:extLst>
          </p:cNvPr>
          <p:cNvCxnSpPr/>
          <p:nvPr/>
        </p:nvCxnSpPr>
        <p:spPr>
          <a:xfrm>
            <a:off x="10432801" y="4495106"/>
            <a:ext cx="6291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815F642-277A-46E5-81CC-2DE026594FF7}"/>
              </a:ext>
            </a:extLst>
          </p:cNvPr>
          <p:cNvCxnSpPr>
            <a:cxnSpLocks/>
          </p:cNvCxnSpPr>
          <p:nvPr/>
        </p:nvCxnSpPr>
        <p:spPr>
          <a:xfrm>
            <a:off x="10718027" y="3763866"/>
            <a:ext cx="0" cy="68894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>
            <a:extLst>
              <a:ext uri="{FF2B5EF4-FFF2-40B4-BE49-F238E27FC236}">
                <a16:creationId xmlns:a16="http://schemas.microsoft.com/office/drawing/2014/main" id="{5AB4C7D9-5F77-40CB-AA2D-0BDB9065736C}"/>
              </a:ext>
            </a:extLst>
          </p:cNvPr>
          <p:cNvSpPr/>
          <p:nvPr/>
        </p:nvSpPr>
        <p:spPr>
          <a:xfrm rot="19749602" flipH="1">
            <a:off x="8446277" y="4070872"/>
            <a:ext cx="1080156" cy="124823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9F788FB-DAB1-43F5-ADAF-294D731DBF05}"/>
              </a:ext>
            </a:extLst>
          </p:cNvPr>
          <p:cNvCxnSpPr>
            <a:cxnSpLocks/>
          </p:cNvCxnSpPr>
          <p:nvPr/>
        </p:nvCxnSpPr>
        <p:spPr>
          <a:xfrm flipV="1">
            <a:off x="8025160" y="4624787"/>
            <a:ext cx="1098958" cy="566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B811289-CF50-4917-8BFC-0B3E96FE9E00}"/>
              </a:ext>
            </a:extLst>
          </p:cNvPr>
          <p:cNvGrpSpPr/>
          <p:nvPr/>
        </p:nvGrpSpPr>
        <p:grpSpPr>
          <a:xfrm>
            <a:off x="8056911" y="4504238"/>
            <a:ext cx="398477" cy="523220"/>
            <a:chOff x="7992903" y="3407022"/>
            <a:chExt cx="398477" cy="52322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0123244-B998-41E0-9127-EFEF307C6EAE}"/>
                </a:ext>
              </a:extLst>
            </p:cNvPr>
            <p:cNvSpPr txBox="1"/>
            <p:nvPr/>
          </p:nvSpPr>
          <p:spPr>
            <a:xfrm>
              <a:off x="7992903" y="3407022"/>
              <a:ext cx="398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/>
                <a:t>0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1BC3A28-E03C-497B-BA7D-EC62C5D625CE}"/>
                </a:ext>
              </a:extLst>
            </p:cNvPr>
            <p:cNvCxnSpPr/>
            <p:nvPr/>
          </p:nvCxnSpPr>
          <p:spPr>
            <a:xfrm>
              <a:off x="8105863" y="3669134"/>
              <a:ext cx="15729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4A8095F-79C1-4372-93F6-A18CE535D73C}"/>
              </a:ext>
            </a:extLst>
          </p:cNvPr>
          <p:cNvSpPr txBox="1"/>
          <p:nvPr/>
        </p:nvSpPr>
        <p:spPr>
          <a:xfrm>
            <a:off x="862624" y="1022620"/>
            <a:ext cx="1102122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5</a:t>
            </a:r>
          </a:p>
          <a:p>
            <a:endParaRPr lang="en-GB" b="1" u="sng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In a role as a manufacturing engineer, you have been asked to make a pin for a conduit 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bending machine.</a:t>
            </a: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Given the information below, calculate the overall length of the component (not drawn to scale).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628D86-072C-4521-8FBC-131477F36649}"/>
              </a:ext>
            </a:extLst>
          </p:cNvPr>
          <p:cNvSpPr txBox="1"/>
          <p:nvPr/>
        </p:nvSpPr>
        <p:spPr>
          <a:xfrm>
            <a:off x="6495214" y="2895662"/>
            <a:ext cx="37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C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2702DE-6FEE-48DD-984D-E1C56713A233}"/>
              </a:ext>
            </a:extLst>
          </p:cNvPr>
          <p:cNvSpPr txBox="1"/>
          <p:nvPr/>
        </p:nvSpPr>
        <p:spPr>
          <a:xfrm>
            <a:off x="10690063" y="3914868"/>
            <a:ext cx="37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D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829C4277-447F-4922-8C83-EC459D205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267007"/>
              </p:ext>
            </p:extLst>
          </p:nvPr>
        </p:nvGraphicFramePr>
        <p:xfrm>
          <a:off x="1582414" y="3261576"/>
          <a:ext cx="2248252" cy="1363211"/>
        </p:xfrm>
        <a:graphic>
          <a:graphicData uri="http://schemas.openxmlformats.org/drawingml/2006/table">
            <a:tbl>
              <a:tblPr/>
              <a:tblGrid>
                <a:gridCol w="526618">
                  <a:extLst>
                    <a:ext uri="{9D8B030D-6E8A-4147-A177-3AD203B41FA5}">
                      <a16:colId xmlns:a16="http://schemas.microsoft.com/office/drawing/2014/main" val="3791744898"/>
                    </a:ext>
                  </a:extLst>
                </a:gridCol>
                <a:gridCol w="455726">
                  <a:extLst>
                    <a:ext uri="{9D8B030D-6E8A-4147-A177-3AD203B41FA5}">
                      <a16:colId xmlns:a16="http://schemas.microsoft.com/office/drawing/2014/main" val="3210362574"/>
                    </a:ext>
                  </a:extLst>
                </a:gridCol>
                <a:gridCol w="1265908">
                  <a:extLst>
                    <a:ext uri="{9D8B030D-6E8A-4147-A177-3AD203B41FA5}">
                      <a16:colId xmlns:a16="http://schemas.microsoft.com/office/drawing/2014/main" val="952497679"/>
                    </a:ext>
                  </a:extLst>
                </a:gridCol>
              </a:tblGrid>
              <a:tr h="453005">
                <a:tc>
                  <a:txBody>
                    <a:bodyPr/>
                    <a:lstStyle/>
                    <a:p>
                      <a:r>
                        <a:rPr lang="en-GB"/>
                        <a:t>C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174mm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542671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/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25mm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075734"/>
                  </a:ext>
                </a:extLst>
              </a:tr>
              <a:tr h="453005">
                <a:tc>
                  <a:txBody>
                    <a:bodyPr/>
                    <a:lstStyle/>
                    <a:p>
                      <a:r>
                        <a:rPr lang="en-GB" sz="240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50 degrees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432501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53ACFF1-509C-4FA7-96E9-B67CCEE5A6A4}"/>
              </a:ext>
            </a:extLst>
          </p:cNvPr>
          <p:cNvCxnSpPr/>
          <p:nvPr/>
        </p:nvCxnSpPr>
        <p:spPr>
          <a:xfrm>
            <a:off x="1716639" y="4375214"/>
            <a:ext cx="8389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7920A8-1026-44E3-B689-4021170AD535}"/>
              </a:ext>
            </a:extLst>
          </p:cNvPr>
          <p:cNvCxnSpPr>
            <a:cxnSpLocks/>
          </p:cNvCxnSpPr>
          <p:nvPr/>
        </p:nvCxnSpPr>
        <p:spPr>
          <a:xfrm>
            <a:off x="4166225" y="4167587"/>
            <a:ext cx="6266576" cy="0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D4014361-6228-4636-92E2-1EE5D675C115}"/>
              </a:ext>
            </a:extLst>
          </p:cNvPr>
          <p:cNvSpPr/>
          <p:nvPr/>
        </p:nvSpPr>
        <p:spPr>
          <a:xfrm>
            <a:off x="6681170" y="3780141"/>
            <a:ext cx="2560392" cy="8053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2A3BB77-6FFC-45B6-AD4F-A2C0C0BB3469}"/>
                  </a:ext>
                </a:extLst>
              </p:cNvPr>
              <p:cNvSpPr txBox="1"/>
              <p:nvPr/>
            </p:nvSpPr>
            <p:spPr>
              <a:xfrm>
                <a:off x="6495214" y="5272144"/>
                <a:ext cx="4252174" cy="7402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∅= </m:t>
                        </m:r>
                        <m:f>
                          <m:fPr>
                            <m:ctrlP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𝑜𝑝𝑝</m:t>
                            </m:r>
                          </m:num>
                          <m:den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𝑎𝑑𝑗</m:t>
                            </m:r>
                          </m:den>
                        </m:f>
                      </m:e>
                    </m:func>
                  </m:oMath>
                </a14:m>
                <a:r>
                  <a:rPr lang="en-GB" sz="1350">
                    <a:solidFill>
                      <a:srgbClr val="FF0000"/>
                    </a:solidFill>
                  </a:rPr>
                  <a:t> 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sz="135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adj</m:t>
                        </m:r>
                        <m: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fName>
                      <m:e>
                        <m:r>
                          <a:rPr lang="en-GB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en-GB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𝑜𝑝𝑝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GB" sz="135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tan</m:t>
                            </m:r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⁡(50)</m:t>
                            </m:r>
                          </m:den>
                        </m:f>
                      </m:e>
                    </m:func>
                  </m:oMath>
                </a14:m>
                <a:r>
                  <a:rPr lang="en-GB" sz="135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135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12..5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sz="13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tan</m:t>
                        </m:r>
                        <m:r>
                          <a:rPr lang="en-GB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⁡(50)</m:t>
                        </m:r>
                      </m:den>
                    </m:f>
                    <m:r>
                      <a:rPr lang="en-GB" sz="135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350">
                    <a:solidFill>
                      <a:srgbClr val="FF0000"/>
                    </a:solidFill>
                  </a:rPr>
                  <a:t> =10.49mm     </a:t>
                </a:r>
              </a:p>
              <a:p>
                <a:endParaRPr lang="en-GB" sz="1350">
                  <a:solidFill>
                    <a:srgbClr val="FF0000"/>
                  </a:solidFill>
                </a:endParaRPr>
              </a:p>
              <a:p>
                <a:r>
                  <a:rPr lang="en-GB" sz="1350">
                    <a:solidFill>
                      <a:srgbClr val="FF0000"/>
                    </a:solidFill>
                  </a:rPr>
                  <a:t>174cm + 10.49m = 184.49mm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2A3BB77-6FFC-45B6-AD4F-A2C0C0BB34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5214" y="5272144"/>
                <a:ext cx="4252174" cy="740203"/>
              </a:xfrm>
              <a:prstGeom prst="rect">
                <a:avLst/>
              </a:prstGeom>
              <a:blipFill>
                <a:blip r:embed="rId2"/>
                <a:stretch>
                  <a:fillRect l="-2436" t="-826" b="-140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5229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A5C92F-6628-41DF-BAD2-6EFF3CFE4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B3A18-5B79-49E7-8BB0-8AF0FB4C55B0}" type="slidenum">
              <a:rPr lang="en-GB" smtClean="0"/>
              <a:t>12</a:t>
            </a:fld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C30B0F-E840-472C-A667-93ACC0687484}"/>
              </a:ext>
            </a:extLst>
          </p:cNvPr>
          <p:cNvSpPr/>
          <p:nvPr/>
        </p:nvSpPr>
        <p:spPr>
          <a:xfrm>
            <a:off x="5994555" y="2702836"/>
            <a:ext cx="1245637" cy="1108061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lowchart: Manual Operation 4">
            <a:extLst>
              <a:ext uri="{FF2B5EF4-FFF2-40B4-BE49-F238E27FC236}">
                <a16:creationId xmlns:a16="http://schemas.microsoft.com/office/drawing/2014/main" id="{1F6CAD28-4450-4ED8-AEA0-B0A197327614}"/>
              </a:ext>
            </a:extLst>
          </p:cNvPr>
          <p:cNvSpPr/>
          <p:nvPr/>
        </p:nvSpPr>
        <p:spPr>
          <a:xfrm rot="5400000">
            <a:off x="7081939" y="2490397"/>
            <a:ext cx="1854491" cy="1537981"/>
          </a:xfrm>
          <a:prstGeom prst="flowChartManualOperation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C1C0CEF-4F50-45C7-8942-462827CA1406}"/>
              </a:ext>
            </a:extLst>
          </p:cNvPr>
          <p:cNvCxnSpPr>
            <a:cxnSpLocks/>
          </p:cNvCxnSpPr>
          <p:nvPr/>
        </p:nvCxnSpPr>
        <p:spPr>
          <a:xfrm>
            <a:off x="7240192" y="4186633"/>
            <a:ext cx="114879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rc 24">
            <a:extLst>
              <a:ext uri="{FF2B5EF4-FFF2-40B4-BE49-F238E27FC236}">
                <a16:creationId xmlns:a16="http://schemas.microsoft.com/office/drawing/2014/main" id="{545EB6A5-0506-4A75-AF39-929959DEECFA}"/>
              </a:ext>
            </a:extLst>
          </p:cNvPr>
          <p:cNvSpPr/>
          <p:nvPr/>
        </p:nvSpPr>
        <p:spPr>
          <a:xfrm flipH="1">
            <a:off x="7291927" y="3909542"/>
            <a:ext cx="478172" cy="503851"/>
          </a:xfrm>
          <a:prstGeom prst="arc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F1C623-9873-4C4F-B252-A27FF1E8193B}"/>
              </a:ext>
            </a:extLst>
          </p:cNvPr>
          <p:cNvGrpSpPr/>
          <p:nvPr/>
        </p:nvGrpSpPr>
        <p:grpSpPr>
          <a:xfrm>
            <a:off x="5981350" y="813569"/>
            <a:ext cx="4627151" cy="1300457"/>
            <a:chOff x="5981350" y="813569"/>
            <a:chExt cx="4627151" cy="130045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FED1618-9224-4553-940F-4DC7842E9D82}"/>
                </a:ext>
              </a:extLst>
            </p:cNvPr>
            <p:cNvCxnSpPr/>
            <p:nvPr/>
          </p:nvCxnSpPr>
          <p:spPr>
            <a:xfrm>
              <a:off x="5981350" y="1031846"/>
              <a:ext cx="0" cy="981512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7855B70-B775-4001-BF53-8EDBF20CC90C}"/>
                </a:ext>
              </a:extLst>
            </p:cNvPr>
            <p:cNvCxnSpPr/>
            <p:nvPr/>
          </p:nvCxnSpPr>
          <p:spPr>
            <a:xfrm>
              <a:off x="10608501" y="1040235"/>
              <a:ext cx="0" cy="880844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B018504-342B-42FE-9A78-5211F87E3B9E}"/>
                </a:ext>
              </a:extLst>
            </p:cNvPr>
            <p:cNvCxnSpPr/>
            <p:nvPr/>
          </p:nvCxnSpPr>
          <p:spPr>
            <a:xfrm>
              <a:off x="8778175" y="1317072"/>
              <a:ext cx="0" cy="796954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F3CB97C0-5B13-432B-A371-7E417AF758D5}"/>
                </a:ext>
              </a:extLst>
            </p:cNvPr>
            <p:cNvCxnSpPr/>
            <p:nvPr/>
          </p:nvCxnSpPr>
          <p:spPr>
            <a:xfrm>
              <a:off x="6096000" y="1090569"/>
              <a:ext cx="4440572" cy="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A9E5BF6-89E3-403E-9641-A9EC955D38B2}"/>
                </a:ext>
              </a:extLst>
            </p:cNvPr>
            <p:cNvCxnSpPr/>
            <p:nvPr/>
          </p:nvCxnSpPr>
          <p:spPr>
            <a:xfrm>
              <a:off x="8841996" y="1593908"/>
              <a:ext cx="1694576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7541E33-B7C6-4873-8990-4CAC2C266694}"/>
                </a:ext>
              </a:extLst>
            </p:cNvPr>
            <p:cNvSpPr txBox="1"/>
            <p:nvPr/>
          </p:nvSpPr>
          <p:spPr>
            <a:xfrm>
              <a:off x="8060034" y="813569"/>
              <a:ext cx="23489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/>
                <a:t>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197E71-FCA2-4AF5-9A15-4156E17704BB}"/>
                </a:ext>
              </a:extLst>
            </p:cNvPr>
            <p:cNvSpPr txBox="1"/>
            <p:nvPr/>
          </p:nvSpPr>
          <p:spPr>
            <a:xfrm>
              <a:off x="9501414" y="1342157"/>
              <a:ext cx="33886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/>
                <a:t>L2</a:t>
              </a:r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100F905-17F3-401F-8B6E-3CFCBF135284}"/>
              </a:ext>
            </a:extLst>
          </p:cNvPr>
          <p:cNvCxnSpPr>
            <a:cxnSpLocks/>
          </p:cNvCxnSpPr>
          <p:nvPr/>
        </p:nvCxnSpPr>
        <p:spPr>
          <a:xfrm>
            <a:off x="5089236" y="3280095"/>
            <a:ext cx="5883564" cy="0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08F9A3F-A91F-45DF-AD3A-66F42208B5C2}"/>
              </a:ext>
            </a:extLst>
          </p:cNvPr>
          <p:cNvSpPr txBox="1"/>
          <p:nvPr/>
        </p:nvSpPr>
        <p:spPr>
          <a:xfrm>
            <a:off x="1126910" y="864188"/>
            <a:ext cx="3299520" cy="52322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2000" b="1" u="sng"/>
              <a:t>Plenary activity</a:t>
            </a:r>
          </a:p>
          <a:p>
            <a:r>
              <a:rPr lang="en-GB" sz="2000"/>
              <a:t>The Venturi duct controls the flow of moisture into a humidifier in a hospital operating theatre. The humidifier’s outlet is 210mm. To concentrate the amount of moisture in the airflow, a reducer needs to be manufactured to reduce it from 500mm to 210mm. </a:t>
            </a:r>
          </a:p>
          <a:p>
            <a:endParaRPr lang="en-GB" sz="2000"/>
          </a:p>
          <a:p>
            <a:r>
              <a:rPr lang="en-GB" sz="2000"/>
              <a:t>Using the information given in the table to calculate the length of the outlet section of the duct, L2 (not drawn to scale).</a:t>
            </a:r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D0D77AE2-90C8-431B-A21A-94AC0868F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29740"/>
              </p:ext>
            </p:extLst>
          </p:nvPr>
        </p:nvGraphicFramePr>
        <p:xfrm>
          <a:off x="4733094" y="4010025"/>
          <a:ext cx="2042021" cy="2456114"/>
        </p:xfrm>
        <a:graphic>
          <a:graphicData uri="http://schemas.openxmlformats.org/drawingml/2006/table">
            <a:tbl>
              <a:tblPr/>
              <a:tblGrid>
                <a:gridCol w="526618">
                  <a:extLst>
                    <a:ext uri="{9D8B030D-6E8A-4147-A177-3AD203B41FA5}">
                      <a16:colId xmlns:a16="http://schemas.microsoft.com/office/drawing/2014/main" val="3791744898"/>
                    </a:ext>
                  </a:extLst>
                </a:gridCol>
                <a:gridCol w="455726">
                  <a:extLst>
                    <a:ext uri="{9D8B030D-6E8A-4147-A177-3AD203B41FA5}">
                      <a16:colId xmlns:a16="http://schemas.microsoft.com/office/drawing/2014/main" val="3210362574"/>
                    </a:ext>
                  </a:extLst>
                </a:gridCol>
                <a:gridCol w="1059677">
                  <a:extLst>
                    <a:ext uri="{9D8B030D-6E8A-4147-A177-3AD203B41FA5}">
                      <a16:colId xmlns:a16="http://schemas.microsoft.com/office/drawing/2014/main" val="952497679"/>
                    </a:ext>
                  </a:extLst>
                </a:gridCol>
              </a:tblGrid>
              <a:tr h="391862">
                <a:tc>
                  <a:txBody>
                    <a:bodyPr/>
                    <a:lstStyle/>
                    <a:p>
                      <a:r>
                        <a:rPr lang="en-GB"/>
                        <a:t>L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252cm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542671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/>
                        <a:t>L1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500mm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075734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/>
                        <a:t>L3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450mm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078497"/>
                  </a:ext>
                </a:extLst>
              </a:tr>
              <a:tr h="453006">
                <a:tc>
                  <a:txBody>
                    <a:bodyPr/>
                    <a:lstStyle/>
                    <a:p>
                      <a:r>
                        <a:rPr lang="en-GB" sz="2400"/>
                        <a:t>0</a:t>
                      </a:r>
                      <a:r>
                        <a:rPr lang="en-GB" sz="2000"/>
                        <a:t>A</a:t>
                      </a:r>
                      <a:endParaRPr lang="en-GB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40 degrees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814509"/>
                  </a:ext>
                </a:extLst>
              </a:tr>
              <a:tr h="453005">
                <a:tc>
                  <a:txBody>
                    <a:bodyPr/>
                    <a:lstStyle/>
                    <a:p>
                      <a:r>
                        <a:rPr lang="en-GB" sz="2400"/>
                        <a:t>0</a:t>
                      </a:r>
                      <a:r>
                        <a:rPr lang="en-GB" sz="2000"/>
                        <a:t>B</a:t>
                      </a:r>
                      <a:endParaRPr lang="en-GB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18.9 degrees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432501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2DED3F2-3F65-4050-A4C4-CC6689325A55}"/>
              </a:ext>
            </a:extLst>
          </p:cNvPr>
          <p:cNvCxnSpPr>
            <a:cxnSpLocks/>
          </p:cNvCxnSpPr>
          <p:nvPr/>
        </p:nvCxnSpPr>
        <p:spPr>
          <a:xfrm>
            <a:off x="4841763" y="5507454"/>
            <a:ext cx="11744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62E9041-6C85-4506-A582-41D6826CCC6A}"/>
              </a:ext>
            </a:extLst>
          </p:cNvPr>
          <p:cNvCxnSpPr>
            <a:cxnSpLocks/>
          </p:cNvCxnSpPr>
          <p:nvPr/>
        </p:nvCxnSpPr>
        <p:spPr>
          <a:xfrm>
            <a:off x="4841344" y="6084721"/>
            <a:ext cx="11744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rapezoid 38">
            <a:extLst>
              <a:ext uri="{FF2B5EF4-FFF2-40B4-BE49-F238E27FC236}">
                <a16:creationId xmlns:a16="http://schemas.microsoft.com/office/drawing/2014/main" id="{38A3033D-D577-4B49-99F1-A2A8B27C0A14}"/>
              </a:ext>
            </a:extLst>
          </p:cNvPr>
          <p:cNvSpPr/>
          <p:nvPr/>
        </p:nvSpPr>
        <p:spPr>
          <a:xfrm rot="5400000">
            <a:off x="8324340" y="2788132"/>
            <a:ext cx="1854490" cy="942509"/>
          </a:xfrm>
          <a:prstGeom prst="trapezoid">
            <a:avLst>
              <a:gd name="adj" fmla="val 11027"/>
            </a:avLst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rapezoid 39">
            <a:extLst>
              <a:ext uri="{FF2B5EF4-FFF2-40B4-BE49-F238E27FC236}">
                <a16:creationId xmlns:a16="http://schemas.microsoft.com/office/drawing/2014/main" id="{EE3EC072-D9FD-441A-9A4B-54535A09B615}"/>
              </a:ext>
            </a:extLst>
          </p:cNvPr>
          <p:cNvSpPr/>
          <p:nvPr/>
        </p:nvSpPr>
        <p:spPr>
          <a:xfrm rot="16200000">
            <a:off x="9242623" y="2820750"/>
            <a:ext cx="1854490" cy="877273"/>
          </a:xfrm>
          <a:prstGeom prst="trapezoid">
            <a:avLst>
              <a:gd name="adj" fmla="val 11983"/>
            </a:avLst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66EE1C2-9C5E-4F1F-B9D9-20CC0DD62A30}"/>
              </a:ext>
            </a:extLst>
          </p:cNvPr>
          <p:cNvCxnSpPr>
            <a:cxnSpLocks/>
          </p:cNvCxnSpPr>
          <p:nvPr/>
        </p:nvCxnSpPr>
        <p:spPr>
          <a:xfrm>
            <a:off x="9722840" y="2432807"/>
            <a:ext cx="1501630" cy="1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80ACB3D-EF00-4DDE-897B-837A7337830B}"/>
              </a:ext>
            </a:extLst>
          </p:cNvPr>
          <p:cNvCxnSpPr>
            <a:cxnSpLocks/>
          </p:cNvCxnSpPr>
          <p:nvPr/>
        </p:nvCxnSpPr>
        <p:spPr>
          <a:xfrm>
            <a:off x="9713180" y="4075417"/>
            <a:ext cx="1501630" cy="1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AF6701A-B073-4CE3-84E1-4FDDAAC25474}"/>
              </a:ext>
            </a:extLst>
          </p:cNvPr>
          <p:cNvCxnSpPr>
            <a:cxnSpLocks/>
          </p:cNvCxnSpPr>
          <p:nvPr/>
        </p:nvCxnSpPr>
        <p:spPr>
          <a:xfrm>
            <a:off x="9998025" y="2468930"/>
            <a:ext cx="0" cy="1551734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C877E80-4D7B-42F4-8BBD-23006101A845}"/>
              </a:ext>
            </a:extLst>
          </p:cNvPr>
          <p:cNvGrpSpPr/>
          <p:nvPr/>
        </p:nvGrpSpPr>
        <p:grpSpPr>
          <a:xfrm>
            <a:off x="9082718" y="4020664"/>
            <a:ext cx="757557" cy="523220"/>
            <a:chOff x="7992903" y="3407022"/>
            <a:chExt cx="398477" cy="52322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CDF7475-051C-4DE3-81D9-94EAD4C1CEBA}"/>
                </a:ext>
              </a:extLst>
            </p:cNvPr>
            <p:cNvSpPr txBox="1"/>
            <p:nvPr/>
          </p:nvSpPr>
          <p:spPr>
            <a:xfrm>
              <a:off x="7992903" y="3407022"/>
              <a:ext cx="398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/>
                <a:t>0A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0FE5583-78E5-48D6-B6C5-8AF26FB925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2745" y="3654381"/>
              <a:ext cx="80067" cy="50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BB0423B-98CB-4E75-855A-6C54D88071CC}"/>
              </a:ext>
            </a:extLst>
          </p:cNvPr>
          <p:cNvCxnSpPr>
            <a:cxnSpLocks/>
          </p:cNvCxnSpPr>
          <p:nvPr/>
        </p:nvCxnSpPr>
        <p:spPr>
          <a:xfrm flipH="1">
            <a:off x="9840275" y="4227706"/>
            <a:ext cx="69629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rc 48">
            <a:extLst>
              <a:ext uri="{FF2B5EF4-FFF2-40B4-BE49-F238E27FC236}">
                <a16:creationId xmlns:a16="http://schemas.microsoft.com/office/drawing/2014/main" id="{A93AF093-B79F-49CB-B7DD-8B5BB7E62C22}"/>
              </a:ext>
            </a:extLst>
          </p:cNvPr>
          <p:cNvSpPr/>
          <p:nvPr/>
        </p:nvSpPr>
        <p:spPr>
          <a:xfrm rot="20637230" flipH="1">
            <a:off x="9705850" y="4108388"/>
            <a:ext cx="275945" cy="292177"/>
          </a:xfrm>
          <a:prstGeom prst="arc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5634222-32D2-4E00-9ADE-380294469D0E}"/>
              </a:ext>
            </a:extLst>
          </p:cNvPr>
          <p:cNvGrpSpPr/>
          <p:nvPr/>
        </p:nvGrpSpPr>
        <p:grpSpPr>
          <a:xfrm>
            <a:off x="6760877" y="3750652"/>
            <a:ext cx="757557" cy="954107"/>
            <a:chOff x="7992903" y="3407022"/>
            <a:chExt cx="398477" cy="954107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65D43CB-CDD5-41D4-8D9F-C371E297ED93}"/>
                </a:ext>
              </a:extLst>
            </p:cNvPr>
            <p:cNvSpPr txBox="1"/>
            <p:nvPr/>
          </p:nvSpPr>
          <p:spPr>
            <a:xfrm>
              <a:off x="7992903" y="3407022"/>
              <a:ext cx="3984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/>
                <a:t>0B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DF483E6-83EB-49B7-9C36-1285C29E87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2745" y="3654381"/>
              <a:ext cx="80067" cy="502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F6FA1C9-BCEC-4205-9EA5-00ABA7B00FA5}"/>
              </a:ext>
            </a:extLst>
          </p:cNvPr>
          <p:cNvSpPr txBox="1"/>
          <p:nvPr/>
        </p:nvSpPr>
        <p:spPr>
          <a:xfrm rot="16200000">
            <a:off x="5467718" y="3098825"/>
            <a:ext cx="75041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>
                <a:solidFill>
                  <a:srgbClr val="FF0000"/>
                </a:solidFill>
              </a:rPr>
              <a:t>210mm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2141BFA-53EA-4372-8007-9DE8A209F83B}"/>
              </a:ext>
            </a:extLst>
          </p:cNvPr>
          <p:cNvSpPr txBox="1"/>
          <p:nvPr/>
        </p:nvSpPr>
        <p:spPr>
          <a:xfrm rot="16200000">
            <a:off x="6741432" y="3086225"/>
            <a:ext cx="75041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>
                <a:solidFill>
                  <a:srgbClr val="FF0000"/>
                </a:solidFill>
              </a:rPr>
              <a:t>210mm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523A29C-97A5-423F-9304-EEE043FE9E2D}"/>
              </a:ext>
            </a:extLst>
          </p:cNvPr>
          <p:cNvSpPr txBox="1"/>
          <p:nvPr/>
        </p:nvSpPr>
        <p:spPr>
          <a:xfrm rot="16200000">
            <a:off x="8287414" y="3033525"/>
            <a:ext cx="75041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>
                <a:solidFill>
                  <a:srgbClr val="FF0000"/>
                </a:solidFill>
              </a:rPr>
              <a:t>500mm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AA68C30-C570-47F2-AD81-2EE6F4C2A297}"/>
              </a:ext>
            </a:extLst>
          </p:cNvPr>
          <p:cNvCxnSpPr/>
          <p:nvPr/>
        </p:nvCxnSpPr>
        <p:spPr>
          <a:xfrm>
            <a:off x="7240192" y="3810897"/>
            <a:ext cx="1526302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4A1BF24-DE5D-4014-B9B2-27501BFA2A64}"/>
              </a:ext>
            </a:extLst>
          </p:cNvPr>
          <p:cNvSpPr txBox="1"/>
          <p:nvPr/>
        </p:nvSpPr>
        <p:spPr>
          <a:xfrm>
            <a:off x="8827590" y="3857355"/>
            <a:ext cx="704918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>
                <a:solidFill>
                  <a:srgbClr val="FF0000"/>
                </a:solidFill>
              </a:rPr>
              <a:t>145mm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3BE2E92-0D3C-4886-87C3-58F991962920}"/>
              </a:ext>
            </a:extLst>
          </p:cNvPr>
          <p:cNvSpPr txBox="1"/>
          <p:nvPr/>
        </p:nvSpPr>
        <p:spPr>
          <a:xfrm rot="16200000">
            <a:off x="9621796" y="3030586"/>
            <a:ext cx="1079837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>
                <a:solidFill>
                  <a:srgbClr val="FF0000"/>
                </a:solidFill>
              </a:rPr>
              <a:t>L3 = 450mm</a:t>
            </a:r>
            <a:endParaRPr lang="en-GB" sz="1350" u="sng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4D1A8C3-0784-438E-BF88-C2082C3206FE}"/>
                  </a:ext>
                </a:extLst>
              </p:cNvPr>
              <p:cNvSpPr txBox="1"/>
              <p:nvPr/>
            </p:nvSpPr>
            <p:spPr>
              <a:xfrm>
                <a:off x="7190099" y="4794099"/>
                <a:ext cx="4317207" cy="8896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∅= </m:t>
                        </m:r>
                        <m:f>
                          <m:fPr>
                            <m:ctrlP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𝑜𝑝𝑝</m:t>
                            </m:r>
                          </m:num>
                          <m:den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𝑎𝑑𝑗</m:t>
                            </m:r>
                          </m:den>
                        </m:f>
                      </m:e>
                    </m:func>
                  </m:oMath>
                </a14:m>
                <a:r>
                  <a:rPr lang="en-GB" sz="135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sz="135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        </m:t>
                        </m:r>
                        <m:r>
                          <m:rPr>
                            <m:sty m:val="p"/>
                          </m:rP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adj</m:t>
                        </m:r>
                        <m: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fName>
                      <m:e>
                        <m:r>
                          <a:rPr lang="en-GB" sz="13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en-GB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3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𝑜𝑝𝑝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GB" sz="135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tan</m:t>
                            </m:r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⁡(40)</m:t>
                            </m:r>
                          </m:den>
                        </m:f>
                      </m:e>
                    </m:func>
                  </m:oMath>
                </a14:m>
                <a:r>
                  <a:rPr lang="en-GB" sz="135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sz="10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sz="10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fName>
                      <m:e>
                        <m:f>
                          <m:fPr>
                            <m:ctrlPr>
                              <a:rPr lang="en-GB" sz="10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25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GB" sz="105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tan</m:t>
                            </m:r>
                            <m:r>
                              <a:rPr lang="en-GB" sz="105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⁡(40)</m:t>
                            </m:r>
                          </m:den>
                        </m:f>
                        <m:r>
                          <a:rPr lang="en-GB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GB" sz="10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29.8</m:t>
                        </m:r>
                        <m:r>
                          <m:rPr>
                            <m:sty m:val="p"/>
                          </m:rPr>
                          <a:rPr lang="en-GB" sz="10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mm</m:t>
                        </m:r>
                      </m:e>
                    </m:func>
                  </m:oMath>
                </a14:m>
                <a:endParaRPr lang="en-GB" sz="105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  <a:p>
                <a:endParaRPr lang="en-GB" sz="1350">
                  <a:solidFill>
                    <a:srgbClr val="FF0000"/>
                  </a:solidFill>
                </a:endParaRPr>
              </a:p>
              <a:p>
                <a:r>
                  <a:rPr lang="en-GB" sz="1050">
                    <a:solidFill>
                      <a:srgbClr val="FF0000"/>
                    </a:solidFill>
                  </a:rPr>
                  <a:t>L2 = 2 x 29.79 = 59.6mm </a:t>
                </a:r>
              </a:p>
              <a:p>
                <a:endParaRPr lang="en-GB" sz="135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4D1A8C3-0784-438E-BF88-C2082C3206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0099" y="4794099"/>
                <a:ext cx="4317207" cy="889603"/>
              </a:xfrm>
              <a:prstGeom prst="rect">
                <a:avLst/>
              </a:prstGeom>
              <a:blipFill>
                <a:blip r:embed="rId2"/>
                <a:stretch>
                  <a:fillRect l="-1834" t="-3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2C9B329-9714-45B3-BBAB-13EA0ABA382A}"/>
              </a:ext>
            </a:extLst>
          </p:cNvPr>
          <p:cNvCxnSpPr/>
          <p:nvPr/>
        </p:nvCxnSpPr>
        <p:spPr>
          <a:xfrm flipH="1">
            <a:off x="11101146" y="3320885"/>
            <a:ext cx="645087" cy="0"/>
          </a:xfrm>
          <a:prstGeom prst="straightConnector1">
            <a:avLst/>
          </a:prstGeom>
          <a:ln w="952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F2FDCB9-4BE7-46C2-BECC-18C34F6F8CFA}"/>
              </a:ext>
            </a:extLst>
          </p:cNvPr>
          <p:cNvCxnSpPr>
            <a:cxnSpLocks/>
          </p:cNvCxnSpPr>
          <p:nvPr/>
        </p:nvCxnSpPr>
        <p:spPr>
          <a:xfrm>
            <a:off x="10745848" y="2332141"/>
            <a:ext cx="0" cy="1829326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8F604EBB-4386-47C1-AC3C-FF0674133117}"/>
              </a:ext>
            </a:extLst>
          </p:cNvPr>
          <p:cNvSpPr txBox="1"/>
          <p:nvPr/>
        </p:nvSpPr>
        <p:spPr>
          <a:xfrm rot="16200000">
            <a:off x="10392133" y="3115756"/>
            <a:ext cx="1073214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>
                <a:solidFill>
                  <a:srgbClr val="FF0000"/>
                </a:solidFill>
              </a:rPr>
              <a:t>L1 = 500mm</a:t>
            </a:r>
          </a:p>
        </p:txBody>
      </p:sp>
    </p:spTree>
    <p:extLst>
      <p:ext uri="{BB962C8B-B14F-4D97-AF65-F5344CB8AC3E}">
        <p14:creationId xmlns:p14="http://schemas.microsoft.com/office/powerpoint/2010/main" val="1270963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>
            <a:defPPr>
              <a:defRPr lang="en-US"/>
            </a:defPPr>
            <a:lvl1pPr marL="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276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19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278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5103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6379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87655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8931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50207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defPPr>
              <a:defRPr lang="en-US"/>
            </a:defPPr>
            <a:lvl1pPr marL="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276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19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278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5103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6379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87655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8931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50207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8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9664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8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4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3"/>
            <a:ext cx="2784309" cy="861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/>
              <a:t>Hertford Regional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0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696D78-B7C2-487D-9E9E-BD3484F8F5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3180" y="1949279"/>
            <a:ext cx="1712979" cy="171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283EEA-A205-68B7-A705-17D698656816}"/>
              </a:ext>
            </a:extLst>
          </p:cNvPr>
          <p:cNvSpPr txBox="1"/>
          <p:nvPr/>
        </p:nvSpPr>
        <p:spPr>
          <a:xfrm>
            <a:off x="932109" y="1274564"/>
            <a:ext cx="10464024" cy="221599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u="sng">
                <a:latin typeface="Arial" panose="020B0604020202020204" pitchFamily="34" charset="0"/>
                <a:cs typeface="Arial" panose="020B0604020202020204" pitchFamily="34" charset="0"/>
              </a:rPr>
              <a:t>Learning Outcomes</a:t>
            </a: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By the end of this session the learner should be able to:</a:t>
            </a: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apply trigonometry in various contextualised engineering and manufacturing scenarios.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endParaRPr lang="en-GB" u="sng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422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0D84AEB-6EA7-0547-55A4-6AE49EBCEA01}"/>
              </a:ext>
            </a:extLst>
          </p:cNvPr>
          <p:cNvSpPr/>
          <p:nvPr/>
        </p:nvSpPr>
        <p:spPr>
          <a:xfrm>
            <a:off x="3162300" y="3429000"/>
            <a:ext cx="5886450" cy="838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012B451-2CD0-6AD7-852A-C866EC8809C3}"/>
              </a:ext>
            </a:extLst>
          </p:cNvPr>
          <p:cNvGrpSpPr/>
          <p:nvPr/>
        </p:nvGrpSpPr>
        <p:grpSpPr>
          <a:xfrm>
            <a:off x="5619750" y="805160"/>
            <a:ext cx="897748" cy="461665"/>
            <a:chOff x="5619750" y="1038225"/>
            <a:chExt cx="619125" cy="22860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B17AD9AD-9126-BC27-703F-C5DABA92804B}"/>
                </a:ext>
              </a:extLst>
            </p:cNvPr>
            <p:cNvSpPr/>
            <p:nvPr/>
          </p:nvSpPr>
          <p:spPr>
            <a:xfrm flipV="1">
              <a:off x="5824537" y="1114425"/>
              <a:ext cx="209550" cy="1524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: Top Corners Snipped 2">
              <a:extLst>
                <a:ext uri="{FF2B5EF4-FFF2-40B4-BE49-F238E27FC236}">
                  <a16:creationId xmlns:a16="http://schemas.microsoft.com/office/drawing/2014/main" id="{AFEDA138-66E6-F71F-C4CF-D4791B608F81}"/>
                </a:ext>
              </a:extLst>
            </p:cNvPr>
            <p:cNvSpPr/>
            <p:nvPr/>
          </p:nvSpPr>
          <p:spPr>
            <a:xfrm>
              <a:off x="5619750" y="1038225"/>
              <a:ext cx="619125" cy="152400"/>
            </a:xfrm>
            <a:prstGeom prst="snip2Same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DDC0AA7-E171-01BF-B9B3-55D2F97E23E7}"/>
              </a:ext>
            </a:extLst>
          </p:cNvPr>
          <p:cNvCxnSpPr>
            <a:cxnSpLocks/>
          </p:cNvCxnSpPr>
          <p:nvPr/>
        </p:nvCxnSpPr>
        <p:spPr>
          <a:xfrm>
            <a:off x="3162300" y="4638675"/>
            <a:ext cx="5886450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DEF29DB-78B5-F193-8E3E-11EDA4ED476F}"/>
              </a:ext>
            </a:extLst>
          </p:cNvPr>
          <p:cNvSpPr txBox="1"/>
          <p:nvPr/>
        </p:nvSpPr>
        <p:spPr>
          <a:xfrm>
            <a:off x="5718106" y="4687729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240cm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502759C-8D8A-D537-A902-5CF69D2E9DC3}"/>
              </a:ext>
            </a:extLst>
          </p:cNvPr>
          <p:cNvCxnSpPr>
            <a:cxnSpLocks/>
          </p:cNvCxnSpPr>
          <p:nvPr/>
        </p:nvCxnSpPr>
        <p:spPr>
          <a:xfrm>
            <a:off x="6120901" y="1266825"/>
            <a:ext cx="0" cy="251460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451B368-2D19-68BB-AB97-F69F30107F99}"/>
              </a:ext>
            </a:extLst>
          </p:cNvPr>
          <p:cNvCxnSpPr>
            <a:cxnSpLocks/>
          </p:cNvCxnSpPr>
          <p:nvPr/>
        </p:nvCxnSpPr>
        <p:spPr>
          <a:xfrm flipH="1" flipV="1">
            <a:off x="6148395" y="111515"/>
            <a:ext cx="1" cy="9048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040D139-DD9E-5C45-9A9C-2E69AF3D8191}"/>
              </a:ext>
            </a:extLst>
          </p:cNvPr>
          <p:cNvSpPr txBox="1"/>
          <p:nvPr/>
        </p:nvSpPr>
        <p:spPr>
          <a:xfrm>
            <a:off x="6084413" y="1964755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180cm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092A04-AE8C-64C1-2AE8-05FCBF3AFBA5}"/>
              </a:ext>
            </a:extLst>
          </p:cNvPr>
          <p:cNvSpPr txBox="1"/>
          <p:nvPr/>
        </p:nvSpPr>
        <p:spPr>
          <a:xfrm>
            <a:off x="700144" y="1169722"/>
            <a:ext cx="4695825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 u="sng">
                <a:latin typeface="Arial" panose="020B0604020202020204" pitchFamily="34" charset="0"/>
                <a:cs typeface="Arial" panose="020B0604020202020204" pitchFamily="34" charset="0"/>
              </a:rPr>
              <a:t>Starter activity </a:t>
            </a:r>
          </a:p>
          <a:p>
            <a:r>
              <a:rPr lang="en-GB">
                <a:latin typeface="Arial"/>
                <a:cs typeface="Arial"/>
              </a:rPr>
              <a:t>In a role as an Electrical Engineer, you could be asked to carry out calculations in order to determine the amount of light falling on a given area.</a:t>
            </a:r>
            <a:endParaRPr lang="en-US">
              <a:latin typeface="Arial"/>
              <a:cs typeface="Arial"/>
            </a:endParaRPr>
          </a:p>
          <a:p>
            <a:endParaRPr lang="en-GB">
              <a:latin typeface="Arial"/>
              <a:cs typeface="Arial"/>
            </a:endParaRPr>
          </a:p>
          <a:p>
            <a:r>
              <a:rPr lang="en-GB">
                <a:latin typeface="Arial"/>
                <a:cs typeface="Arial"/>
              </a:rPr>
              <a:t>Calculate the amount of light falling on the centre of the table and at the edge of the table.</a:t>
            </a:r>
            <a:endParaRPr lang="en-GB"/>
          </a:p>
          <a:p>
            <a:endParaRPr lang="en-GB">
              <a:latin typeface="Arial"/>
              <a:cs typeface="Arial"/>
            </a:endParaRPr>
          </a:p>
          <a:p>
            <a:endParaRPr lang="en-GB">
              <a:latin typeface="Arial"/>
              <a:cs typeface="Arial"/>
            </a:endParaRPr>
          </a:p>
          <a:p>
            <a:r>
              <a:rPr lang="en-GB">
                <a:solidFill>
                  <a:srgbClr val="FF0000"/>
                </a:solidFill>
                <a:latin typeface="Arial"/>
                <a:cs typeface="Arial"/>
              </a:rPr>
              <a:t>Answer for the centre of table </a:t>
            </a:r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047209-13DA-4FBA-D2F4-D91B3C512983}"/>
              </a:ext>
            </a:extLst>
          </p:cNvPr>
          <p:cNvSpPr txBox="1"/>
          <p:nvPr/>
        </p:nvSpPr>
        <p:spPr>
          <a:xfrm>
            <a:off x="5693568" y="806627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800cd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A4968A-C945-4024-BC61-681339A773EF}"/>
              </a:ext>
            </a:extLst>
          </p:cNvPr>
          <p:cNvSpPr txBox="1"/>
          <p:nvPr/>
        </p:nvSpPr>
        <p:spPr>
          <a:xfrm>
            <a:off x="6847182" y="874099"/>
            <a:ext cx="4963815" cy="24929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=   </a:t>
            </a:r>
            <a:r>
              <a:rPr lang="en-GB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  </a:t>
            </a: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d</a:t>
            </a:r>
            <a:r>
              <a:rPr lang="en-GB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r>
              <a:rPr lang="en-GB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=        </a:t>
            </a:r>
            <a:r>
              <a:rPr lang="en-GB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en-GB" dirty="0">
                <a:solidFill>
                  <a:srgbClr val="FF0000"/>
                </a:solidFill>
                <a:latin typeface="Arial"/>
                <a:cs typeface="Arial"/>
              </a:rPr>
              <a:t>             0.180</a:t>
            </a:r>
            <a:r>
              <a:rPr lang="en-GB" baseline="30000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en-GB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= </a:t>
            </a:r>
            <a:r>
              <a:rPr lang="en-GB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246.91 lux</a:t>
            </a:r>
          </a:p>
        </p:txBody>
      </p:sp>
    </p:spTree>
    <p:extLst>
      <p:ext uri="{BB962C8B-B14F-4D97-AF65-F5344CB8AC3E}">
        <p14:creationId xmlns:p14="http://schemas.microsoft.com/office/powerpoint/2010/main" val="2635554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0D84AEB-6EA7-0547-55A4-6AE49EBCEA01}"/>
              </a:ext>
            </a:extLst>
          </p:cNvPr>
          <p:cNvSpPr/>
          <p:nvPr/>
        </p:nvSpPr>
        <p:spPr>
          <a:xfrm>
            <a:off x="3162300" y="3429000"/>
            <a:ext cx="5886450" cy="838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012B451-2CD0-6AD7-852A-C866EC8809C3}"/>
              </a:ext>
            </a:extLst>
          </p:cNvPr>
          <p:cNvGrpSpPr/>
          <p:nvPr/>
        </p:nvGrpSpPr>
        <p:grpSpPr>
          <a:xfrm>
            <a:off x="5619750" y="805160"/>
            <a:ext cx="897748" cy="461665"/>
            <a:chOff x="5619750" y="1038225"/>
            <a:chExt cx="619125" cy="22860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B17AD9AD-9126-BC27-703F-C5DABA92804B}"/>
                </a:ext>
              </a:extLst>
            </p:cNvPr>
            <p:cNvSpPr/>
            <p:nvPr/>
          </p:nvSpPr>
          <p:spPr>
            <a:xfrm flipV="1">
              <a:off x="5824537" y="1114425"/>
              <a:ext cx="209550" cy="1524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: Top Corners Snipped 2">
              <a:extLst>
                <a:ext uri="{FF2B5EF4-FFF2-40B4-BE49-F238E27FC236}">
                  <a16:creationId xmlns:a16="http://schemas.microsoft.com/office/drawing/2014/main" id="{AFEDA138-66E6-F71F-C4CF-D4791B608F81}"/>
                </a:ext>
              </a:extLst>
            </p:cNvPr>
            <p:cNvSpPr/>
            <p:nvPr/>
          </p:nvSpPr>
          <p:spPr>
            <a:xfrm>
              <a:off x="5619750" y="1038225"/>
              <a:ext cx="619125" cy="152400"/>
            </a:xfrm>
            <a:prstGeom prst="snip2Same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DDC0AA7-E171-01BF-B9B3-55D2F97E23E7}"/>
              </a:ext>
            </a:extLst>
          </p:cNvPr>
          <p:cNvCxnSpPr>
            <a:cxnSpLocks/>
          </p:cNvCxnSpPr>
          <p:nvPr/>
        </p:nvCxnSpPr>
        <p:spPr>
          <a:xfrm>
            <a:off x="3162300" y="4638675"/>
            <a:ext cx="5886450" cy="0"/>
          </a:xfrm>
          <a:prstGeom prst="straightConnector1">
            <a:avLst/>
          </a:prstGeom>
          <a:ln w="222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DEF29DB-78B5-F193-8E3E-11EDA4ED476F}"/>
              </a:ext>
            </a:extLst>
          </p:cNvPr>
          <p:cNvSpPr txBox="1"/>
          <p:nvPr/>
        </p:nvSpPr>
        <p:spPr>
          <a:xfrm>
            <a:off x="5718106" y="4687729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240cm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502759C-8D8A-D537-A902-5CF69D2E9DC3}"/>
              </a:ext>
            </a:extLst>
          </p:cNvPr>
          <p:cNvCxnSpPr>
            <a:cxnSpLocks/>
          </p:cNvCxnSpPr>
          <p:nvPr/>
        </p:nvCxnSpPr>
        <p:spPr>
          <a:xfrm>
            <a:off x="6120901" y="1266825"/>
            <a:ext cx="0" cy="251460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451B368-2D19-68BB-AB97-F69F30107F99}"/>
              </a:ext>
            </a:extLst>
          </p:cNvPr>
          <p:cNvCxnSpPr>
            <a:cxnSpLocks/>
          </p:cNvCxnSpPr>
          <p:nvPr/>
        </p:nvCxnSpPr>
        <p:spPr>
          <a:xfrm flipH="1" flipV="1">
            <a:off x="6148395" y="111515"/>
            <a:ext cx="1" cy="9048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040D139-DD9E-5C45-9A9C-2E69AF3D8191}"/>
              </a:ext>
            </a:extLst>
          </p:cNvPr>
          <p:cNvSpPr txBox="1"/>
          <p:nvPr/>
        </p:nvSpPr>
        <p:spPr>
          <a:xfrm>
            <a:off x="6084413" y="1964755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180cm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092A04-AE8C-64C1-2AE8-05FCBF3AFBA5}"/>
              </a:ext>
            </a:extLst>
          </p:cNvPr>
          <p:cNvSpPr txBox="1"/>
          <p:nvPr/>
        </p:nvSpPr>
        <p:spPr>
          <a:xfrm>
            <a:off x="715084" y="1169723"/>
            <a:ext cx="4673413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 u="sng">
                <a:latin typeface="Arial" panose="020B0604020202020204" pitchFamily="34" charset="0"/>
                <a:cs typeface="Arial" panose="020B0604020202020204" pitchFamily="34" charset="0"/>
              </a:rPr>
              <a:t>Starter activity </a:t>
            </a:r>
          </a:p>
          <a:p>
            <a:r>
              <a:rPr lang="en-GB">
                <a:latin typeface="Arial"/>
                <a:cs typeface="Arial"/>
              </a:rPr>
              <a:t>In a role as an Electrical Engineer, you could be asked to carry out calculations in order to determine the amount of light falling on a given area.</a:t>
            </a:r>
          </a:p>
          <a:p>
            <a:endParaRPr lang="en-GB">
              <a:latin typeface="Arial"/>
              <a:cs typeface="Arial"/>
            </a:endParaRPr>
          </a:p>
          <a:p>
            <a:r>
              <a:rPr lang="en-GB">
                <a:latin typeface="Arial"/>
                <a:cs typeface="Arial"/>
              </a:rPr>
              <a:t>Calculate the amount of light falling on the centre of the table and at the edge of the table.</a:t>
            </a:r>
          </a:p>
          <a:p>
            <a:endParaRPr lang="en-GB">
              <a:latin typeface="Arial"/>
              <a:cs typeface="Arial"/>
            </a:endParaRPr>
          </a:p>
          <a:p>
            <a:endParaRPr lang="en-GB">
              <a:latin typeface="Arial"/>
              <a:cs typeface="Arial"/>
            </a:endParaRPr>
          </a:p>
          <a:p>
            <a:r>
              <a:rPr lang="en-GB">
                <a:solidFill>
                  <a:srgbClr val="FF0000"/>
                </a:solidFill>
                <a:latin typeface="Arial"/>
                <a:cs typeface="Arial"/>
              </a:rPr>
              <a:t>Answer for the edge of table </a:t>
            </a:r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047209-13DA-4FBA-D2F4-D91B3C512983}"/>
              </a:ext>
            </a:extLst>
          </p:cNvPr>
          <p:cNvSpPr txBox="1"/>
          <p:nvPr/>
        </p:nvSpPr>
        <p:spPr>
          <a:xfrm>
            <a:off x="5693568" y="806627"/>
            <a:ext cx="1004887" cy="36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800cd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A4968A-C945-4024-BC61-681339A773EF}"/>
              </a:ext>
            </a:extLst>
          </p:cNvPr>
          <p:cNvSpPr txBox="1"/>
          <p:nvPr/>
        </p:nvSpPr>
        <p:spPr>
          <a:xfrm>
            <a:off x="6847182" y="874099"/>
            <a:ext cx="4963815" cy="24929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=   </a:t>
            </a:r>
            <a:r>
              <a:rPr lang="en-GB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  </a:t>
            </a:r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x  cos ɸ</a:t>
            </a: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d</a:t>
            </a:r>
            <a:r>
              <a:rPr lang="en-GB" baseline="30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r>
              <a:rPr lang="en-GB" baseline="30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=        </a:t>
            </a:r>
            <a:r>
              <a:rPr lang="en-GB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x 0.832 </a:t>
            </a:r>
          </a:p>
          <a:p>
            <a:r>
              <a:rPr lang="en-GB">
                <a:solidFill>
                  <a:srgbClr val="FF0000"/>
                </a:solidFill>
                <a:latin typeface="Arial"/>
                <a:cs typeface="Arial"/>
              </a:rPr>
              <a:t>             2.16</a:t>
            </a:r>
            <a:r>
              <a:rPr lang="en-GB" baseline="30000">
                <a:solidFill>
                  <a:srgbClr val="FF0000"/>
                </a:solidFill>
                <a:latin typeface="Arial"/>
                <a:cs typeface="Arial"/>
              </a:rPr>
              <a:t>2 </a:t>
            </a:r>
            <a:endParaRPr lang="en-GB" baseline="30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= </a:t>
            </a:r>
            <a:r>
              <a:rPr lang="en-GB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142.66 lux 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BD433170-02F2-4010-A0B3-7886718ADFAD}"/>
              </a:ext>
            </a:extLst>
          </p:cNvPr>
          <p:cNvSpPr/>
          <p:nvPr/>
        </p:nvSpPr>
        <p:spPr>
          <a:xfrm>
            <a:off x="10084722" y="3674378"/>
            <a:ext cx="854521" cy="828673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0D4E29-4F79-432F-8689-8CA6487D43A2}"/>
              </a:ext>
            </a:extLst>
          </p:cNvPr>
          <p:cNvSpPr txBox="1"/>
          <p:nvPr/>
        </p:nvSpPr>
        <p:spPr>
          <a:xfrm>
            <a:off x="9462782" y="3917659"/>
            <a:ext cx="621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FF0000"/>
                </a:solidFill>
              </a:rPr>
              <a:t>180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249301-1B9F-4227-B99D-59DEC0C69B03}"/>
              </a:ext>
            </a:extLst>
          </p:cNvPr>
          <p:cNvSpPr txBox="1"/>
          <p:nvPr/>
        </p:nvSpPr>
        <p:spPr>
          <a:xfrm>
            <a:off x="10084722" y="4503051"/>
            <a:ext cx="621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FF0000"/>
                </a:solidFill>
              </a:rPr>
              <a:t>120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B0B319-0BC6-4B96-9C7A-EA68D590375D}"/>
              </a:ext>
            </a:extLst>
          </p:cNvPr>
          <p:cNvSpPr txBox="1"/>
          <p:nvPr/>
        </p:nvSpPr>
        <p:spPr>
          <a:xfrm>
            <a:off x="10498753" y="3781425"/>
            <a:ext cx="99416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rgbClr val="FF0000"/>
                </a:solidFill>
              </a:rPr>
              <a:t>216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AA5F242-22C0-4C5D-ACAC-9F5CB65BE38A}"/>
                  </a:ext>
                </a:extLst>
              </p:cNvPr>
              <p:cNvSpPr txBox="1"/>
              <p:nvPr/>
            </p:nvSpPr>
            <p:spPr>
              <a:xfrm>
                <a:off x="9148051" y="1710519"/>
                <a:ext cx="3967992" cy="32547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sz="13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∅= </m:t>
                        </m:r>
                        <m:f>
                          <m:fPr>
                            <m:ctrlP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𝑎𝑑𝑗</m:t>
                            </m:r>
                          </m:num>
                          <m:den>
                            <m:r>
                              <a:rPr lang="en-GB" sz="13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h𝑦𝑝</m:t>
                            </m:r>
                          </m:den>
                        </m:f>
                      </m:e>
                    </m:func>
                  </m:oMath>
                </a14:m>
                <a:r>
                  <a:rPr lang="en-GB" sz="1350">
                    <a:solidFill>
                      <a:srgbClr val="FF0000"/>
                    </a:solidFill>
                  </a:rPr>
                  <a:t> 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35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</m:num>
                      <m:den>
                        <m:r>
                          <a:rPr lang="en-GB" sz="13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216.33</m:t>
                        </m:r>
                      </m:den>
                    </m:f>
                  </m:oMath>
                </a14:m>
                <a:r>
                  <a:rPr lang="en-GB" sz="1350">
                    <a:solidFill>
                      <a:srgbClr val="FF0000"/>
                    </a:solidFill>
                  </a:rPr>
                  <a:t> =0.832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AA5F242-22C0-4C5D-ACAC-9F5CB65BE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8051" y="1710519"/>
                <a:ext cx="3967992" cy="325474"/>
              </a:xfrm>
              <a:prstGeom prst="rect">
                <a:avLst/>
              </a:prstGeom>
              <a:blipFill>
                <a:blip r:embed="rId2"/>
                <a:stretch>
                  <a:fillRect l="-1075" b="-169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5139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04E6D9-3C3A-2C05-05C6-546A69A3E799}"/>
              </a:ext>
            </a:extLst>
          </p:cNvPr>
          <p:cNvSpPr txBox="1"/>
          <p:nvPr/>
        </p:nvSpPr>
        <p:spPr>
          <a:xfrm>
            <a:off x="778222" y="1454699"/>
            <a:ext cx="96230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>
                <a:latin typeface="Arial" panose="020B0604020202020204" pitchFamily="34" charset="0"/>
                <a:cs typeface="Arial" panose="020B0604020202020204" pitchFamily="34" charset="0"/>
              </a:rPr>
              <a:t>Activity 1</a:t>
            </a:r>
          </a:p>
          <a:p>
            <a:r>
              <a:rPr lang="en-GB" sz="2000">
                <a:latin typeface="Arial"/>
                <a:cs typeface="Arial"/>
              </a:rPr>
              <a:t>In the role of a mechanical engineer, you could be asked to manufacture a bracket in a workshop environment.</a:t>
            </a:r>
          </a:p>
          <a:p>
            <a:endParaRPr lang="en-GB" sz="20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A bracket with bracing halfway along the length is to be made to the specification below. Calculate the amount of material to be used.  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804354-47D0-5786-E281-763F599D250F}"/>
              </a:ext>
            </a:extLst>
          </p:cNvPr>
          <p:cNvGrpSpPr/>
          <p:nvPr/>
        </p:nvGrpSpPr>
        <p:grpSpPr>
          <a:xfrm>
            <a:off x="3496007" y="3411037"/>
            <a:ext cx="3059527" cy="2743200"/>
            <a:chOff x="1857706" y="3429000"/>
            <a:chExt cx="3059527" cy="274320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569232B-3700-15FC-9991-8527111A8A0C}"/>
                </a:ext>
              </a:extLst>
            </p:cNvPr>
            <p:cNvCxnSpPr/>
            <p:nvPr/>
          </p:nvCxnSpPr>
          <p:spPr>
            <a:xfrm>
              <a:off x="2174033" y="3429000"/>
              <a:ext cx="2743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F7D442A-4C11-35B0-0728-D1D38DB259A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02433" y="4800600"/>
              <a:ext cx="2743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BB01A10-EBF9-EB8C-3ECD-EA6F6EFE3802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857706" y="4192675"/>
              <a:ext cx="2160000" cy="0"/>
            </a:xfrm>
            <a:prstGeom prst="line">
              <a:avLst/>
            </a:prstGeom>
            <a:ln w="28575">
              <a:solidFill>
                <a:schemeClr val="tx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317C6C1-924A-C924-1E64-234A0A1271A1}"/>
              </a:ext>
            </a:extLst>
          </p:cNvPr>
          <p:cNvSpPr txBox="1"/>
          <p:nvPr/>
        </p:nvSpPr>
        <p:spPr>
          <a:xfrm>
            <a:off x="3163802" y="4295306"/>
            <a:ext cx="165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1m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F0F9A-94C7-95EB-8DA4-979D262F87BA}"/>
              </a:ext>
            </a:extLst>
          </p:cNvPr>
          <p:cNvSpPr txBox="1"/>
          <p:nvPr/>
        </p:nvSpPr>
        <p:spPr>
          <a:xfrm>
            <a:off x="4686998" y="3345900"/>
            <a:ext cx="165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1m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FBF301-95F4-5B3C-3187-40BE13781AEE}"/>
              </a:ext>
            </a:extLst>
          </p:cNvPr>
          <p:cNvSpPr/>
          <p:nvPr/>
        </p:nvSpPr>
        <p:spPr>
          <a:xfrm>
            <a:off x="3812331" y="3428383"/>
            <a:ext cx="180831" cy="180741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4810F96-F548-4374-98DC-2620EBD08416}"/>
                  </a:ext>
                </a:extLst>
              </p:cNvPr>
              <p:cNvSpPr txBox="1"/>
              <p:nvPr/>
            </p:nvSpPr>
            <p:spPr>
              <a:xfrm>
                <a:off x="7323589" y="3900881"/>
                <a:ext cx="2952921" cy="1497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√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0.5</m:t>
                        </m:r>
                      </m:e>
                      <m: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0.5</m:t>
                        </m:r>
                      </m:e>
                      <m:sup>
                        <m:r>
                          <a:rPr lang="en-GB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)= 0.707</a:t>
                </a:r>
              </a:p>
              <a:p>
                <a:endParaRPr lang="en-GB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1m+1m+0.707m</a:t>
                </a:r>
              </a:p>
              <a:p>
                <a:endParaRPr lang="en-GB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2.707m = 2707 mm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4810F96-F548-4374-98DC-2620EBD08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3589" y="3900881"/>
                <a:ext cx="2952921" cy="1497974"/>
              </a:xfrm>
              <a:prstGeom prst="rect">
                <a:avLst/>
              </a:prstGeom>
              <a:blipFill>
                <a:blip r:embed="rId2"/>
                <a:stretch>
                  <a:fillRect l="-1649" t="-813" b="-56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439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997A90-B1DB-4BEB-B248-E50D7EB175D0}"/>
              </a:ext>
            </a:extLst>
          </p:cNvPr>
          <p:cNvSpPr txBox="1"/>
          <p:nvPr/>
        </p:nvSpPr>
        <p:spPr>
          <a:xfrm>
            <a:off x="1107703" y="1165703"/>
            <a:ext cx="5470670" cy="47089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  <a:endParaRPr lang="en-GB" sz="2000" b="1" i="0" u="sng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builder is constructing a roof. However, a structural engineer needs to calculate the length of the beams so that they can be manufactured to the correct specification.</a:t>
            </a:r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b="0" i="0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sloped section of the roof is 6m long, and the peak of the roof needs to be 2.5m high. </a:t>
            </a:r>
          </a:p>
          <a:p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should the angle be between the base of the roof and the slope?</a:t>
            </a:r>
          </a:p>
          <a:p>
            <a:endParaRPr lang="en-GB" sz="2000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What </a:t>
            </a:r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should</a:t>
            </a:r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 the length of the steel beam located</a:t>
            </a:r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 across B be</a:t>
            </a:r>
            <a:r>
              <a:rPr lang="en-GB" sz="2000" b="0" i="0">
                <a:solidFill>
                  <a:srgbClr val="0C1F32"/>
                </a:solidFill>
                <a:effectLst/>
                <a:latin typeface="Arial"/>
                <a:cs typeface="Arial"/>
              </a:rPr>
              <a:t>?</a:t>
            </a:r>
            <a:r>
              <a:rPr lang="en-GB" sz="2000">
                <a:solidFill>
                  <a:srgbClr val="0C1F32"/>
                </a:solidFill>
                <a:latin typeface="Arial"/>
                <a:cs typeface="Arial"/>
              </a:rPr>
              <a:t>  </a:t>
            </a: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86E9152-D842-2FFD-F552-96D329A289F9}"/>
              </a:ext>
            </a:extLst>
          </p:cNvPr>
          <p:cNvGrpSpPr/>
          <p:nvPr/>
        </p:nvGrpSpPr>
        <p:grpSpPr>
          <a:xfrm>
            <a:off x="8090030" y="1597195"/>
            <a:ext cx="2771191" cy="2724540"/>
            <a:chOff x="8070980" y="1968758"/>
            <a:chExt cx="2771191" cy="272454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574E86F-2891-1024-156F-D3C428E277E9}"/>
                </a:ext>
              </a:extLst>
            </p:cNvPr>
            <p:cNvSpPr/>
            <p:nvPr/>
          </p:nvSpPr>
          <p:spPr>
            <a:xfrm>
              <a:off x="8070980" y="2733869"/>
              <a:ext cx="2771191" cy="195942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430C8714-25C0-6CDD-714A-51D9514C6C65}"/>
                </a:ext>
              </a:extLst>
            </p:cNvPr>
            <p:cNvSpPr/>
            <p:nvPr/>
          </p:nvSpPr>
          <p:spPr>
            <a:xfrm>
              <a:off x="8070980" y="1968758"/>
              <a:ext cx="2771191" cy="765111"/>
            </a:xfrm>
            <a:prstGeom prst="triangle">
              <a:avLst>
                <a:gd name="adj" fmla="val 49313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Arc 6">
            <a:extLst>
              <a:ext uri="{FF2B5EF4-FFF2-40B4-BE49-F238E27FC236}">
                <a16:creationId xmlns:a16="http://schemas.microsoft.com/office/drawing/2014/main" id="{EC645F6C-C008-2A5E-FFB3-ED25271FA560}"/>
              </a:ext>
            </a:extLst>
          </p:cNvPr>
          <p:cNvSpPr/>
          <p:nvPr/>
        </p:nvSpPr>
        <p:spPr>
          <a:xfrm rot="20182771">
            <a:off x="8566857" y="2079270"/>
            <a:ext cx="259076" cy="548302"/>
          </a:xfrm>
          <a:prstGeom prst="arc">
            <a:avLst>
              <a:gd name="adj1" fmla="val 15640839"/>
              <a:gd name="adj2" fmla="val 18740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6EA8BA-166E-C6F1-FB1B-E7A5FC051B3D}"/>
              </a:ext>
            </a:extLst>
          </p:cNvPr>
          <p:cNvSpPr txBox="1"/>
          <p:nvPr/>
        </p:nvSpPr>
        <p:spPr>
          <a:xfrm>
            <a:off x="8374489" y="2050335"/>
            <a:ext cx="64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ɸ</a:t>
            </a:r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8A5A222-61ED-74CC-5818-99FA6A7D148F}"/>
              </a:ext>
            </a:extLst>
          </p:cNvPr>
          <p:cNvCxnSpPr>
            <a:stCxn id="5" idx="0"/>
            <a:endCxn id="5" idx="3"/>
          </p:cNvCxnSpPr>
          <p:nvPr/>
        </p:nvCxnSpPr>
        <p:spPr>
          <a:xfrm>
            <a:off x="9456587" y="1597195"/>
            <a:ext cx="0" cy="765111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7A7EE71-A2B0-AEB2-EA3C-3E5EBA7C875F}"/>
              </a:ext>
            </a:extLst>
          </p:cNvPr>
          <p:cNvSpPr txBox="1"/>
          <p:nvPr/>
        </p:nvSpPr>
        <p:spPr>
          <a:xfrm>
            <a:off x="8374489" y="1525018"/>
            <a:ext cx="6438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latin typeface="Arial" panose="020B0604020202020204" pitchFamily="34" charset="0"/>
                <a:cs typeface="Arial" panose="020B0604020202020204" pitchFamily="34" charset="0"/>
              </a:rPr>
              <a:t>6m</a:t>
            </a:r>
            <a:endParaRPr lang="en-GB" sz="11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E1517C-8EFC-5AFB-4E93-4DCE17A1C63C}"/>
              </a:ext>
            </a:extLst>
          </p:cNvPr>
          <p:cNvSpPr txBox="1"/>
          <p:nvPr/>
        </p:nvSpPr>
        <p:spPr>
          <a:xfrm>
            <a:off x="9456587" y="1873449"/>
            <a:ext cx="8348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latin typeface="Arial" panose="020B0604020202020204" pitchFamily="34" charset="0"/>
                <a:cs typeface="Arial" panose="020B0604020202020204" pitchFamily="34" charset="0"/>
              </a:rPr>
              <a:t>2.5m</a:t>
            </a:r>
            <a:endParaRPr lang="en-GB" sz="110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2984EE5-CAD5-150D-F26C-EAA0951821C4}"/>
              </a:ext>
            </a:extLst>
          </p:cNvPr>
          <p:cNvCxnSpPr>
            <a:cxnSpLocks/>
          </p:cNvCxnSpPr>
          <p:nvPr/>
        </p:nvCxnSpPr>
        <p:spPr>
          <a:xfrm flipV="1">
            <a:off x="8051954" y="1423851"/>
            <a:ext cx="1301052" cy="771562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7E26269-E741-4037-8D4B-BDCC2D585860}"/>
              </a:ext>
            </a:extLst>
          </p:cNvPr>
          <p:cNvSpPr txBox="1"/>
          <p:nvPr/>
        </p:nvSpPr>
        <p:spPr>
          <a:xfrm>
            <a:off x="9403609" y="2551690"/>
            <a:ext cx="16403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350"/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A8756A0-F967-4BB8-A9F7-F2C88956B500}"/>
                  </a:ext>
                </a:extLst>
              </p:cNvPr>
              <p:cNvSpPr txBox="1"/>
              <p:nvPr/>
            </p:nvSpPr>
            <p:spPr>
              <a:xfrm>
                <a:off x="6810703" y="4550238"/>
                <a:ext cx="4740937" cy="4015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∅= </m:t>
                        </m:r>
                        <m:f>
                          <m:fPr>
                            <m:ctrlP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𝑜𝑝𝑝</m:t>
                            </m:r>
                          </m:num>
                          <m:den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𝐻𝑦𝑝</m:t>
                            </m:r>
                          </m:den>
                        </m:f>
                      </m:e>
                    </m:func>
                  </m:oMath>
                </a14:m>
                <a:r>
                  <a:rPr lang="en-GB">
                    <a:solidFill>
                      <a:srgbClr val="FF0000"/>
                    </a:solidFill>
                  </a:rPr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2.5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>
                    <a:solidFill>
                      <a:srgbClr val="FF0000"/>
                    </a:solidFill>
                  </a:rPr>
                  <a:t>   = Sin</a:t>
                </a:r>
                <a:r>
                  <a:rPr lang="en-GB" baseline="30000">
                    <a:solidFill>
                      <a:srgbClr val="FF0000"/>
                    </a:solidFill>
                  </a:rPr>
                  <a:t>-1</a:t>
                </a:r>
                <a:r>
                  <a:rPr lang="en-GB">
                    <a:solidFill>
                      <a:srgbClr val="FF0000"/>
                    </a:solidFill>
                  </a:rPr>
                  <a:t> 0.42 </a:t>
                </a:r>
                <a14:m>
                  <m:oMath xmlns:m="http://schemas.openxmlformats.org/officeDocument/2006/math">
                    <m:r>
                      <a:rPr lang="en-GB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24.8</m:t>
                    </m:r>
                    <m:r>
                      <a:rPr lang="en-GB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GB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A8756A0-F967-4BB8-A9F7-F2C88956B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0703" y="4550238"/>
                <a:ext cx="4740937" cy="401585"/>
              </a:xfrm>
              <a:prstGeom prst="rect">
                <a:avLst/>
              </a:prstGeom>
              <a:blipFill>
                <a:blip r:embed="rId2"/>
                <a:stretch>
                  <a:fillRect l="-1671" t="-9091" b="-196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67755629-42CD-433D-87BD-D08D0B184C23}"/>
              </a:ext>
            </a:extLst>
          </p:cNvPr>
          <p:cNvSpPr txBox="1"/>
          <p:nvPr/>
        </p:nvSpPr>
        <p:spPr>
          <a:xfrm>
            <a:off x="6810703" y="5180326"/>
            <a:ext cx="43881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FF0000"/>
                </a:solidFill>
              </a:rPr>
              <a:t>6</a:t>
            </a:r>
            <a:r>
              <a:rPr lang="en-GB" baseline="30000">
                <a:solidFill>
                  <a:srgbClr val="FF0000"/>
                </a:solidFill>
              </a:rPr>
              <a:t>2</a:t>
            </a:r>
            <a:r>
              <a:rPr lang="en-GB">
                <a:solidFill>
                  <a:srgbClr val="FF0000"/>
                </a:solidFill>
              </a:rPr>
              <a:t> = L</a:t>
            </a:r>
            <a:r>
              <a:rPr lang="en-GB" baseline="30000">
                <a:solidFill>
                  <a:srgbClr val="FF0000"/>
                </a:solidFill>
              </a:rPr>
              <a:t>2</a:t>
            </a:r>
            <a:r>
              <a:rPr lang="en-GB">
                <a:solidFill>
                  <a:srgbClr val="FF0000"/>
                </a:solidFill>
              </a:rPr>
              <a:t> + 2.5</a:t>
            </a:r>
            <a:r>
              <a:rPr lang="en-GB" baseline="30000">
                <a:solidFill>
                  <a:srgbClr val="FF0000"/>
                </a:solidFill>
              </a:rPr>
              <a:t>2</a:t>
            </a:r>
            <a:r>
              <a:rPr lang="en-GB">
                <a:solidFill>
                  <a:srgbClr val="FF0000"/>
                </a:solidFill>
              </a:rPr>
              <a:t>,  L=</a:t>
            </a:r>
            <a:r>
              <a:rPr lang="en-GB">
                <a:solidFill>
                  <a:srgbClr val="FF0000"/>
                </a:solidFill>
                <a:sym typeface="Symbol" panose="05050102010706020507" pitchFamily="18" charset="2"/>
              </a:rPr>
              <a:t></a:t>
            </a:r>
            <a:r>
              <a:rPr lang="en-GB">
                <a:solidFill>
                  <a:srgbClr val="FF0000"/>
                </a:solidFill>
              </a:rPr>
              <a:t> (6</a:t>
            </a:r>
            <a:r>
              <a:rPr lang="en-GB" baseline="30000">
                <a:solidFill>
                  <a:srgbClr val="FF0000"/>
                </a:solidFill>
              </a:rPr>
              <a:t>2</a:t>
            </a:r>
            <a:r>
              <a:rPr lang="en-GB">
                <a:solidFill>
                  <a:srgbClr val="FF0000"/>
                </a:solidFill>
              </a:rPr>
              <a:t> – 2.5</a:t>
            </a:r>
            <a:r>
              <a:rPr lang="en-GB" baseline="30000">
                <a:solidFill>
                  <a:srgbClr val="FF0000"/>
                </a:solidFill>
              </a:rPr>
              <a:t>2</a:t>
            </a:r>
            <a:r>
              <a:rPr lang="en-GB">
                <a:solidFill>
                  <a:srgbClr val="FF0000"/>
                </a:solidFill>
              </a:rPr>
              <a:t>) = 5.45</a:t>
            </a:r>
          </a:p>
          <a:p>
            <a:r>
              <a:rPr lang="en-GB">
                <a:solidFill>
                  <a:srgbClr val="FF0000"/>
                </a:solidFill>
              </a:rPr>
              <a:t>Hence length of beam = 2 </a:t>
            </a:r>
            <a:r>
              <a:rPr lang="en-GB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GB">
                <a:solidFill>
                  <a:srgbClr val="FF0000"/>
                </a:solidFill>
              </a:rPr>
              <a:t> 5.45 = 10.9 </a:t>
            </a:r>
          </a:p>
          <a:p>
            <a:endParaRPr lang="en-GB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6ADA9BD-D307-FD62-ED30-1BB7F3714EB9}"/>
              </a:ext>
            </a:extLst>
          </p:cNvPr>
          <p:cNvCxnSpPr>
            <a:cxnSpLocks/>
          </p:cNvCxnSpPr>
          <p:nvPr/>
        </p:nvCxnSpPr>
        <p:spPr>
          <a:xfrm>
            <a:off x="8090030" y="2485678"/>
            <a:ext cx="273218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C09E569-2136-417E-92E5-8353F7BA9E33}"/>
              </a:ext>
            </a:extLst>
          </p:cNvPr>
          <p:cNvCxnSpPr/>
          <p:nvPr/>
        </p:nvCxnSpPr>
        <p:spPr>
          <a:xfrm>
            <a:off x="8201025" y="4212160"/>
            <a:ext cx="2621193" cy="0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898D28E-6CDF-4A70-BAB1-BD7DABC75D29}"/>
              </a:ext>
            </a:extLst>
          </p:cNvPr>
          <p:cNvSpPr txBox="1"/>
          <p:nvPr/>
        </p:nvSpPr>
        <p:spPr>
          <a:xfrm>
            <a:off x="8286750" y="3943350"/>
            <a:ext cx="237172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100"/>
              <a:t>Length of beam to  be calculated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94E3E4-E3F8-6DC4-A475-8C3FEC060887}"/>
              </a:ext>
            </a:extLst>
          </p:cNvPr>
          <p:cNvSpPr txBox="1"/>
          <p:nvPr/>
        </p:nvSpPr>
        <p:spPr>
          <a:xfrm>
            <a:off x="8653604" y="890257"/>
            <a:ext cx="829900" cy="20774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1350">
                <a:solidFill>
                  <a:srgbClr val="FF0000"/>
                </a:solidFill>
                <a:cs typeface="Arial"/>
              </a:rPr>
              <a:t>L</a:t>
            </a:r>
            <a:endParaRPr lang="en-GB" sz="135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1CC6BF5-9B69-1280-40FC-821FF47235A9}"/>
              </a:ext>
            </a:extLst>
          </p:cNvPr>
          <p:cNvCxnSpPr/>
          <p:nvPr/>
        </p:nvCxnSpPr>
        <p:spPr>
          <a:xfrm>
            <a:off x="7991759" y="1190342"/>
            <a:ext cx="1419885" cy="9054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461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B8C54D-758D-4FD6-8EB6-B6756BCB21C1}"/>
              </a:ext>
            </a:extLst>
          </p:cNvPr>
          <p:cNvGrpSpPr/>
          <p:nvPr/>
        </p:nvGrpSpPr>
        <p:grpSpPr>
          <a:xfrm>
            <a:off x="5997924" y="1466338"/>
            <a:ext cx="5771626" cy="2774214"/>
            <a:chOff x="3464653" y="942109"/>
            <a:chExt cx="5771626" cy="277421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356888FC-0840-4924-86F7-1E9146FAA097}"/>
                </a:ext>
              </a:extLst>
            </p:cNvPr>
            <p:cNvSpPr/>
            <p:nvPr/>
          </p:nvSpPr>
          <p:spPr>
            <a:xfrm>
              <a:off x="3464653" y="3045204"/>
              <a:ext cx="5771626" cy="67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1D39B89-AB99-4FCE-8024-52F9CA73CD07}"/>
                </a:ext>
              </a:extLst>
            </p:cNvPr>
            <p:cNvCxnSpPr>
              <a:cxnSpLocks/>
              <a:endCxn id="2" idx="6"/>
            </p:cNvCxnSpPr>
            <p:nvPr/>
          </p:nvCxnSpPr>
          <p:spPr>
            <a:xfrm>
              <a:off x="6337077" y="942109"/>
              <a:ext cx="2899202" cy="243865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6F3BA85-B5F3-478B-AED9-191E0C0A537C}"/>
                </a:ext>
              </a:extLst>
            </p:cNvPr>
            <p:cNvCxnSpPr>
              <a:cxnSpLocks/>
              <a:endCxn id="2" idx="2"/>
            </p:cNvCxnSpPr>
            <p:nvPr/>
          </p:nvCxnSpPr>
          <p:spPr>
            <a:xfrm flipH="1">
              <a:off x="3464653" y="942109"/>
              <a:ext cx="2899202" cy="243865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55FF18A-99A0-4209-B577-7B689FF8D854}"/>
              </a:ext>
            </a:extLst>
          </p:cNvPr>
          <p:cNvSpPr txBox="1"/>
          <p:nvPr/>
        </p:nvSpPr>
        <p:spPr>
          <a:xfrm>
            <a:off x="951345" y="1351507"/>
            <a:ext cx="49050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>
                <a:latin typeface="Arial" panose="020B0604020202020204" pitchFamily="34" charset="0"/>
                <a:cs typeface="Arial" panose="020B0604020202020204" pitchFamily="34" charset="0"/>
              </a:rPr>
              <a:t>Activity 3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In a role as a design engineer, you would need to be aware of the range of the transmissions from a satellite. 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A satellite transmitter/receiver is orbiting at an altitude of 2,000 kilometres. If a receiver is located 800km away, how far does the signal travel along length A?</a:t>
            </a: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3F3623-1AFC-4EF3-BD7B-F2B121D04F26}"/>
              </a:ext>
            </a:extLst>
          </p:cNvPr>
          <p:cNvCxnSpPr>
            <a:cxnSpLocks/>
          </p:cNvCxnSpPr>
          <p:nvPr/>
        </p:nvCxnSpPr>
        <p:spPr>
          <a:xfrm>
            <a:off x="8883737" y="1466338"/>
            <a:ext cx="13389" cy="243865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1DE4DEF-11A5-4E72-A52A-902DAD04CA53}"/>
              </a:ext>
            </a:extLst>
          </p:cNvPr>
          <p:cNvSpPr txBox="1"/>
          <p:nvPr/>
        </p:nvSpPr>
        <p:spPr>
          <a:xfrm>
            <a:off x="7367613" y="2668779"/>
            <a:ext cx="481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F6BF91-501A-441C-8E9B-81503A50B997}"/>
              </a:ext>
            </a:extLst>
          </p:cNvPr>
          <p:cNvSpPr txBox="1"/>
          <p:nvPr/>
        </p:nvSpPr>
        <p:spPr>
          <a:xfrm>
            <a:off x="8565518" y="1162572"/>
            <a:ext cx="1058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/>
              <a:t>2000km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C0AE5E-D916-44A1-98D5-3F82E9C3B4D7}"/>
              </a:ext>
            </a:extLst>
          </p:cNvPr>
          <p:cNvSpPr txBox="1"/>
          <p:nvPr/>
        </p:nvSpPr>
        <p:spPr>
          <a:xfrm>
            <a:off x="7330876" y="3641046"/>
            <a:ext cx="979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/>
              <a:t>800 km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9C8752B-C1F3-416E-A24B-83DE0F5CC864}"/>
                  </a:ext>
                </a:extLst>
              </p:cNvPr>
              <p:cNvSpPr txBox="1"/>
              <p:nvPr/>
            </p:nvSpPr>
            <p:spPr>
              <a:xfrm>
                <a:off x="7468299" y="4838104"/>
                <a:ext cx="6094602" cy="3899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√(</m:t>
                    </m:r>
                    <m:sSup>
                      <m:sSup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2000</m:t>
                        </m:r>
                      </m:e>
                      <m: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800</m:t>
                        </m:r>
                      </m:e>
                      <m:sup>
                        <m:r>
                          <a:rPr lang="en-GB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= 2154km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9C8752B-C1F3-416E-A24B-83DE0F5CC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8299" y="4838104"/>
                <a:ext cx="6094602" cy="389979"/>
              </a:xfrm>
              <a:prstGeom prst="rect">
                <a:avLst/>
              </a:prstGeom>
              <a:blipFill>
                <a:blip r:embed="rId2"/>
                <a:stretch>
                  <a:fillRect t="-3125" b="-25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8B94664-F8B9-944D-5058-9A12DE22EA71}"/>
              </a:ext>
            </a:extLst>
          </p:cNvPr>
          <p:cNvCxnSpPr>
            <a:cxnSpLocks/>
          </p:cNvCxnSpPr>
          <p:nvPr/>
        </p:nvCxnSpPr>
        <p:spPr>
          <a:xfrm>
            <a:off x="6032087" y="3886251"/>
            <a:ext cx="28724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9375ADA-C302-4E87-4319-6A019BED0E77}"/>
              </a:ext>
            </a:extLst>
          </p:cNvPr>
          <p:cNvCxnSpPr>
            <a:cxnSpLocks/>
            <a:stCxn id="2" idx="2"/>
          </p:cNvCxnSpPr>
          <p:nvPr/>
        </p:nvCxnSpPr>
        <p:spPr>
          <a:xfrm flipV="1">
            <a:off x="5997924" y="1479390"/>
            <a:ext cx="2872424" cy="242560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977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36C1B-ED42-C5DA-C864-471C92B94D0C}"/>
              </a:ext>
            </a:extLst>
          </p:cNvPr>
          <p:cNvSpPr txBox="1"/>
          <p:nvPr/>
        </p:nvSpPr>
        <p:spPr>
          <a:xfrm>
            <a:off x="1464670" y="479983"/>
            <a:ext cx="964288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GB" b="1" i="0" u="sng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MJD is a generic engineering company which has decided to expand its range of </a:t>
            </a:r>
            <a:r>
              <a:rPr lang="en-GB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performance brake discs and are going to offer a brake disc upgrade for the current Mini Cooper S. The diameter of the brake discs is 294mm, and the fixing is a five-hole stud fixing.</a:t>
            </a:r>
          </a:p>
          <a:p>
            <a:endParaRPr lang="en-GB" b="0" i="0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pitch circle diameter (PCD) is 174mm. This is the diameter of the circle passing through the five circles of the stud fixings. </a:t>
            </a:r>
          </a:p>
          <a:p>
            <a:endParaRPr lang="en-GB" b="0" i="0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the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spacing from the centre of one hole to</a:t>
            </a:r>
          </a:p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the centre of another hole, “L”.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97BFF3-7665-4FA0-AEDD-1BE6EFAF71EB}"/>
              </a:ext>
            </a:extLst>
          </p:cNvPr>
          <p:cNvGrpSpPr/>
          <p:nvPr/>
        </p:nvGrpSpPr>
        <p:grpSpPr>
          <a:xfrm>
            <a:off x="7661709" y="2974210"/>
            <a:ext cx="3142359" cy="3089706"/>
            <a:chOff x="7661709" y="2974210"/>
            <a:chExt cx="3142359" cy="30897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87297F5-9008-45B0-8817-9436E6DC6C4E}"/>
                </a:ext>
              </a:extLst>
            </p:cNvPr>
            <p:cNvGrpSpPr/>
            <p:nvPr/>
          </p:nvGrpSpPr>
          <p:grpSpPr>
            <a:xfrm>
              <a:off x="7661709" y="2974210"/>
              <a:ext cx="3142359" cy="3089706"/>
              <a:chOff x="4876799" y="2863272"/>
              <a:chExt cx="2160000" cy="2160000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1C509733-ECEF-4D74-9E2F-94A1CAD33695}"/>
                  </a:ext>
                </a:extLst>
              </p:cNvPr>
              <p:cNvSpPr/>
              <p:nvPr/>
            </p:nvSpPr>
            <p:spPr>
              <a:xfrm>
                <a:off x="4876799" y="2863272"/>
                <a:ext cx="2160000" cy="2160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6BDABB8F-57D5-4D06-A3DF-EF2D2AA64927}"/>
                  </a:ext>
                </a:extLst>
              </p:cNvPr>
              <p:cNvSpPr/>
              <p:nvPr/>
            </p:nvSpPr>
            <p:spPr>
              <a:xfrm>
                <a:off x="5364017" y="3345871"/>
                <a:ext cx="1152000" cy="1152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3EC45900-682A-4390-8F08-6CA35B1AFB28}"/>
                  </a:ext>
                </a:extLst>
              </p:cNvPr>
              <p:cNvSpPr/>
              <p:nvPr/>
            </p:nvSpPr>
            <p:spPr>
              <a:xfrm>
                <a:off x="5315300" y="3461326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0C28BEF6-4BA6-4A8E-9C71-07EED8FE4110}"/>
                  </a:ext>
                </a:extLst>
              </p:cNvPr>
              <p:cNvSpPr/>
              <p:nvPr/>
            </p:nvSpPr>
            <p:spPr>
              <a:xfrm>
                <a:off x="5962072" y="3245423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C433B6EA-6D77-40B4-AD0B-8B7EAD54C811}"/>
                  </a:ext>
                </a:extLst>
              </p:cNvPr>
              <p:cNvSpPr/>
              <p:nvPr/>
            </p:nvSpPr>
            <p:spPr>
              <a:xfrm>
                <a:off x="6374246" y="3760352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F86C5E49-842F-4A7B-94EB-1D9949D21907}"/>
                  </a:ext>
                </a:extLst>
              </p:cNvPr>
              <p:cNvSpPr/>
              <p:nvPr/>
            </p:nvSpPr>
            <p:spPr>
              <a:xfrm>
                <a:off x="5965535" y="4305300"/>
                <a:ext cx="334818" cy="281709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9A458F0-4616-4497-9EA9-37FA029A616F}"/>
                  </a:ext>
                </a:extLst>
              </p:cNvPr>
              <p:cNvSpPr/>
              <p:nvPr/>
            </p:nvSpPr>
            <p:spPr>
              <a:xfrm>
                <a:off x="5335160" y="4102097"/>
                <a:ext cx="288000" cy="288000"/>
              </a:xfrm>
              <a:prstGeom prst="ellipse">
                <a:avLst/>
              </a:prstGeom>
              <a:noFill/>
              <a:ln w="127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EAE6F0F-EDAD-4454-8307-530B462D07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39062" y="3961063"/>
              <a:ext cx="1301127" cy="1004011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ECE37F1-E72C-43CE-916D-62E3E9410F59}"/>
                </a:ext>
              </a:extLst>
            </p:cNvPr>
            <p:cNvSpPr txBox="1"/>
            <p:nvPr/>
          </p:nvSpPr>
          <p:spPr>
            <a:xfrm>
              <a:off x="9132037" y="4547421"/>
              <a:ext cx="91440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200"/>
                <a:t>174mm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F9B65B9-9398-40EB-81E9-83A1E414AC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81473" y="3726826"/>
              <a:ext cx="1007671" cy="324828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B6E2CE2-3831-4B47-A4C4-A63E64646ACA}"/>
                </a:ext>
              </a:extLst>
            </p:cNvPr>
            <p:cNvSpPr txBox="1"/>
            <p:nvPr/>
          </p:nvSpPr>
          <p:spPr>
            <a:xfrm>
              <a:off x="8999166" y="3917195"/>
              <a:ext cx="97995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200"/>
                <a:t>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6865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36C1B-ED42-C5DA-C864-471C92B94D0C}"/>
              </a:ext>
            </a:extLst>
          </p:cNvPr>
          <p:cNvSpPr txBox="1"/>
          <p:nvPr/>
        </p:nvSpPr>
        <p:spPr>
          <a:xfrm>
            <a:off x="886827" y="786049"/>
            <a:ext cx="4954185" cy="56323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b="1" u="sng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GB" b="1" i="0" u="sng">
              <a:solidFill>
                <a:srgbClr val="0C1F3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360° / 5 (holes) = 72°</a:t>
            </a:r>
            <a:r>
              <a:rPr lang="en-GB" b="0" i="0">
                <a:solidFill>
                  <a:srgbClr val="0C1F3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 – 72 = 108° </a:t>
            </a: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108/2 = 54°</a:t>
            </a: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solidFill>
                <a:srgbClr val="0C1F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L/2 = PCD/2 x cos 54</a:t>
            </a:r>
          </a:p>
          <a:p>
            <a:r>
              <a:rPr lang="en-GB">
                <a:solidFill>
                  <a:srgbClr val="0C1F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= 2 x 174/2 x cos 54</a:t>
            </a:r>
          </a:p>
          <a:p>
            <a:r>
              <a:rPr lang="en-GB">
                <a:solidFill>
                  <a:srgbClr val="0C1F32"/>
                </a:solidFill>
                <a:latin typeface="Arial"/>
                <a:cs typeface="Arial"/>
              </a:rPr>
              <a:t>L = 102.3</a:t>
            </a: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>
                <a:latin typeface="Arial"/>
                <a:cs typeface="Arial"/>
              </a:rPr>
              <a:t>Spacing from the centre of one hole to the centre of another hole = </a:t>
            </a:r>
            <a:r>
              <a:rPr lang="en-GB">
                <a:solidFill>
                  <a:srgbClr val="0C1F32"/>
                </a:solidFill>
                <a:latin typeface="Arial"/>
                <a:cs typeface="Arial"/>
              </a:rPr>
              <a:t>102.3mm</a:t>
            </a: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C7446A6-B249-4B11-96F8-177F155861E0}"/>
              </a:ext>
            </a:extLst>
          </p:cNvPr>
          <p:cNvGrpSpPr/>
          <p:nvPr/>
        </p:nvGrpSpPr>
        <p:grpSpPr>
          <a:xfrm>
            <a:off x="6993469" y="332015"/>
            <a:ext cx="3930696" cy="3842656"/>
            <a:chOff x="2568075" y="1077686"/>
            <a:chExt cx="3930696" cy="3842656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C2CE44F-2190-4B0F-A919-56D7DFDB697E}"/>
                </a:ext>
              </a:extLst>
            </p:cNvPr>
            <p:cNvGrpSpPr/>
            <p:nvPr/>
          </p:nvGrpSpPr>
          <p:grpSpPr>
            <a:xfrm>
              <a:off x="2568075" y="1077686"/>
              <a:ext cx="3930696" cy="3842656"/>
              <a:chOff x="3939675" y="706056"/>
              <a:chExt cx="4261350" cy="4132643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E5273918-CD1A-4F9F-9ECF-AF6BB1EAF4AF}"/>
                  </a:ext>
                </a:extLst>
              </p:cNvPr>
              <p:cNvGrpSpPr/>
              <p:nvPr/>
            </p:nvGrpSpPr>
            <p:grpSpPr>
              <a:xfrm rot="20616281">
                <a:off x="3939675" y="706056"/>
                <a:ext cx="4261350" cy="4132643"/>
                <a:chOff x="4876799" y="2863272"/>
                <a:chExt cx="2160000" cy="2160000"/>
              </a:xfrm>
            </p:grpSpPr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E53897D4-6A4A-4ED6-A63A-46500069C64B}"/>
                    </a:ext>
                  </a:extLst>
                </p:cNvPr>
                <p:cNvSpPr/>
                <p:nvPr/>
              </p:nvSpPr>
              <p:spPr>
                <a:xfrm>
                  <a:off x="4876799" y="2863272"/>
                  <a:ext cx="2160000" cy="2160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3B61FAD7-8E48-4550-A7AE-B15062A2B7C4}"/>
                    </a:ext>
                  </a:extLst>
                </p:cNvPr>
                <p:cNvSpPr/>
                <p:nvPr/>
              </p:nvSpPr>
              <p:spPr>
                <a:xfrm>
                  <a:off x="5364017" y="3345871"/>
                  <a:ext cx="1152000" cy="1152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2547B8E4-68F9-4C4A-88D4-6058B22BAD6B}"/>
                    </a:ext>
                  </a:extLst>
                </p:cNvPr>
                <p:cNvSpPr/>
                <p:nvPr/>
              </p:nvSpPr>
              <p:spPr>
                <a:xfrm>
                  <a:off x="5315300" y="3461326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096187C5-59E6-4F76-9635-DAD65B58BB5B}"/>
                    </a:ext>
                  </a:extLst>
                </p:cNvPr>
                <p:cNvSpPr/>
                <p:nvPr/>
              </p:nvSpPr>
              <p:spPr>
                <a:xfrm>
                  <a:off x="5962072" y="3245423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F5FE0F8-2C05-46F1-A7B3-CA7B632E790F}"/>
                    </a:ext>
                  </a:extLst>
                </p:cNvPr>
                <p:cNvSpPr/>
                <p:nvPr/>
              </p:nvSpPr>
              <p:spPr>
                <a:xfrm>
                  <a:off x="6374246" y="3760352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BBEC7CA0-ECB0-4550-8BE5-37EB85890407}"/>
                    </a:ext>
                  </a:extLst>
                </p:cNvPr>
                <p:cNvSpPr/>
                <p:nvPr/>
              </p:nvSpPr>
              <p:spPr>
                <a:xfrm>
                  <a:off x="5965535" y="4305300"/>
                  <a:ext cx="334818" cy="281709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5BBB1D78-4A65-4FBE-9A7E-304F976C8895}"/>
                    </a:ext>
                  </a:extLst>
                </p:cNvPr>
                <p:cNvSpPr/>
                <p:nvPr/>
              </p:nvSpPr>
              <p:spPr>
                <a:xfrm>
                  <a:off x="5335160" y="4102097"/>
                  <a:ext cx="288000" cy="288000"/>
                </a:xfrm>
                <a:prstGeom prst="ellipse">
                  <a:avLst/>
                </a:prstGeom>
                <a:noFill/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B5B76DFA-88F8-4A9D-A9A7-756B897609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53767" y="1610561"/>
                <a:ext cx="1" cy="224224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761AAF27-D67A-40E1-AF28-ED6E79A1A1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23570" y="1608572"/>
                <a:ext cx="1130196" cy="820556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B6398599-3AFD-4855-9BB7-4BD48ED804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923570" y="2424577"/>
                <a:ext cx="1130196" cy="41316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C11AF9C-5E6A-4E19-A2BD-230BE9D6A413}"/>
                </a:ext>
              </a:extLst>
            </p:cNvPr>
            <p:cNvSpPr txBox="1"/>
            <p:nvPr/>
          </p:nvSpPr>
          <p:spPr>
            <a:xfrm>
              <a:off x="4158519" y="2121621"/>
              <a:ext cx="930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54</a:t>
              </a:r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  <a:p>
              <a:endParaRPr lang="en-GB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64AF124-0559-4D5D-AF0A-2DD3A8E0DC68}"/>
                </a:ext>
              </a:extLst>
            </p:cNvPr>
            <p:cNvSpPr txBox="1"/>
            <p:nvPr/>
          </p:nvSpPr>
          <p:spPr>
            <a:xfrm>
              <a:off x="3574948" y="2521499"/>
              <a:ext cx="930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54</a:t>
              </a:r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  <a:p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04FD78E-9B8D-4404-A196-0D6FE8C7BE21}"/>
                </a:ext>
              </a:extLst>
            </p:cNvPr>
            <p:cNvSpPr txBox="1"/>
            <p:nvPr/>
          </p:nvSpPr>
          <p:spPr>
            <a:xfrm>
              <a:off x="4158519" y="2683837"/>
              <a:ext cx="930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72°</a:t>
              </a:r>
            </a:p>
            <a:p>
              <a:endParaRPr lang="en-GB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31371A4-C614-4662-BE77-189C7430D089}"/>
              </a:ext>
            </a:extLst>
          </p:cNvPr>
          <p:cNvGrpSpPr/>
          <p:nvPr/>
        </p:nvGrpSpPr>
        <p:grpSpPr>
          <a:xfrm>
            <a:off x="5311031" y="4234003"/>
            <a:ext cx="2440068" cy="2184357"/>
            <a:chOff x="5448423" y="1428108"/>
            <a:chExt cx="2440068" cy="2184357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B256EC0-35EC-4F08-B894-1EAEA745C1FC}"/>
                </a:ext>
              </a:extLst>
            </p:cNvPr>
            <p:cNvGrpSpPr/>
            <p:nvPr/>
          </p:nvGrpSpPr>
          <p:grpSpPr>
            <a:xfrm>
              <a:off x="5574622" y="1525706"/>
              <a:ext cx="1042756" cy="2086759"/>
              <a:chOff x="3447051" y="1926398"/>
              <a:chExt cx="1042756" cy="2086759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F1027BE1-06E3-4834-A5D6-FCEC4BC4DC90}"/>
                  </a:ext>
                </a:extLst>
              </p:cNvPr>
              <p:cNvGrpSpPr/>
              <p:nvPr/>
            </p:nvGrpSpPr>
            <p:grpSpPr>
              <a:xfrm>
                <a:off x="3447051" y="1926398"/>
                <a:ext cx="1042756" cy="2086759"/>
                <a:chOff x="3447051" y="1926398"/>
                <a:chExt cx="1042756" cy="2086759"/>
              </a:xfrm>
            </p:grpSpPr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3425FA5-EF43-4E18-A712-1B479C720A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89552" y="1928247"/>
                  <a:ext cx="1" cy="208491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1D7DA64-2A93-4C6A-98CD-0B694CD157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447051" y="1926398"/>
                  <a:ext cx="1042500" cy="76297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AE3806D7-ED48-4209-9E68-882AE99B6B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447051" y="2685144"/>
                  <a:ext cx="1042500" cy="384169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072D602F-0901-42A0-BF85-9134DB899C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968303" y="2316010"/>
                  <a:ext cx="521504" cy="745689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D5EEDF4A-B67F-4D69-9EB1-D5F65AAAB8D3}"/>
                  </a:ext>
                </a:extLst>
              </p:cNvPr>
              <p:cNvSpPr/>
              <p:nvPr/>
            </p:nvSpPr>
            <p:spPr>
              <a:xfrm rot="19509781">
                <a:off x="3834737" y="2343739"/>
                <a:ext cx="184935" cy="1335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5B857FC-A290-4343-A533-D6A0CEBF96CE}"/>
                </a:ext>
              </a:extLst>
            </p:cNvPr>
            <p:cNvSpPr txBox="1"/>
            <p:nvPr/>
          </p:nvSpPr>
          <p:spPr>
            <a:xfrm>
              <a:off x="5853192" y="1568273"/>
              <a:ext cx="1006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L 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52AD92D7-F685-4598-887F-3FBFCFE015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48423" y="1428108"/>
              <a:ext cx="1116763" cy="80249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463381F-9BD9-4828-AFB3-99ABAEF77914}"/>
                </a:ext>
              </a:extLst>
            </p:cNvPr>
            <p:cNvSpPr txBox="1"/>
            <p:nvPr/>
          </p:nvSpPr>
          <p:spPr>
            <a:xfrm>
              <a:off x="6286290" y="1643849"/>
              <a:ext cx="6094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/>
                <a:t>54</a:t>
              </a:r>
              <a:r>
                <a:rPr lang="en-GB" sz="1200">
                  <a:solidFill>
                    <a:srgbClr val="0C1F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  <a:p>
              <a:endParaRPr lang="en-GB"/>
            </a:p>
          </p:txBody>
        </p: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E7F014A8-FC05-47AF-8938-4E06F5F920D1}"/>
                </a:ext>
              </a:extLst>
            </p:cNvPr>
            <p:cNvCxnSpPr>
              <a:cxnSpLocks/>
            </p:cNvCxnSpPr>
            <p:nvPr/>
          </p:nvCxnSpPr>
          <p:spPr>
            <a:xfrm>
              <a:off x="6682656" y="1537451"/>
              <a:ext cx="1" cy="205731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6E1100A-CD70-4E2D-AE9D-931343C5A43C}"/>
                </a:ext>
              </a:extLst>
            </p:cNvPr>
            <p:cNvSpPr txBox="1"/>
            <p:nvPr/>
          </p:nvSpPr>
          <p:spPr>
            <a:xfrm>
              <a:off x="6682656" y="2396703"/>
              <a:ext cx="12058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PCD = 174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61976"/>
      </p:ext>
    </p:extLst>
  </p:cSld>
  <p:clrMapOvr>
    <a:masterClrMapping/>
  </p:clrMapOvr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Props1.xml><?xml version="1.0" encoding="utf-8"?>
<ds:datastoreItem xmlns:ds="http://schemas.openxmlformats.org/officeDocument/2006/customXml" ds:itemID="{358A4355-79E3-4E56-A19C-FE6F18EBB210}"/>
</file>

<file path=customXml/itemProps2.xml><?xml version="1.0" encoding="utf-8"?>
<ds:datastoreItem xmlns:ds="http://schemas.openxmlformats.org/officeDocument/2006/customXml" ds:itemID="{20C4EA52-DEE5-4336-8FED-EC84CDD238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45E391-F464-40B9-8EF2-5BEE367ECC84}">
  <ds:schemaRefs>
    <ds:schemaRef ds:uri="b6d5ffdd-ce6b-444d-9c87-9b27aef49f3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1e93ca30-efe2-4bb4-90cd-d2db97fb21cd"/>
    <ds:schemaRef ds:uri="5b445847-c24f-4193-86d7-f1d3b43b6266"/>
    <ds:schemaRef ds:uri="414d2ded-29cc-4abd-a1df-c646721ce55b"/>
    <ds:schemaRef ds:uri="2847a094-2edf-4950-a853-13ec668231e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</TotalTime>
  <Words>965</Words>
  <Application>Microsoft Office PowerPoint</Application>
  <PresentationFormat>Widescreen</PresentationFormat>
  <Paragraphs>203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ETF Master</vt:lpstr>
      <vt:lpstr>Office Theme</vt:lpstr>
      <vt:lpstr>4.1 Applied mathematical theory in engineering applications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trigonometry</dc:title>
  <dc:creator>David Percival</dc:creator>
  <cp:lastModifiedBy>Gemma Brezinski</cp:lastModifiedBy>
  <cp:revision>2</cp:revision>
  <cp:lastPrinted>2023-02-24T09:06:46Z</cp:lastPrinted>
  <dcterms:created xsi:type="dcterms:W3CDTF">2022-11-13T18:49:22Z</dcterms:created>
  <dcterms:modified xsi:type="dcterms:W3CDTF">2023-08-22T09:40:49Z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