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31"/>
  </p:notesMasterIdLst>
  <p:sldIdLst>
    <p:sldId id="261" r:id="rId6"/>
    <p:sldId id="264" r:id="rId7"/>
    <p:sldId id="307" r:id="rId8"/>
    <p:sldId id="268" r:id="rId9"/>
    <p:sldId id="327" r:id="rId10"/>
    <p:sldId id="328" r:id="rId11"/>
    <p:sldId id="329" r:id="rId12"/>
    <p:sldId id="330" r:id="rId13"/>
    <p:sldId id="305" r:id="rId14"/>
    <p:sldId id="332" r:id="rId15"/>
    <p:sldId id="334" r:id="rId16"/>
    <p:sldId id="343" r:id="rId17"/>
    <p:sldId id="344" r:id="rId18"/>
    <p:sldId id="295" r:id="rId19"/>
    <p:sldId id="335" r:id="rId20"/>
    <p:sldId id="345" r:id="rId21"/>
    <p:sldId id="342" r:id="rId22"/>
    <p:sldId id="336" r:id="rId23"/>
    <p:sldId id="337" r:id="rId24"/>
    <p:sldId id="338" r:id="rId25"/>
    <p:sldId id="341" r:id="rId26"/>
    <p:sldId id="339" r:id="rId27"/>
    <p:sldId id="340" r:id="rId28"/>
    <p:sldId id="266" r:id="rId29"/>
    <p:sldId id="32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FR" userId="Editor" providerId="None"/>
  <p188:author id="{DB168830-51D4-4CC1-7858-D21AD9F13162}" name="Sarah Stafford" initials="SS" userId="Sarah Stafford" providerId="None"/>
  <p188:author id="{13731D61-6EEF-166B-55A1-BE9FB9519EDD}" name="Tingting Han (Staff)" initials="TH(" userId="S::t.han@bbk.ac.uk::9e8bedea-f974-4041-a7f3-2d91e0e4dcb7" providerId="AD"/>
  <p188:author id="{3E6B536D-1C57-B62F-3CFA-11D3B5165A4F}" name="Arun Aranganathan" initials="AA" userId="S::ArunKumar@newgenpublishing.co.uk::f7080a4c-0df9-4660-97a1-adaa21e1ac2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llett, Clare" initials="CC" lastIdx="18" clrIdx="0">
    <p:extLst>
      <p:ext uri="{19B8F6BF-5375-455C-9EA6-DF929625EA0E}">
        <p15:presenceInfo xmlns:p15="http://schemas.microsoft.com/office/powerpoint/2012/main" userId="S::Clare.Collett@Pearson.com::a376c1f8-5148-4d55-9c90-6113c98c8476" providerId="AD"/>
      </p:ext>
    </p:extLst>
  </p:cmAuthor>
  <p:cmAuthor id="2" name="Veronica Wastell" initials="VW" lastIdx="3" clrIdx="1">
    <p:extLst>
      <p:ext uri="{19B8F6BF-5375-455C-9EA6-DF929625EA0E}">
        <p15:presenceInfo xmlns:p15="http://schemas.microsoft.com/office/powerpoint/2012/main" userId="Veronica Wastell" providerId="None"/>
      </p:ext>
    </p:extLst>
  </p:cmAuthor>
  <p:cmAuthor id="3" name="Marie Joubert" initials="MJ" lastIdx="6" clrIdx="2">
    <p:extLst>
      <p:ext uri="{19B8F6BF-5375-455C-9EA6-DF929625EA0E}">
        <p15:presenceInfo xmlns:p15="http://schemas.microsoft.com/office/powerpoint/2012/main" userId="S::marie.joubert1@nottingham.ac.uk::8784a254-284d-4fcc-ace7-66743a425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C8D9"/>
    <a:srgbClr val="0071F8"/>
    <a:srgbClr val="BE0064"/>
    <a:srgbClr val="9BC8FF"/>
    <a:srgbClr val="008FC9"/>
    <a:srgbClr val="DD3D4C"/>
    <a:srgbClr val="F9D09E"/>
    <a:srgbClr val="C96035"/>
    <a:srgbClr val="DDB17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42" autoAdjust="0"/>
    <p:restoredTop sz="79035" autoAdjust="0"/>
  </p:normalViewPr>
  <p:slideViewPr>
    <p:cSldViewPr snapToGrid="0" snapToObjects="1">
      <p:cViewPr varScale="1">
        <p:scale>
          <a:sx n="53" d="100"/>
          <a:sy n="53" d="100"/>
        </p:scale>
        <p:origin x="1170"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p:scale>
          <a:sx n="100" d="100"/>
          <a:sy n="100" d="100"/>
        </p:scale>
        <p:origin x="1548" y="-137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5C08C-1EE7-2E4B-BEDD-2CD36E772CA0}" type="datetimeFigureOut">
              <a:rPr lang="en-US" smtClean="0"/>
              <a:t>3/17/2023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292A9-7A47-3844-B146-D6E152DCFCB4}" type="slidenum">
              <a:rPr lang="en-US" smtClean="0"/>
              <a:t>‹#›</a:t>
            </a:fld>
            <a:endParaRPr lang="en-US"/>
          </a:p>
        </p:txBody>
      </p:sp>
    </p:spTree>
    <p:extLst>
      <p:ext uri="{BB962C8B-B14F-4D97-AF65-F5344CB8AC3E}">
        <p14:creationId xmlns:p14="http://schemas.microsoft.com/office/powerpoint/2010/main" val="391170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a:t>
            </a:fld>
            <a:endParaRPr lang="en-US"/>
          </a:p>
        </p:txBody>
      </p:sp>
    </p:spTree>
    <p:extLst>
      <p:ext uri="{BB962C8B-B14F-4D97-AF65-F5344CB8AC3E}">
        <p14:creationId xmlns:p14="http://schemas.microsoft.com/office/powerpoint/2010/main" val="470172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Use this slide if learners have access to Wi-Fi and their mobile devices. Provide learners with the ‘Online maps’ handout.</a:t>
            </a:r>
          </a:p>
          <a:p>
            <a:r>
              <a:rPr lang="en-GB" sz="1200" kern="1200" dirty="0">
                <a:solidFill>
                  <a:schemeClr val="tx1"/>
                </a:solidFill>
                <a:effectLst/>
                <a:latin typeface="+mn-lt"/>
                <a:ea typeface="+mn-ea"/>
                <a:cs typeface="+mn-cs"/>
              </a:rPr>
              <a:t>Tutors should try to select a local landmark which gives an integer distance and time which is a factor of 60 (for example, 3 miles in 12 mins). Edit the slide to replace the text ‘[a local landmark]’ with the name of the chosen landmark. Provide learners with the ‘Online maps’ handout. Ask them to work in pairs to find the average speeds and answer the questions.</a:t>
            </a:r>
          </a:p>
          <a:p>
            <a:endParaRPr lang="en-US" b="0" dirty="0"/>
          </a:p>
        </p:txBody>
      </p:sp>
      <p:sp>
        <p:nvSpPr>
          <p:cNvPr id="4" name="Slide Number Placeholder 3"/>
          <p:cNvSpPr>
            <a:spLocks noGrp="1"/>
          </p:cNvSpPr>
          <p:nvPr>
            <p:ph type="sldNum" sz="quarter" idx="10"/>
          </p:nvPr>
        </p:nvSpPr>
        <p:spPr/>
        <p:txBody>
          <a:bodyPr/>
          <a:lstStyle/>
          <a:p>
            <a:fld id="{C30292A9-7A47-3844-B146-D6E152DCFCB4}" type="slidenum">
              <a:rPr lang="en-US" smtClean="0"/>
              <a:t>10</a:t>
            </a:fld>
            <a:endParaRPr lang="en-US"/>
          </a:p>
        </p:txBody>
      </p:sp>
    </p:spTree>
    <p:extLst>
      <p:ext uri="{BB962C8B-B14F-4D97-AF65-F5344CB8AC3E}">
        <p14:creationId xmlns:p14="http://schemas.microsoft.com/office/powerpoint/2010/main" val="363451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alibri" panose="020F0502020204030204" pitchFamily="34" charset="0"/>
                <a:ea typeface="Calibri" panose="020F0502020204030204" pitchFamily="34" charset="0"/>
                <a:cs typeface="Times New Roman" panose="02020603050405020304" pitchFamily="18" charset="0"/>
              </a:rPr>
              <a:t>Ask learners to share how they calculated the average speeds. </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cs typeface="Times New Roman" panose="02020603050405020304" pitchFamily="18" charset="0"/>
              </a:rPr>
              <a:t>Some may have used a multiplicative method; others may have used addition with multiplicative methods e.g. find 5 and then 10 and add both answers to find 15. Look out for incorrect additive strategies e.g. if 1 is 4 then 8 is 11 and not 32 (4 + 7 and not 4 × 8). Tutors can model using the ratio table with learners’ methods. An important discussion will be around which methods they found the most efficient, even if it was not the one they initially used. </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cs typeface="Times New Roman" panose="02020603050405020304" pitchFamily="18" charset="0"/>
              </a:rPr>
              <a:t>Use questions (d), (e), (g) and (h) for discussion before showing learners the suggested answers.</a:t>
            </a:r>
          </a:p>
        </p:txBody>
      </p:sp>
      <p:sp>
        <p:nvSpPr>
          <p:cNvPr id="4" name="Slide Number Placeholder 3"/>
          <p:cNvSpPr>
            <a:spLocks noGrp="1"/>
          </p:cNvSpPr>
          <p:nvPr>
            <p:ph type="sldNum" sz="quarter" idx="5"/>
          </p:nvPr>
        </p:nvSpPr>
        <p:spPr/>
        <p:txBody>
          <a:bodyPr/>
          <a:lstStyle/>
          <a:p>
            <a:fld id="{C30292A9-7A47-3844-B146-D6E152DCFCB4}" type="slidenum">
              <a:rPr lang="en-US" smtClean="0"/>
              <a:t>11</a:t>
            </a:fld>
            <a:endParaRPr lang="en-US"/>
          </a:p>
        </p:txBody>
      </p:sp>
    </p:spTree>
    <p:extLst>
      <p:ext uri="{BB962C8B-B14F-4D97-AF65-F5344CB8AC3E}">
        <p14:creationId xmlns:p14="http://schemas.microsoft.com/office/powerpoint/2010/main" val="3670742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30292A9-7A47-3844-B146-D6E152DCFCB4}" type="slidenum">
              <a:rPr lang="en-US" smtClean="0"/>
              <a:t>12</a:t>
            </a:fld>
            <a:endParaRPr lang="en-US"/>
          </a:p>
        </p:txBody>
      </p:sp>
    </p:spTree>
    <p:extLst>
      <p:ext uri="{BB962C8B-B14F-4D97-AF65-F5344CB8AC3E}">
        <p14:creationId xmlns:p14="http://schemas.microsoft.com/office/powerpoint/2010/main" val="3925914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30292A9-7A47-3844-B146-D6E152DCFCB4}" type="slidenum">
              <a:rPr lang="en-US" smtClean="0"/>
              <a:t>13</a:t>
            </a:fld>
            <a:endParaRPr lang="en-US"/>
          </a:p>
        </p:txBody>
      </p:sp>
    </p:spTree>
    <p:extLst>
      <p:ext uri="{BB962C8B-B14F-4D97-AF65-F5344CB8AC3E}">
        <p14:creationId xmlns:p14="http://schemas.microsoft.com/office/powerpoint/2010/main" val="2227248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5000"/>
              </a:lnSpc>
              <a:spcBef>
                <a:spcPts val="400"/>
              </a:spcBef>
              <a:spcAft>
                <a:spcPts val="400"/>
              </a:spcAft>
            </a:pPr>
            <a:r>
              <a:rPr lang="en-GB" sz="1200" dirty="0">
                <a:solidFill>
                  <a:srgbClr val="404040"/>
                </a:solidFill>
                <a:effectLst/>
                <a:highlight>
                  <a:srgbClr val="FFFFFF"/>
                </a:highlight>
                <a:latin typeface="Calibri" panose="020F0502020204030204" pitchFamily="34" charset="0"/>
                <a:ea typeface="Helvetica Neue"/>
                <a:cs typeface="Times New Roman" panose="02020603050405020304" pitchFamily="18" charset="0"/>
              </a:rPr>
              <a:t>Provide learners with the ‘Pizza time’ handout and ask them to answer the questions. This task will not be scaffolded as the previous one and learners will be required to extract the necessary information to create ratio tables in order to answer the questions.</a:t>
            </a:r>
          </a:p>
          <a:p>
            <a:pPr algn="l">
              <a:lnSpc>
                <a:spcPct val="115000"/>
              </a:lnSpc>
              <a:spcBef>
                <a:spcPts val="400"/>
              </a:spcBef>
              <a:spcAft>
                <a:spcPts val="400"/>
              </a:spcAft>
            </a:pPr>
            <a:endParaRPr lang="en-GB" sz="1200" dirty="0">
              <a:solidFill>
                <a:srgbClr val="404040"/>
              </a:solidFill>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algn="l">
              <a:lnSpc>
                <a:spcPct val="115000"/>
              </a:lnSpc>
              <a:spcBef>
                <a:spcPts val="400"/>
              </a:spcBef>
              <a:spcAft>
                <a:spcPts val="400"/>
              </a:spcAft>
            </a:pPr>
            <a:r>
              <a:rPr lang="en-GB" sz="1200" dirty="0">
                <a:solidFill>
                  <a:srgbClr val="404040"/>
                </a:solidFill>
                <a:effectLst/>
                <a:highlight>
                  <a:srgbClr val="FFFFFF"/>
                </a:highlight>
                <a:latin typeface="Calibri" panose="020F0502020204030204" pitchFamily="34" charset="0"/>
                <a:ea typeface="Calibri" panose="020F0502020204030204" pitchFamily="34" charset="0"/>
                <a:cs typeface="Times New Roman" panose="02020603050405020304" pitchFamily="18" charset="0"/>
              </a:rPr>
              <a:t>Use the ‘Pizza time scaffolded’ handout if learners require scaffolding.</a:t>
            </a:r>
            <a:endParaRPr lang="en-GB" sz="1200" dirty="0">
              <a:solidFill>
                <a:srgbClr val="404040"/>
              </a:solidFill>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14</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15</a:t>
            </a:fld>
            <a:endParaRPr lang="en-US"/>
          </a:p>
        </p:txBody>
      </p:sp>
    </p:spTree>
    <p:extLst>
      <p:ext uri="{BB962C8B-B14F-4D97-AF65-F5344CB8AC3E}">
        <p14:creationId xmlns:p14="http://schemas.microsoft.com/office/powerpoint/2010/main" val="107735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16</a:t>
            </a:fld>
            <a:endParaRPr lang="en-US"/>
          </a:p>
        </p:txBody>
      </p:sp>
    </p:spTree>
    <p:extLst>
      <p:ext uri="{BB962C8B-B14F-4D97-AF65-F5344CB8AC3E}">
        <p14:creationId xmlns:p14="http://schemas.microsoft.com/office/powerpoint/2010/main" val="2867645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a:p>
            <a:r>
              <a:rPr lang="en-US" b="0" baseline="0" dirty="0"/>
              <a:t> </a:t>
            </a:r>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17</a:t>
            </a:fld>
            <a:endParaRPr lang="en-US"/>
          </a:p>
        </p:txBody>
      </p:sp>
    </p:spTree>
    <p:extLst>
      <p:ext uri="{BB962C8B-B14F-4D97-AF65-F5344CB8AC3E}">
        <p14:creationId xmlns:p14="http://schemas.microsoft.com/office/powerpoint/2010/main" val="961706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Example answers: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a:rPr>
              <a:t>Profit – it may not be worth it for a company to deliver too far away from their shop, as it takes too much time and costs too much (in terms of paying workers or fuel).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a:rPr>
              <a:t>The food may get too cold if the delivery location is too far away.</a:t>
            </a:r>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18</a:t>
            </a:fld>
            <a:endParaRPr lang="en-US"/>
          </a:p>
        </p:txBody>
      </p:sp>
    </p:spTree>
    <p:extLst>
      <p:ext uri="{BB962C8B-B14F-4D97-AF65-F5344CB8AC3E}">
        <p14:creationId xmlns:p14="http://schemas.microsoft.com/office/powerpoint/2010/main" val="608127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19</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Tutor guidance:</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GB" sz="1200" kern="1200" baseline="0" dirty="0">
                <a:solidFill>
                  <a:schemeClr val="tx1"/>
                </a:solidFill>
                <a:effectLst/>
                <a:latin typeface="+mn-lt"/>
                <a:ea typeface="+mn-ea"/>
                <a:cs typeface="+mn-cs"/>
              </a:rPr>
              <a:t>Ask learners to share their methods. </a:t>
            </a:r>
            <a:r>
              <a:rPr lang="en-GB" sz="1200" i="0" kern="1200" baseline="0" dirty="0">
                <a:solidFill>
                  <a:schemeClr val="tx1"/>
                </a:solidFill>
                <a:effectLst/>
                <a:latin typeface="+mn-lt"/>
                <a:ea typeface="+mn-ea"/>
                <a:cs typeface="+mn-cs"/>
              </a:rPr>
              <a:t>In how many ways can they get 6 from 60? Can they do it in one step? If they keep halving, will they get 6?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GB" sz="1200" kern="1200" baseline="0" dirty="0">
                <a:solidFill>
                  <a:schemeClr val="tx1"/>
                </a:solidFill>
                <a:effectLst/>
                <a:latin typeface="+mn-lt"/>
                <a:ea typeface="+mn-ea"/>
                <a:cs typeface="+mn-cs"/>
              </a:rPr>
              <a:t>Discuss the importance of multiples and factors here. </a:t>
            </a:r>
            <a:r>
              <a:rPr lang="en-GB" sz="1200" i="1" kern="1200" baseline="0" dirty="0">
                <a:solidFill>
                  <a:schemeClr val="tx1"/>
                </a:solidFill>
                <a:effectLst/>
                <a:latin typeface="+mn-lt"/>
                <a:ea typeface="+mn-ea"/>
                <a:cs typeface="+mn-cs"/>
              </a:rPr>
              <a:t>If there are no common factors to jump to, what would you do? </a:t>
            </a:r>
          </a:p>
          <a:p>
            <a:pPr marL="266700" marR="0" indent="-26670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      Guide learners to express 5 min and 1 min in hours, and then work out the hours </a:t>
            </a:r>
            <a:r>
              <a:rPr lang="en-GB" dirty="0"/>
              <a:t>taken for 6 min. Discuss additive links.</a:t>
            </a:r>
          </a:p>
          <a:p>
            <a:pPr marL="266700" marR="0" indent="-26670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3.   Ask learners </a:t>
            </a:r>
            <a:r>
              <a:rPr lang="en-GB" sz="1200" i="0" kern="1200" baseline="0" dirty="0">
                <a:solidFill>
                  <a:schemeClr val="tx1"/>
                </a:solidFill>
                <a:effectLst/>
                <a:latin typeface="+mn-lt"/>
                <a:ea typeface="+mn-ea"/>
                <a:cs typeface="+mn-cs"/>
              </a:rPr>
              <a:t>what they notice about the relationship between numbers, between columns and between rows.</a:t>
            </a:r>
            <a:r>
              <a:rPr lang="en-GB" sz="1200" kern="1200" baseline="0" dirty="0">
                <a:solidFill>
                  <a:schemeClr val="tx1"/>
                </a:solidFill>
                <a:effectLst/>
                <a:latin typeface="+mn-lt"/>
                <a:ea typeface="+mn-ea"/>
                <a:cs typeface="+mn-cs"/>
              </a:rPr>
              <a:t> Discuss both vertical (between min and h) and horizontal (min to min or h to h) relationships in ratio table. Emphasise that ratio between minutes and hours remains the same for each column.</a:t>
            </a:r>
          </a:p>
          <a:p>
            <a:pPr marL="266700" marR="0" indent="-26670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4.   Learners do not need to draw arrows and write the multiplication and division operations between columns but encourage them to do so at the start to avoid making mistakes. </a:t>
            </a: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a:t>
            </a:fld>
            <a:endParaRPr lang="en-US"/>
          </a:p>
        </p:txBody>
      </p:sp>
    </p:spTree>
    <p:extLst>
      <p:ext uri="{BB962C8B-B14F-4D97-AF65-F5344CB8AC3E}">
        <p14:creationId xmlns:p14="http://schemas.microsoft.com/office/powerpoint/2010/main" val="1547876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20</a:t>
            </a:fld>
            <a:endParaRPr lang="en-US"/>
          </a:p>
        </p:txBody>
      </p:sp>
    </p:spTree>
    <p:extLst>
      <p:ext uri="{BB962C8B-B14F-4D97-AF65-F5344CB8AC3E}">
        <p14:creationId xmlns:p14="http://schemas.microsoft.com/office/powerpoint/2010/main" val="1229116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 learners whether they have used a different approach to that used prior to the lesson when solving proportion problems. How has their thinking changed? What have they learned about multiplicative structure?</a:t>
            </a:r>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21</a:t>
            </a:fld>
            <a:endParaRPr lang="en-US"/>
          </a:p>
        </p:txBody>
      </p:sp>
    </p:spTree>
    <p:extLst>
      <p:ext uri="{BB962C8B-B14F-4D97-AF65-F5344CB8AC3E}">
        <p14:creationId xmlns:p14="http://schemas.microsoft.com/office/powerpoint/2010/main" val="855110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22</a:t>
            </a:fld>
            <a:endParaRPr lang="en-US"/>
          </a:p>
        </p:txBody>
      </p:sp>
    </p:spTree>
    <p:extLst>
      <p:ext uri="{BB962C8B-B14F-4D97-AF65-F5344CB8AC3E}">
        <p14:creationId xmlns:p14="http://schemas.microsoft.com/office/powerpoint/2010/main" val="2055510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23</a:t>
            </a:fld>
            <a:endParaRPr lang="en-US"/>
          </a:p>
        </p:txBody>
      </p:sp>
    </p:spTree>
    <p:extLst>
      <p:ext uri="{BB962C8B-B14F-4D97-AF65-F5344CB8AC3E}">
        <p14:creationId xmlns:p14="http://schemas.microsoft.com/office/powerpoint/2010/main" val="3380979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24</a:t>
            </a:fld>
            <a:endParaRPr lang="en-US"/>
          </a:p>
        </p:txBody>
      </p:sp>
    </p:spTree>
    <p:extLst>
      <p:ext uri="{BB962C8B-B14F-4D97-AF65-F5344CB8AC3E}">
        <p14:creationId xmlns:p14="http://schemas.microsoft.com/office/powerpoint/2010/main" val="3658946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25</a:t>
            </a:fld>
            <a:endParaRPr lang="en-US"/>
          </a:p>
        </p:txBody>
      </p:sp>
    </p:spTree>
    <p:extLst>
      <p:ext uri="{BB962C8B-B14F-4D97-AF65-F5344CB8AC3E}">
        <p14:creationId xmlns:p14="http://schemas.microsoft.com/office/powerpoint/2010/main" val="1464455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3</a:t>
            </a:fld>
            <a:endParaRPr lang="en-US"/>
          </a:p>
        </p:txBody>
      </p:sp>
    </p:spTree>
    <p:extLst>
      <p:ext uri="{BB962C8B-B14F-4D97-AF65-F5344CB8AC3E}">
        <p14:creationId xmlns:p14="http://schemas.microsoft.com/office/powerpoint/2010/main" val="1547876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Tutor guidance: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Ask learners how many hours it will take to travel 200 miles, 150 miles, 25 miles and 125 miles at 100 mph. </a:t>
            </a:r>
            <a:endParaRPr lang="en-GB"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effectLst/>
                <a:latin typeface="+mn-lt"/>
                <a:ea typeface="+mn-ea"/>
                <a:cs typeface="+mn-cs"/>
              </a:rPr>
              <a:t>Vary by redrawing the ratio table with time in min.</a:t>
            </a:r>
            <a:endParaRPr lang="en-GB" sz="1200" b="0" kern="1200" dirty="0">
              <a:solidFill>
                <a:schemeClr val="tx1"/>
              </a:solidFill>
              <a:effectLst/>
              <a:latin typeface="+mn-lt"/>
              <a:ea typeface="+mn-ea"/>
              <a:cs typeface="+mn-cs"/>
            </a:endParaRPr>
          </a:p>
          <a:p>
            <a:r>
              <a:rPr lang="en-US" dirty="0"/>
              <a:t>Discuss</a:t>
            </a:r>
            <a:r>
              <a:rPr lang="en-US" baseline="0" dirty="0"/>
              <a:t> when to use min instead of hours in ratio table. </a:t>
            </a:r>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4</a:t>
            </a:fld>
            <a:endParaRPr lang="en-US"/>
          </a:p>
        </p:txBody>
      </p:sp>
    </p:spTree>
    <p:extLst>
      <p:ext uri="{BB962C8B-B14F-4D97-AF65-F5344CB8AC3E}">
        <p14:creationId xmlns:p14="http://schemas.microsoft.com/office/powerpoint/2010/main" val="608127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Remind</a:t>
            </a:r>
            <a:r>
              <a:rPr lang="en-GB" sz="1200" kern="1200" baseline="0" dirty="0">
                <a:solidFill>
                  <a:schemeClr val="tx1"/>
                </a:solidFill>
                <a:effectLst/>
                <a:latin typeface="+mn-lt"/>
                <a:ea typeface="+mn-ea"/>
                <a:cs typeface="+mn-cs"/>
              </a:rPr>
              <a:t> learners that s</a:t>
            </a:r>
            <a:r>
              <a:rPr lang="en-GB" sz="1200" kern="1200" dirty="0">
                <a:solidFill>
                  <a:schemeClr val="tx1"/>
                </a:solidFill>
                <a:effectLst/>
                <a:latin typeface="+mn-lt"/>
                <a:ea typeface="+mn-ea"/>
                <a:cs typeface="+mn-cs"/>
              </a:rPr>
              <a:t>peed is distance travelled per unit of time. ‘Miles per hour’ means the number of miles travelled in one hour.</a:t>
            </a:r>
            <a:endParaRPr lang="en-GB"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5</a:t>
            </a:fld>
            <a:endParaRPr lang="en-US"/>
          </a:p>
        </p:txBody>
      </p:sp>
    </p:spTree>
    <p:extLst>
      <p:ext uri="{BB962C8B-B14F-4D97-AF65-F5344CB8AC3E}">
        <p14:creationId xmlns:p14="http://schemas.microsoft.com/office/powerpoint/2010/main" val="2893832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Point out that </a:t>
            </a:r>
            <a:r>
              <a:rPr lang="en-GB" sz="1200" kern="1200" baseline="0" dirty="0">
                <a:solidFill>
                  <a:schemeClr val="tx1"/>
                </a:solidFill>
                <a:effectLst/>
                <a:latin typeface="+mn-lt"/>
                <a:ea typeface="+mn-ea"/>
                <a:cs typeface="+mn-cs"/>
              </a:rPr>
              <a:t>time is in min in the ratio table and not in hours. Remind learners that since they need to give the answer in mph, they should convert minutes to hours and work out the distance travelled for 60 min.</a:t>
            </a:r>
          </a:p>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6</a:t>
            </a:fld>
            <a:endParaRPr lang="en-US"/>
          </a:p>
        </p:txBody>
      </p:sp>
    </p:spTree>
    <p:extLst>
      <p:ext uri="{BB962C8B-B14F-4D97-AF65-F5344CB8AC3E}">
        <p14:creationId xmlns:p14="http://schemas.microsoft.com/office/powerpoint/2010/main" val="2697959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Point out that there are no common</a:t>
            </a:r>
            <a:r>
              <a:rPr lang="en-GB" sz="1200" kern="1200" baseline="0" dirty="0">
                <a:solidFill>
                  <a:schemeClr val="tx1"/>
                </a:solidFill>
                <a:effectLst/>
                <a:latin typeface="+mn-lt"/>
                <a:ea typeface="+mn-ea"/>
                <a:cs typeface="+mn-cs"/>
              </a:rPr>
              <a:t> factors of 13 and 60.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Introduce the</a:t>
            </a:r>
            <a:r>
              <a:rPr lang="en-GB" sz="1200" kern="1200" baseline="0" dirty="0">
                <a:solidFill>
                  <a:schemeClr val="tx1"/>
                </a:solidFill>
                <a:effectLst/>
                <a:latin typeface="+mn-lt"/>
                <a:ea typeface="+mn-ea"/>
                <a:cs typeface="+mn-cs"/>
              </a:rPr>
              <a:t> unitary method (dividing the smaller number by itself to get 1). </a:t>
            </a:r>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7</a:t>
            </a:fld>
            <a:endParaRPr lang="en-US"/>
          </a:p>
        </p:txBody>
      </p:sp>
    </p:spTree>
    <p:extLst>
      <p:ext uri="{BB962C8B-B14F-4D97-AF65-F5344CB8AC3E}">
        <p14:creationId xmlns:p14="http://schemas.microsoft.com/office/powerpoint/2010/main" val="2840796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C30292A9-7A47-3844-B146-D6E152DCFCB4}" type="slidenum">
              <a:rPr lang="en-US" smtClean="0"/>
              <a:t>8</a:t>
            </a:fld>
            <a:endParaRPr lang="en-US"/>
          </a:p>
        </p:txBody>
      </p:sp>
    </p:spTree>
    <p:extLst>
      <p:ext uri="{BB962C8B-B14F-4D97-AF65-F5344CB8AC3E}">
        <p14:creationId xmlns:p14="http://schemas.microsoft.com/office/powerpoint/2010/main" val="3830417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Use this slide if learners </a:t>
            </a:r>
            <a:r>
              <a:rPr lang="en-GB" sz="1200" b="1" kern="1200" dirty="0">
                <a:solidFill>
                  <a:schemeClr val="tx1"/>
                </a:solidFill>
                <a:effectLst/>
                <a:latin typeface="+mn-lt"/>
                <a:ea typeface="+mn-ea"/>
                <a:cs typeface="+mn-cs"/>
              </a:rPr>
              <a:t>do not have </a:t>
            </a:r>
            <a:r>
              <a:rPr lang="en-GB" sz="1200" kern="1200" dirty="0">
                <a:solidFill>
                  <a:schemeClr val="tx1"/>
                </a:solidFill>
                <a:effectLst/>
                <a:latin typeface="+mn-lt"/>
                <a:ea typeface="+mn-ea"/>
                <a:cs typeface="+mn-cs"/>
              </a:rPr>
              <a:t>access to Wi-Fi and/or mobile devices. Provide learners with the ‘Online maps (no internet)’ handout. Ask them to work in pairs to find the average speeds and answer the questions.</a:t>
            </a:r>
          </a:p>
          <a:p>
            <a:endParaRPr lang="en-US" b="0" dirty="0"/>
          </a:p>
        </p:txBody>
      </p:sp>
      <p:sp>
        <p:nvSpPr>
          <p:cNvPr id="4" name="Slide Number Placeholder 3"/>
          <p:cNvSpPr>
            <a:spLocks noGrp="1"/>
          </p:cNvSpPr>
          <p:nvPr>
            <p:ph type="sldNum" sz="quarter" idx="10"/>
          </p:nvPr>
        </p:nvSpPr>
        <p:spPr/>
        <p:txBody>
          <a:bodyPr/>
          <a:lstStyle/>
          <a:p>
            <a:fld id="{C30292A9-7A47-3844-B146-D6E152DCFCB4}" type="slidenum">
              <a:rPr lang="en-US" smtClean="0"/>
              <a:t>9</a:t>
            </a:fld>
            <a:endParaRPr lang="en-US"/>
          </a:p>
        </p:txBody>
      </p:sp>
    </p:spTree>
    <p:extLst>
      <p:ext uri="{BB962C8B-B14F-4D97-AF65-F5344CB8AC3E}">
        <p14:creationId xmlns:p14="http://schemas.microsoft.com/office/powerpoint/2010/main" val="2646076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E9299-7A4A-CF4C-8CAB-26B755E61A8A}"/>
              </a:ext>
            </a:extLst>
          </p:cNvPr>
          <p:cNvSpPr>
            <a:spLocks noGrp="1"/>
          </p:cNvSpPr>
          <p:nvPr>
            <p:ph type="ctrTitle"/>
          </p:nvPr>
        </p:nvSpPr>
        <p:spPr>
          <a:xfrm>
            <a:off x="1524000" y="1122363"/>
            <a:ext cx="9144000" cy="2387600"/>
          </a:xfrm>
        </p:spPr>
        <p:txBody>
          <a:bodyPr anchor="b">
            <a:normAutofit/>
          </a:bodyPr>
          <a:lstStyle>
            <a:lvl1pPr algn="ctr">
              <a:defRPr sz="4000"/>
            </a:lvl1pPr>
          </a:lstStyle>
          <a:p>
            <a:r>
              <a:rPr lang="en-US" dirty="0"/>
              <a:t>Click to edit Master title style</a:t>
            </a:r>
          </a:p>
        </p:txBody>
      </p:sp>
      <p:sp>
        <p:nvSpPr>
          <p:cNvPr id="3" name="Subtitle 2">
            <a:extLst>
              <a:ext uri="{FF2B5EF4-FFF2-40B4-BE49-F238E27FC236}">
                <a16:creationId xmlns:a16="http://schemas.microsoft.com/office/drawing/2014/main" id="{65D758C2-1153-B944-8767-1B9FC695E29A}"/>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F295346-481B-9148-9F45-047F4B17DC95}"/>
              </a:ext>
            </a:extLst>
          </p:cNvPr>
          <p:cNvSpPr>
            <a:spLocks noGrp="1"/>
          </p:cNvSpPr>
          <p:nvPr>
            <p:ph type="dt" sz="half" idx="10"/>
          </p:nvPr>
        </p:nvSpPr>
        <p:spPr/>
        <p:txBody>
          <a:bodyPr/>
          <a:lstStyle/>
          <a:p>
            <a:fld id="{FC300532-AFFC-6B4B-A157-C5716CAB66AF}" type="datetime1">
              <a:rPr lang="en-US" smtClean="0"/>
              <a:t>3/17/2023</a:t>
            </a:fld>
            <a:endParaRPr lang="en-US"/>
          </a:p>
        </p:txBody>
      </p:sp>
      <p:sp>
        <p:nvSpPr>
          <p:cNvPr id="5" name="Footer Placeholder 4">
            <a:extLst>
              <a:ext uri="{FF2B5EF4-FFF2-40B4-BE49-F238E27FC236}">
                <a16:creationId xmlns:a16="http://schemas.microsoft.com/office/drawing/2014/main" id="{614CA7E3-54F5-CE4C-A0C9-173A337E0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58FADA-7263-6346-880C-D8050662ABC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409968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6B33-5A5D-9340-BCC9-7C2AC9BE89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2C00CF-AFD8-BF4A-A0BA-E817DCCDFC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B277A-C330-5846-877B-A41F5A6FD899}"/>
              </a:ext>
            </a:extLst>
          </p:cNvPr>
          <p:cNvSpPr>
            <a:spLocks noGrp="1"/>
          </p:cNvSpPr>
          <p:nvPr>
            <p:ph type="dt" sz="half" idx="10"/>
          </p:nvPr>
        </p:nvSpPr>
        <p:spPr/>
        <p:txBody>
          <a:bodyPr/>
          <a:lstStyle/>
          <a:p>
            <a:fld id="{2C6AB177-FA41-CE43-A4F3-2784EC194D6E}" type="datetime1">
              <a:rPr lang="en-US" smtClean="0"/>
              <a:t>3/17/2023</a:t>
            </a:fld>
            <a:endParaRPr lang="en-US"/>
          </a:p>
        </p:txBody>
      </p:sp>
      <p:sp>
        <p:nvSpPr>
          <p:cNvPr id="5" name="Footer Placeholder 4">
            <a:extLst>
              <a:ext uri="{FF2B5EF4-FFF2-40B4-BE49-F238E27FC236}">
                <a16:creationId xmlns:a16="http://schemas.microsoft.com/office/drawing/2014/main" id="{F1DDB542-32A0-B041-ABC1-F2BF9E7F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B01DE-E4A2-9E4A-9F5E-920011075211}"/>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860691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888DED-5D49-0D49-9626-848FD149FA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705394-05C5-2442-AEE2-630A13F3B7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A01C0A-FBB6-AF43-BCEF-0A9F36242D25}"/>
              </a:ext>
            </a:extLst>
          </p:cNvPr>
          <p:cNvSpPr>
            <a:spLocks noGrp="1"/>
          </p:cNvSpPr>
          <p:nvPr>
            <p:ph type="dt" sz="half" idx="10"/>
          </p:nvPr>
        </p:nvSpPr>
        <p:spPr/>
        <p:txBody>
          <a:bodyPr/>
          <a:lstStyle/>
          <a:p>
            <a:fld id="{7D578521-1942-204E-9D75-7B1AB6186D23}" type="datetime1">
              <a:rPr lang="en-US" smtClean="0"/>
              <a:t>3/17/2023</a:t>
            </a:fld>
            <a:endParaRPr lang="en-US"/>
          </a:p>
        </p:txBody>
      </p:sp>
      <p:sp>
        <p:nvSpPr>
          <p:cNvPr id="5" name="Footer Placeholder 4">
            <a:extLst>
              <a:ext uri="{FF2B5EF4-FFF2-40B4-BE49-F238E27FC236}">
                <a16:creationId xmlns:a16="http://schemas.microsoft.com/office/drawing/2014/main" id="{5FE63140-48CF-E94E-B47A-EB7847D17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FDEEE-7B90-9644-8191-DDC372D97522}"/>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2760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013A-3248-CD49-A89C-46D39D7FD820}"/>
              </a:ext>
            </a:extLst>
          </p:cNvPr>
          <p:cNvSpPr>
            <a:spLocks noGrp="1"/>
          </p:cNvSpPr>
          <p:nvPr>
            <p:ph type="ctrTitle"/>
          </p:nvPr>
        </p:nvSpPr>
        <p:spPr>
          <a:xfrm>
            <a:off x="1524000" y="1122363"/>
            <a:ext cx="9144000" cy="2387600"/>
          </a:xfrm>
          <a:prstGeom prst="rect">
            <a:avLst/>
          </a:prstGeom>
        </p:spPr>
        <p:txBody>
          <a:bodyPr anchor="b"/>
          <a:lstStyle>
            <a:lvl1pPr algn="ctr">
              <a:defRPr sz="40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7FDCBD20-65C8-604B-8223-E04FB69451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8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FC0A9B5-C2E7-2449-9E0E-F6AFDCAEDA4A}"/>
              </a:ext>
            </a:extLst>
          </p:cNvPr>
          <p:cNvSpPr>
            <a:spLocks noGrp="1"/>
          </p:cNvSpPr>
          <p:nvPr>
            <p:ph type="dt" sz="half" idx="10"/>
          </p:nvPr>
        </p:nvSpPr>
        <p:spPr/>
        <p:txBody>
          <a:bodyPr/>
          <a:lstStyle/>
          <a:p>
            <a:fld id="{05A9E283-DB39-F44B-AFA4-F687808D57BF}" type="datetime1">
              <a:rPr lang="en-US" smtClean="0"/>
              <a:t>3/17/2023</a:t>
            </a:fld>
            <a:endParaRPr lang="en-US"/>
          </a:p>
        </p:txBody>
      </p:sp>
      <p:sp>
        <p:nvSpPr>
          <p:cNvPr id="5" name="Footer Placeholder 4">
            <a:extLst>
              <a:ext uri="{FF2B5EF4-FFF2-40B4-BE49-F238E27FC236}">
                <a16:creationId xmlns:a16="http://schemas.microsoft.com/office/drawing/2014/main" id="{1594118D-3C70-8A41-907B-A497C920D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E65BC-C24D-2D45-B0BB-EF6D1D635B1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131801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F5B31-45EB-C24F-9E36-7D17E6430751}"/>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0A11802-820E-BE41-8BBE-378F5DAB03AA}"/>
              </a:ext>
            </a:extLst>
          </p:cNvPr>
          <p:cNvSpPr>
            <a:spLocks noGrp="1"/>
          </p:cNvSpPr>
          <p:nvPr>
            <p:ph idx="1"/>
          </p:nvPr>
        </p:nvSpPr>
        <p:spPr>
          <a:xfrm>
            <a:off x="838200" y="1825625"/>
            <a:ext cx="10515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DBE6C28-AC16-BF48-AC5A-1EE1FE1277E8}"/>
              </a:ext>
            </a:extLst>
          </p:cNvPr>
          <p:cNvSpPr>
            <a:spLocks noGrp="1"/>
          </p:cNvSpPr>
          <p:nvPr>
            <p:ph type="dt" sz="half" idx="10"/>
          </p:nvPr>
        </p:nvSpPr>
        <p:spPr/>
        <p:txBody>
          <a:bodyPr/>
          <a:lstStyle/>
          <a:p>
            <a:fld id="{848144BD-0A74-C343-84B2-D8F01B20524B}" type="datetime1">
              <a:rPr lang="en-US" smtClean="0"/>
              <a:t>3/17/2023</a:t>
            </a:fld>
            <a:endParaRPr lang="en-US"/>
          </a:p>
        </p:txBody>
      </p:sp>
      <p:sp>
        <p:nvSpPr>
          <p:cNvPr id="5" name="Footer Placeholder 4">
            <a:extLst>
              <a:ext uri="{FF2B5EF4-FFF2-40B4-BE49-F238E27FC236}">
                <a16:creationId xmlns:a16="http://schemas.microsoft.com/office/drawing/2014/main" id="{A5BAF1AC-29AF-9D4C-8C91-291F1E153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52D71-6938-9944-BD93-B364434160E6}"/>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20932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B0C8-8BEE-7D47-9B4D-F905347D6719}"/>
              </a:ext>
            </a:extLst>
          </p:cNvPr>
          <p:cNvSpPr>
            <a:spLocks noGrp="1"/>
          </p:cNvSpPr>
          <p:nvPr>
            <p:ph type="title"/>
          </p:nvPr>
        </p:nvSpPr>
        <p:spPr>
          <a:xfrm>
            <a:off x="831850" y="1709738"/>
            <a:ext cx="10515600" cy="2852737"/>
          </a:xfrm>
          <a:prstGeom prst="rect">
            <a:avLst/>
          </a:prstGeom>
        </p:spPr>
        <p:txBody>
          <a:bodyPr anchor="b"/>
          <a:lstStyle>
            <a:lvl1pPr>
              <a:defRPr sz="4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F5A075DF-6830-994F-930B-9A7111A974C6}"/>
              </a:ext>
            </a:extLst>
          </p:cNvPr>
          <p:cNvSpPr>
            <a:spLocks noGrp="1"/>
          </p:cNvSpPr>
          <p:nvPr>
            <p:ph type="body" idx="1"/>
          </p:nvPr>
        </p:nvSpPr>
        <p:spPr>
          <a:xfrm>
            <a:off x="831850" y="4589463"/>
            <a:ext cx="10515600" cy="1500187"/>
          </a:xfrm>
          <a:prstGeom prst="rect">
            <a:avLst/>
          </a:prstGeom>
        </p:spPr>
        <p:txBody>
          <a:bodyPr/>
          <a:lstStyle>
            <a:lvl1pPr marL="0" indent="0">
              <a:buNone/>
              <a:defRPr sz="28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CDED8FDA-DE34-D64E-841A-686C4CAF4B21}"/>
              </a:ext>
            </a:extLst>
          </p:cNvPr>
          <p:cNvSpPr>
            <a:spLocks noGrp="1"/>
          </p:cNvSpPr>
          <p:nvPr>
            <p:ph type="dt" sz="half" idx="10"/>
          </p:nvPr>
        </p:nvSpPr>
        <p:spPr/>
        <p:txBody>
          <a:bodyPr/>
          <a:lstStyle/>
          <a:p>
            <a:fld id="{50B8A290-B8B3-DF49-A0D1-C9992EDB112D}" type="datetime1">
              <a:rPr lang="en-US" smtClean="0"/>
              <a:t>3/17/2023</a:t>
            </a:fld>
            <a:endParaRPr lang="en-US"/>
          </a:p>
        </p:txBody>
      </p:sp>
      <p:sp>
        <p:nvSpPr>
          <p:cNvPr id="5" name="Footer Placeholder 4">
            <a:extLst>
              <a:ext uri="{FF2B5EF4-FFF2-40B4-BE49-F238E27FC236}">
                <a16:creationId xmlns:a16="http://schemas.microsoft.com/office/drawing/2014/main" id="{096AFB61-A685-5B49-BBC3-4550598B6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F3E9B-8688-3246-A29D-CA93D76DB8E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05162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CC053-5046-384A-AF29-B8F5FDD138EC}"/>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BA91068-C6AE-6C41-9AF4-DEBE37FE87AB}"/>
              </a:ext>
            </a:extLst>
          </p:cNvPr>
          <p:cNvSpPr>
            <a:spLocks noGrp="1"/>
          </p:cNvSpPr>
          <p:nvPr>
            <p:ph sz="half" idx="1"/>
          </p:nvPr>
        </p:nvSpPr>
        <p:spPr>
          <a:xfrm>
            <a:off x="838200" y="1825625"/>
            <a:ext cx="5181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CFF627F-C7DA-E143-AECD-24BC99F64E55}"/>
              </a:ext>
            </a:extLst>
          </p:cNvPr>
          <p:cNvSpPr>
            <a:spLocks noGrp="1"/>
          </p:cNvSpPr>
          <p:nvPr>
            <p:ph sz="half" idx="2"/>
          </p:nvPr>
        </p:nvSpPr>
        <p:spPr>
          <a:xfrm>
            <a:off x="6172200" y="1825625"/>
            <a:ext cx="5181600" cy="435133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F5E8725F-1BFE-884A-8C48-257026E836C3}"/>
              </a:ext>
            </a:extLst>
          </p:cNvPr>
          <p:cNvSpPr>
            <a:spLocks noGrp="1"/>
          </p:cNvSpPr>
          <p:nvPr>
            <p:ph type="dt" sz="half" idx="10"/>
          </p:nvPr>
        </p:nvSpPr>
        <p:spPr/>
        <p:txBody>
          <a:bodyPr/>
          <a:lstStyle/>
          <a:p>
            <a:fld id="{C57218E9-7F47-C044-907D-624F6064ACA4}" type="datetime1">
              <a:rPr lang="en-US" smtClean="0"/>
              <a:t>3/17/2023</a:t>
            </a:fld>
            <a:endParaRPr lang="en-US"/>
          </a:p>
        </p:txBody>
      </p:sp>
      <p:sp>
        <p:nvSpPr>
          <p:cNvPr id="6" name="Footer Placeholder 5">
            <a:extLst>
              <a:ext uri="{FF2B5EF4-FFF2-40B4-BE49-F238E27FC236}">
                <a16:creationId xmlns:a16="http://schemas.microsoft.com/office/drawing/2014/main" id="{7D5F0B32-AB7B-C348-A61C-205DC7F22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DEADAC-0764-DF4B-8EEF-D609EADF616B}"/>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32109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5EFE7-41F6-D845-AD97-74826EFC6B2F}"/>
              </a:ext>
            </a:extLst>
          </p:cNvPr>
          <p:cNvSpPr>
            <a:spLocks noGrp="1"/>
          </p:cNvSpPr>
          <p:nvPr>
            <p:ph type="title"/>
          </p:nvPr>
        </p:nvSpPr>
        <p:spPr>
          <a:xfrm>
            <a:off x="839788"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48635AB2-5796-944C-B5A8-95A3957468B5}"/>
              </a:ext>
            </a:extLst>
          </p:cNvPr>
          <p:cNvSpPr>
            <a:spLocks noGrp="1"/>
          </p:cNvSpPr>
          <p:nvPr>
            <p:ph type="body" idx="1"/>
          </p:nvPr>
        </p:nvSpPr>
        <p:spPr>
          <a:xfrm>
            <a:off x="839788" y="1681163"/>
            <a:ext cx="5157787" cy="823912"/>
          </a:xfrm>
          <a:prstGeom prst="rect">
            <a:avLst/>
          </a:prstGeom>
        </p:spPr>
        <p:txBody>
          <a:bodyPr anchor="b"/>
          <a:lstStyle>
            <a:lvl1pPr marL="0" indent="0">
              <a:buNone/>
              <a:defRPr sz="28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37A04CAB-CE95-6A4A-BC48-A5A6E28BC0F4}"/>
              </a:ext>
            </a:extLst>
          </p:cNvPr>
          <p:cNvSpPr>
            <a:spLocks noGrp="1"/>
          </p:cNvSpPr>
          <p:nvPr>
            <p:ph sz="half" idx="2"/>
          </p:nvPr>
        </p:nvSpPr>
        <p:spPr>
          <a:xfrm>
            <a:off x="839788" y="2505075"/>
            <a:ext cx="5157787" cy="36845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DC7A78F3-DBCE-BB4E-8AE5-1F978F3D02A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8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4799B274-DA5D-AF45-A15B-FCD0600286CA}"/>
              </a:ext>
            </a:extLst>
          </p:cNvPr>
          <p:cNvSpPr>
            <a:spLocks noGrp="1"/>
          </p:cNvSpPr>
          <p:nvPr>
            <p:ph sz="quarter" idx="4"/>
          </p:nvPr>
        </p:nvSpPr>
        <p:spPr>
          <a:xfrm>
            <a:off x="6172200" y="2505075"/>
            <a:ext cx="5183188" cy="36845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70A64DE8-F42B-F140-88D7-B915772859AC}"/>
              </a:ext>
            </a:extLst>
          </p:cNvPr>
          <p:cNvSpPr>
            <a:spLocks noGrp="1"/>
          </p:cNvSpPr>
          <p:nvPr>
            <p:ph type="dt" sz="half" idx="10"/>
          </p:nvPr>
        </p:nvSpPr>
        <p:spPr/>
        <p:txBody>
          <a:bodyPr/>
          <a:lstStyle/>
          <a:p>
            <a:fld id="{F400DCB8-AD22-A54F-9910-29E01F6E01AB}" type="datetime1">
              <a:rPr lang="en-US" smtClean="0"/>
              <a:t>3/17/2023</a:t>
            </a:fld>
            <a:endParaRPr lang="en-US"/>
          </a:p>
        </p:txBody>
      </p:sp>
      <p:sp>
        <p:nvSpPr>
          <p:cNvPr id="8" name="Footer Placeholder 7">
            <a:extLst>
              <a:ext uri="{FF2B5EF4-FFF2-40B4-BE49-F238E27FC236}">
                <a16:creationId xmlns:a16="http://schemas.microsoft.com/office/drawing/2014/main" id="{5F55894D-314E-2248-8372-3ACCB8E33A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6AF1A3-8C35-6444-880B-489D3E3BDB1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637570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E35-E288-6E46-8AE2-C620DACF8532}"/>
              </a:ext>
            </a:extLst>
          </p:cNvPr>
          <p:cNvSpPr>
            <a:spLocks noGrp="1"/>
          </p:cNvSpPr>
          <p:nvPr>
            <p:ph type="title"/>
          </p:nvPr>
        </p:nvSpPr>
        <p:spPr>
          <a:xfrm>
            <a:off x="838200" y="365125"/>
            <a:ext cx="10515600" cy="1325563"/>
          </a:xfrm>
          <a:prstGeom prst="rect">
            <a:avLst/>
          </a:prstGeom>
        </p:spPr>
        <p:txBody>
          <a:bodyPr/>
          <a:lstStyle>
            <a:lvl1pPr>
              <a:defRPr sz="3600" b="1" baseline="0">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2A909971-F513-8245-B1F9-9A705DE1F26E}"/>
              </a:ext>
            </a:extLst>
          </p:cNvPr>
          <p:cNvSpPr>
            <a:spLocks noGrp="1"/>
          </p:cNvSpPr>
          <p:nvPr>
            <p:ph type="dt" sz="half" idx="10"/>
          </p:nvPr>
        </p:nvSpPr>
        <p:spPr/>
        <p:txBody>
          <a:bodyPr/>
          <a:lstStyle/>
          <a:p>
            <a:fld id="{D5B38A18-D63C-654F-A494-634F276E3E8E}" type="datetime1">
              <a:rPr lang="en-US" smtClean="0"/>
              <a:t>3/17/2023</a:t>
            </a:fld>
            <a:endParaRPr lang="en-US"/>
          </a:p>
        </p:txBody>
      </p:sp>
      <p:sp>
        <p:nvSpPr>
          <p:cNvPr id="4" name="Footer Placeholder 3">
            <a:extLst>
              <a:ext uri="{FF2B5EF4-FFF2-40B4-BE49-F238E27FC236}">
                <a16:creationId xmlns:a16="http://schemas.microsoft.com/office/drawing/2014/main" id="{552AA84A-0BFD-AF4D-9F99-6584F52DF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770928-A687-0F40-B8F0-2D6BD37CAE39}"/>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56696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80357-36FF-4C49-B3FF-1542030E0175}"/>
              </a:ext>
            </a:extLst>
          </p:cNvPr>
          <p:cNvSpPr>
            <a:spLocks noGrp="1"/>
          </p:cNvSpPr>
          <p:nvPr>
            <p:ph type="dt" sz="half" idx="10"/>
          </p:nvPr>
        </p:nvSpPr>
        <p:spPr/>
        <p:txBody>
          <a:bodyPr/>
          <a:lstStyle/>
          <a:p>
            <a:fld id="{4C329174-E8AA-2147-9375-45B31203D791}" type="datetime1">
              <a:rPr lang="en-US" smtClean="0"/>
              <a:t>3/17/2023</a:t>
            </a:fld>
            <a:endParaRPr lang="en-US"/>
          </a:p>
        </p:txBody>
      </p:sp>
      <p:sp>
        <p:nvSpPr>
          <p:cNvPr id="3" name="Footer Placeholder 2">
            <a:extLst>
              <a:ext uri="{FF2B5EF4-FFF2-40B4-BE49-F238E27FC236}">
                <a16:creationId xmlns:a16="http://schemas.microsoft.com/office/drawing/2014/main" id="{2C532AE4-F24A-A649-9728-E49CB5FE98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64B81A-0898-824E-86F6-312F2B037E3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588038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9C27-E5B0-3345-A4AB-CFB2F6835849}"/>
              </a:ext>
            </a:extLst>
          </p:cNvPr>
          <p:cNvSpPr>
            <a:spLocks noGrp="1"/>
          </p:cNvSpPr>
          <p:nvPr>
            <p:ph type="title"/>
          </p:nvPr>
        </p:nvSpPr>
        <p:spPr>
          <a:xfrm>
            <a:off x="839788" y="457200"/>
            <a:ext cx="3932237" cy="1600200"/>
          </a:xfrm>
          <a:prstGeom prst="rect">
            <a:avLst/>
          </a:prstGeom>
        </p:spPr>
        <p:txBody>
          <a:bodyPr anchor="b"/>
          <a:lstStyle>
            <a:lvl1pPr>
              <a:defRPr sz="28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3224FF64-A4EF-874D-8148-B50CAAACD892}"/>
              </a:ext>
            </a:extLst>
          </p:cNvPr>
          <p:cNvSpPr>
            <a:spLocks noGrp="1"/>
          </p:cNvSpPr>
          <p:nvPr>
            <p:ph idx="1"/>
          </p:nvPr>
        </p:nvSpPr>
        <p:spPr>
          <a:xfrm>
            <a:off x="5183188" y="987425"/>
            <a:ext cx="6172200" cy="4873625"/>
          </a:xfrm>
          <a:prstGeom prst="rect">
            <a:avLst/>
          </a:prstGeom>
        </p:spPr>
        <p:txBody>
          <a:bodyPr/>
          <a:lstStyle>
            <a:lvl1pPr>
              <a:defRPr sz="2800">
                <a:latin typeface="Arial" panose="020B0604020202020204" pitchFamily="34" charset="0"/>
                <a:cs typeface="Arial" panose="020B0604020202020204" pitchFamily="34" charset="0"/>
              </a:defRPr>
            </a:lvl1pPr>
            <a:lvl2pPr>
              <a:defRPr sz="24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B450630-1DFB-8040-B781-5D0E3233E901}"/>
              </a:ext>
            </a:extLst>
          </p:cNvPr>
          <p:cNvSpPr>
            <a:spLocks noGrp="1"/>
          </p:cNvSpPr>
          <p:nvPr>
            <p:ph type="body" sz="half" idx="2"/>
          </p:nvPr>
        </p:nvSpPr>
        <p:spPr>
          <a:xfrm>
            <a:off x="839788" y="2057400"/>
            <a:ext cx="3932237" cy="3811588"/>
          </a:xfrm>
          <a:prstGeom prst="rect">
            <a:avLst/>
          </a:prstGeom>
        </p:spPr>
        <p:txBody>
          <a:bodyPr/>
          <a:lstStyle>
            <a:lvl1pPr marL="0" indent="0">
              <a:buNone/>
              <a:defRPr sz="24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F0DDAF7-3456-A247-8D5C-0A8EBD0B4DE9}"/>
              </a:ext>
            </a:extLst>
          </p:cNvPr>
          <p:cNvSpPr>
            <a:spLocks noGrp="1"/>
          </p:cNvSpPr>
          <p:nvPr>
            <p:ph type="dt" sz="half" idx="10"/>
          </p:nvPr>
        </p:nvSpPr>
        <p:spPr/>
        <p:txBody>
          <a:bodyPr/>
          <a:lstStyle/>
          <a:p>
            <a:fld id="{899A88EE-9189-5A4E-9528-35D4F42BEA3C}" type="datetime1">
              <a:rPr lang="en-US" smtClean="0"/>
              <a:t>3/17/2023</a:t>
            </a:fld>
            <a:endParaRPr lang="en-US"/>
          </a:p>
        </p:txBody>
      </p:sp>
      <p:sp>
        <p:nvSpPr>
          <p:cNvPr id="6" name="Footer Placeholder 5">
            <a:extLst>
              <a:ext uri="{FF2B5EF4-FFF2-40B4-BE49-F238E27FC236}">
                <a16:creationId xmlns:a16="http://schemas.microsoft.com/office/drawing/2014/main" id="{240FA3EF-BB27-4142-A314-3F13BEB8F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573FCC-E67D-914C-8071-528E22BB0760}"/>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538319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9BBF6-712C-894B-B338-770EE55BCDD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DFE58E9-0799-7844-87FB-63296043F8E8}"/>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0A0A057-D11A-AF46-A095-382D89609D75}"/>
              </a:ext>
            </a:extLst>
          </p:cNvPr>
          <p:cNvSpPr>
            <a:spLocks noGrp="1"/>
          </p:cNvSpPr>
          <p:nvPr>
            <p:ph type="dt" sz="half" idx="10"/>
          </p:nvPr>
        </p:nvSpPr>
        <p:spPr/>
        <p:txBody>
          <a:bodyPr/>
          <a:lstStyle/>
          <a:p>
            <a:fld id="{490D23E7-40F4-C14B-965A-8AC6D86EFD48}" type="datetime1">
              <a:rPr lang="en-US" smtClean="0"/>
              <a:t>3/17/2023</a:t>
            </a:fld>
            <a:endParaRPr lang="en-US"/>
          </a:p>
        </p:txBody>
      </p:sp>
      <p:sp>
        <p:nvSpPr>
          <p:cNvPr id="5" name="Footer Placeholder 4">
            <a:extLst>
              <a:ext uri="{FF2B5EF4-FFF2-40B4-BE49-F238E27FC236}">
                <a16:creationId xmlns:a16="http://schemas.microsoft.com/office/drawing/2014/main" id="{071B5B23-F3DA-BA40-BDB9-E14D617B7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3DFE2-06A3-8A4B-A944-ECD3E22A4A0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3206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23CFB-F218-FE4B-8BB7-6CC1B13A9D3A}"/>
              </a:ext>
            </a:extLst>
          </p:cNvPr>
          <p:cNvSpPr>
            <a:spLocks noGrp="1"/>
          </p:cNvSpPr>
          <p:nvPr>
            <p:ph type="title"/>
          </p:nvPr>
        </p:nvSpPr>
        <p:spPr>
          <a:xfrm>
            <a:off x="839788" y="457200"/>
            <a:ext cx="3932237" cy="1600200"/>
          </a:xfrm>
          <a:prstGeom prst="rect">
            <a:avLst/>
          </a:prstGeom>
        </p:spPr>
        <p:txBody>
          <a:bodyPr anchor="b"/>
          <a:lstStyle>
            <a:lvl1pPr>
              <a:defRPr sz="28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889AFFD7-11D4-1746-B361-401D1D238FF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EB5B14A-7DB4-694D-AD86-D834B1CDFE4F}"/>
              </a:ext>
            </a:extLst>
          </p:cNvPr>
          <p:cNvSpPr>
            <a:spLocks noGrp="1"/>
          </p:cNvSpPr>
          <p:nvPr>
            <p:ph type="body" sz="half" idx="2"/>
          </p:nvPr>
        </p:nvSpPr>
        <p:spPr>
          <a:xfrm>
            <a:off x="839788" y="2057400"/>
            <a:ext cx="3932237" cy="3811588"/>
          </a:xfrm>
          <a:prstGeom prst="rect">
            <a:avLst/>
          </a:prstGeom>
        </p:spPr>
        <p:txBody>
          <a:bodyPr/>
          <a:lstStyle>
            <a:lvl1pPr marL="0" indent="0">
              <a:buNone/>
              <a:defRPr sz="24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148DFDA-9439-DD43-9821-1A465EA8636E}"/>
              </a:ext>
            </a:extLst>
          </p:cNvPr>
          <p:cNvSpPr>
            <a:spLocks noGrp="1"/>
          </p:cNvSpPr>
          <p:nvPr>
            <p:ph type="dt" sz="half" idx="10"/>
          </p:nvPr>
        </p:nvSpPr>
        <p:spPr/>
        <p:txBody>
          <a:bodyPr/>
          <a:lstStyle/>
          <a:p>
            <a:fld id="{7032B1FB-8BFA-A84E-B83A-BE54B3EA6B17}" type="datetime1">
              <a:rPr lang="en-US" smtClean="0"/>
              <a:t>3/17/2023</a:t>
            </a:fld>
            <a:endParaRPr lang="en-US"/>
          </a:p>
        </p:txBody>
      </p:sp>
      <p:sp>
        <p:nvSpPr>
          <p:cNvPr id="6" name="Footer Placeholder 5">
            <a:extLst>
              <a:ext uri="{FF2B5EF4-FFF2-40B4-BE49-F238E27FC236}">
                <a16:creationId xmlns:a16="http://schemas.microsoft.com/office/drawing/2014/main" id="{8B526C68-32CC-CA45-B6C3-507085754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E5578E-F248-B144-AD91-40F0E6F90C5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700429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46885-65B4-5E40-98D6-F8377F61FE4C}"/>
              </a:ext>
            </a:extLst>
          </p:cNvPr>
          <p:cNvSpPr>
            <a:spLocks noGrp="1"/>
          </p:cNvSpPr>
          <p:nvPr>
            <p:ph type="title"/>
          </p:nvPr>
        </p:nvSpPr>
        <p:spPr>
          <a:xfrm>
            <a:off x="838200" y="365125"/>
            <a:ext cx="10515600" cy="1325563"/>
          </a:xfrm>
          <a:prstGeom prst="rect">
            <a:avLst/>
          </a:prstGeom>
        </p:spPr>
        <p:txBody>
          <a:bodyPr/>
          <a:lstStyle>
            <a:lvl1pPr>
              <a:defRPr sz="36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878FAB7D-778E-B443-9C49-CA14C625F51E}"/>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A7EFCAC-9FC8-2F43-B14F-0289E67FAC64}"/>
              </a:ext>
            </a:extLst>
          </p:cNvPr>
          <p:cNvSpPr>
            <a:spLocks noGrp="1"/>
          </p:cNvSpPr>
          <p:nvPr>
            <p:ph type="dt" sz="half" idx="10"/>
          </p:nvPr>
        </p:nvSpPr>
        <p:spPr/>
        <p:txBody>
          <a:bodyPr/>
          <a:lstStyle/>
          <a:p>
            <a:fld id="{A6E590D3-6790-B348-A017-66135251B151}" type="datetime1">
              <a:rPr lang="en-US" smtClean="0"/>
              <a:t>3/17/2023</a:t>
            </a:fld>
            <a:endParaRPr lang="en-US"/>
          </a:p>
        </p:txBody>
      </p:sp>
      <p:sp>
        <p:nvSpPr>
          <p:cNvPr id="5" name="Footer Placeholder 4">
            <a:extLst>
              <a:ext uri="{FF2B5EF4-FFF2-40B4-BE49-F238E27FC236}">
                <a16:creationId xmlns:a16="http://schemas.microsoft.com/office/drawing/2014/main" id="{5CE52450-DA91-344A-BF3A-87DC3B688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1BD14-FC3F-A248-8687-C4A0071B9788}"/>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2742664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0E8DF8-B610-594D-8FBB-72CC98FFF8AF}"/>
              </a:ext>
            </a:extLst>
          </p:cNvPr>
          <p:cNvSpPr>
            <a:spLocks noGrp="1"/>
          </p:cNvSpPr>
          <p:nvPr>
            <p:ph type="title" orient="vert"/>
          </p:nvPr>
        </p:nvSpPr>
        <p:spPr>
          <a:xfrm>
            <a:off x="8724900" y="365125"/>
            <a:ext cx="2628900" cy="5811838"/>
          </a:xfrm>
          <a:prstGeom prst="rect">
            <a:avLst/>
          </a:prstGeom>
        </p:spPr>
        <p:txBody>
          <a:bodyPr vert="eaVert"/>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193443CC-1F93-D948-A9E8-C3289413EB37}"/>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47C0B7-1831-2841-9DC9-AA89688565C7}"/>
              </a:ext>
            </a:extLst>
          </p:cNvPr>
          <p:cNvSpPr>
            <a:spLocks noGrp="1"/>
          </p:cNvSpPr>
          <p:nvPr>
            <p:ph type="dt" sz="half" idx="10"/>
          </p:nvPr>
        </p:nvSpPr>
        <p:spPr/>
        <p:txBody>
          <a:bodyPr/>
          <a:lstStyle/>
          <a:p>
            <a:fld id="{FC356D6D-65C6-8E4B-9F66-DF088DE91A33}" type="datetime1">
              <a:rPr lang="en-US" smtClean="0"/>
              <a:t>3/17/2023</a:t>
            </a:fld>
            <a:endParaRPr lang="en-US"/>
          </a:p>
        </p:txBody>
      </p:sp>
      <p:sp>
        <p:nvSpPr>
          <p:cNvPr id="5" name="Footer Placeholder 4">
            <a:extLst>
              <a:ext uri="{FF2B5EF4-FFF2-40B4-BE49-F238E27FC236}">
                <a16:creationId xmlns:a16="http://schemas.microsoft.com/office/drawing/2014/main" id="{63A52383-7CA5-AF44-8E5C-A339198E5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34063-8A2B-F44D-A1D5-B7566A1DA9B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0423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B25C-5BC8-5741-96E2-575DEB0A00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87A4623-1CC0-D846-B84F-4C72F5F133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7FA13E-7A12-1042-9D21-E96427238DD3}"/>
              </a:ext>
            </a:extLst>
          </p:cNvPr>
          <p:cNvSpPr>
            <a:spLocks noGrp="1"/>
          </p:cNvSpPr>
          <p:nvPr>
            <p:ph type="dt" sz="half" idx="10"/>
          </p:nvPr>
        </p:nvSpPr>
        <p:spPr/>
        <p:txBody>
          <a:bodyPr/>
          <a:lstStyle/>
          <a:p>
            <a:fld id="{7A1AC4B9-12C9-FB44-AC9D-ED994028918A}" type="datetime1">
              <a:rPr lang="en-US" smtClean="0"/>
              <a:t>3/17/2023</a:t>
            </a:fld>
            <a:endParaRPr lang="en-US"/>
          </a:p>
        </p:txBody>
      </p:sp>
      <p:sp>
        <p:nvSpPr>
          <p:cNvPr id="5" name="Footer Placeholder 4">
            <a:extLst>
              <a:ext uri="{FF2B5EF4-FFF2-40B4-BE49-F238E27FC236}">
                <a16:creationId xmlns:a16="http://schemas.microsoft.com/office/drawing/2014/main" id="{5400A479-4CBC-5B4D-8D62-578763717E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8F5A7C-FA91-BE4F-A72B-317008C8822D}"/>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89544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571B6-3CF8-454F-AAA8-40717B48C2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EDA33-B84D-6F4D-A145-D2B700B5F5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DF14CB-76BE-E74C-B7EB-9E85283743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BDD26B-D800-9244-BC67-6035178ABCAB}"/>
              </a:ext>
            </a:extLst>
          </p:cNvPr>
          <p:cNvSpPr>
            <a:spLocks noGrp="1"/>
          </p:cNvSpPr>
          <p:nvPr>
            <p:ph type="dt" sz="half" idx="10"/>
          </p:nvPr>
        </p:nvSpPr>
        <p:spPr/>
        <p:txBody>
          <a:bodyPr/>
          <a:lstStyle/>
          <a:p>
            <a:fld id="{1101DFF8-D00C-FB44-B806-B6B270705AEB}" type="datetime1">
              <a:rPr lang="en-US" smtClean="0"/>
              <a:t>3/17/2023</a:t>
            </a:fld>
            <a:endParaRPr lang="en-US"/>
          </a:p>
        </p:txBody>
      </p:sp>
      <p:sp>
        <p:nvSpPr>
          <p:cNvPr id="6" name="Footer Placeholder 5">
            <a:extLst>
              <a:ext uri="{FF2B5EF4-FFF2-40B4-BE49-F238E27FC236}">
                <a16:creationId xmlns:a16="http://schemas.microsoft.com/office/drawing/2014/main" id="{80FA71B0-1356-CE44-839D-14B49C3AC0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3BD825-FDD3-AE47-868C-0405C300388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738437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DBAD-EF53-8641-957C-47C8A0CF61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38973-FBEB-0B45-8B22-E682B77755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504063-3ECF-2A40-B4B2-D798607021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E6B636-F832-FE46-AFAC-A655154482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6203D1-709A-F440-A2B2-2354D0328C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105BDA-E7DE-A54B-A53D-AA1179002A8E}"/>
              </a:ext>
            </a:extLst>
          </p:cNvPr>
          <p:cNvSpPr>
            <a:spLocks noGrp="1"/>
          </p:cNvSpPr>
          <p:nvPr>
            <p:ph type="dt" sz="half" idx="10"/>
          </p:nvPr>
        </p:nvSpPr>
        <p:spPr/>
        <p:txBody>
          <a:bodyPr/>
          <a:lstStyle/>
          <a:p>
            <a:fld id="{F58EA0CC-CB2D-324E-AC2B-9E0B7B128A47}" type="datetime1">
              <a:rPr lang="en-US" smtClean="0"/>
              <a:t>3/17/2023</a:t>
            </a:fld>
            <a:endParaRPr lang="en-US"/>
          </a:p>
        </p:txBody>
      </p:sp>
      <p:sp>
        <p:nvSpPr>
          <p:cNvPr id="8" name="Footer Placeholder 7">
            <a:extLst>
              <a:ext uri="{FF2B5EF4-FFF2-40B4-BE49-F238E27FC236}">
                <a16:creationId xmlns:a16="http://schemas.microsoft.com/office/drawing/2014/main" id="{F763DB5F-F468-FE46-A96D-BDEFCD3C69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046405-2AE0-C14B-8959-4DBC7D1B1D4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58752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6E30-01CA-B54F-A141-0B9C6CC42A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7C3E65-99BB-E540-A491-F9EE12CBA358}"/>
              </a:ext>
            </a:extLst>
          </p:cNvPr>
          <p:cNvSpPr>
            <a:spLocks noGrp="1"/>
          </p:cNvSpPr>
          <p:nvPr>
            <p:ph type="dt" sz="half" idx="10"/>
          </p:nvPr>
        </p:nvSpPr>
        <p:spPr/>
        <p:txBody>
          <a:bodyPr/>
          <a:lstStyle/>
          <a:p>
            <a:fld id="{15D9A89F-5B75-E346-8D1C-51D16750FD93}" type="datetime1">
              <a:rPr lang="en-US" smtClean="0"/>
              <a:t>3/17/2023</a:t>
            </a:fld>
            <a:endParaRPr lang="en-US"/>
          </a:p>
        </p:txBody>
      </p:sp>
      <p:sp>
        <p:nvSpPr>
          <p:cNvPr id="4" name="Footer Placeholder 3">
            <a:extLst>
              <a:ext uri="{FF2B5EF4-FFF2-40B4-BE49-F238E27FC236}">
                <a16:creationId xmlns:a16="http://schemas.microsoft.com/office/drawing/2014/main" id="{87000866-511C-3941-A764-EBB155AE57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C9C672-EE08-4046-BB96-26736A94282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1724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C9E546-42AD-D14C-9301-45E199364AE9}"/>
              </a:ext>
            </a:extLst>
          </p:cNvPr>
          <p:cNvSpPr>
            <a:spLocks noGrp="1"/>
          </p:cNvSpPr>
          <p:nvPr>
            <p:ph type="dt" sz="half" idx="10"/>
          </p:nvPr>
        </p:nvSpPr>
        <p:spPr/>
        <p:txBody>
          <a:bodyPr/>
          <a:lstStyle/>
          <a:p>
            <a:fld id="{F13AE772-966B-1946-9ABE-AC27881A4A01}" type="datetime1">
              <a:rPr lang="en-US" smtClean="0"/>
              <a:t>3/17/2023</a:t>
            </a:fld>
            <a:endParaRPr lang="en-US"/>
          </a:p>
        </p:txBody>
      </p:sp>
      <p:sp>
        <p:nvSpPr>
          <p:cNvPr id="3" name="Footer Placeholder 2">
            <a:extLst>
              <a:ext uri="{FF2B5EF4-FFF2-40B4-BE49-F238E27FC236}">
                <a16:creationId xmlns:a16="http://schemas.microsoft.com/office/drawing/2014/main" id="{9615A7F6-2EC6-B54D-8FA8-D9EF76EC53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3D52C0A-9B3B-624B-A092-B4A616BDE35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64666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682B-29D1-9B46-A84B-E30E72B0F8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4C740C-FBAA-6C4B-A863-5BBBA5CBC5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31B158-757E-AE41-B565-37ED88B1A2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865F3C-6C02-BB45-8932-C69F3CAAFBCB}"/>
              </a:ext>
            </a:extLst>
          </p:cNvPr>
          <p:cNvSpPr>
            <a:spLocks noGrp="1"/>
          </p:cNvSpPr>
          <p:nvPr>
            <p:ph type="dt" sz="half" idx="10"/>
          </p:nvPr>
        </p:nvSpPr>
        <p:spPr/>
        <p:txBody>
          <a:bodyPr/>
          <a:lstStyle/>
          <a:p>
            <a:fld id="{726698A7-B758-DD40-8590-83E3E30C99FC}" type="datetime1">
              <a:rPr lang="en-US" smtClean="0"/>
              <a:t>3/17/2023</a:t>
            </a:fld>
            <a:endParaRPr lang="en-US"/>
          </a:p>
        </p:txBody>
      </p:sp>
      <p:sp>
        <p:nvSpPr>
          <p:cNvPr id="6" name="Footer Placeholder 5">
            <a:extLst>
              <a:ext uri="{FF2B5EF4-FFF2-40B4-BE49-F238E27FC236}">
                <a16:creationId xmlns:a16="http://schemas.microsoft.com/office/drawing/2014/main" id="{92C2AC59-F5EC-594E-9C3B-39CA8EF72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1DF19-4F9F-5340-B271-B255C0A916D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2136959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9186C-FEC9-2943-96A2-78568536F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2AED95-B008-8747-B10E-38272F70FC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E3CE7C-B467-854B-B6A6-FB7EC70DF1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6A31EA-73C9-F847-BC58-915C2EFC2DF6}"/>
              </a:ext>
            </a:extLst>
          </p:cNvPr>
          <p:cNvSpPr>
            <a:spLocks noGrp="1"/>
          </p:cNvSpPr>
          <p:nvPr>
            <p:ph type="dt" sz="half" idx="10"/>
          </p:nvPr>
        </p:nvSpPr>
        <p:spPr/>
        <p:txBody>
          <a:bodyPr/>
          <a:lstStyle/>
          <a:p>
            <a:fld id="{2E405BBD-3E32-C644-8DE8-2C42C7A22893}" type="datetime1">
              <a:rPr lang="en-US" smtClean="0"/>
              <a:t>3/17/2023</a:t>
            </a:fld>
            <a:endParaRPr lang="en-US"/>
          </a:p>
        </p:txBody>
      </p:sp>
      <p:sp>
        <p:nvSpPr>
          <p:cNvPr id="6" name="Footer Placeholder 5">
            <a:extLst>
              <a:ext uri="{FF2B5EF4-FFF2-40B4-BE49-F238E27FC236}">
                <a16:creationId xmlns:a16="http://schemas.microsoft.com/office/drawing/2014/main" id="{4975143B-FCE1-B642-A9D9-CA2BA60397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B9DFA-1F03-D14A-88EF-5089C19F4D7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234630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09BE31-4571-0E40-805F-BA98CF6C5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5A16792C-EF41-644D-8712-B3CE832D52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8F5CA98-0782-2A49-B1CA-9A7E992844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4E2D3-EC21-BF4A-B917-324189F30406}" type="datetime1">
              <a:rPr lang="en-US" smtClean="0"/>
              <a:t>3/17/2023</a:t>
            </a:fld>
            <a:endParaRPr lang="en-US"/>
          </a:p>
        </p:txBody>
      </p:sp>
      <p:sp>
        <p:nvSpPr>
          <p:cNvPr id="5" name="Footer Placeholder 4">
            <a:extLst>
              <a:ext uri="{FF2B5EF4-FFF2-40B4-BE49-F238E27FC236}">
                <a16:creationId xmlns:a16="http://schemas.microsoft.com/office/drawing/2014/main" id="{6D0E0CFD-0BC6-8842-AFDB-7AAC0BAD59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CDDF30-F721-7F45-97FF-8B0353251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AAEF5-C690-5D4B-B5C7-510283CCFE4D}" type="slidenum">
              <a:rPr lang="en-US" smtClean="0"/>
              <a:t>‹#›</a:t>
            </a:fld>
            <a:endParaRPr lang="en-US"/>
          </a:p>
        </p:txBody>
      </p:sp>
    </p:spTree>
    <p:extLst>
      <p:ext uri="{BB962C8B-B14F-4D97-AF65-F5344CB8AC3E}">
        <p14:creationId xmlns:p14="http://schemas.microsoft.com/office/powerpoint/2010/main" val="407891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600" b="1" kern="1200">
          <a:solidFill>
            <a:schemeClr val="accent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C54EAE-9FC9-1846-B193-14EE7AB2C2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01E3-789F-164C-A668-09207D43FCA9}" type="datetime1">
              <a:rPr lang="en-US" smtClean="0"/>
              <a:t>3/17/2023</a:t>
            </a:fld>
            <a:endParaRPr lang="en-US"/>
          </a:p>
        </p:txBody>
      </p:sp>
      <p:sp>
        <p:nvSpPr>
          <p:cNvPr id="5" name="Footer Placeholder 4">
            <a:extLst>
              <a:ext uri="{FF2B5EF4-FFF2-40B4-BE49-F238E27FC236}">
                <a16:creationId xmlns:a16="http://schemas.microsoft.com/office/drawing/2014/main" id="{DFEBF88A-710E-CF43-A77F-2F8EC52AF3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8CE41-835D-024E-8759-EB5C471B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rgbClr val="000000"/>
                </a:solidFill>
                <a:latin typeface="Arial" panose="020B0604020202020204" pitchFamily="34" charset="0"/>
                <a:cs typeface="Arial" panose="020B0604020202020204" pitchFamily="34" charset="0"/>
              </a:defRPr>
            </a:lvl1pPr>
          </a:lstStyle>
          <a:p>
            <a:fld id="{892959B6-490E-A144-8C7C-88267F972F69}" type="slidenum">
              <a:rPr lang="en-US" smtClean="0"/>
              <a:pPr/>
              <a:t>‹#›</a:t>
            </a:fld>
            <a:endParaRPr lang="en-US" dirty="0"/>
          </a:p>
        </p:txBody>
      </p:sp>
      <p:cxnSp>
        <p:nvCxnSpPr>
          <p:cNvPr id="7" name="Straight Connector 6">
            <a:extLst>
              <a:ext uri="{FF2B5EF4-FFF2-40B4-BE49-F238E27FC236}">
                <a16:creationId xmlns:a16="http://schemas.microsoft.com/office/drawing/2014/main" id="{2BD2323F-B1E1-6C4E-9AE6-649001D33CD4}"/>
              </a:ext>
            </a:extLst>
          </p:cNvPr>
          <p:cNvCxnSpPr>
            <a:cxnSpLocks/>
          </p:cNvCxnSpPr>
          <p:nvPr userDrawn="1"/>
        </p:nvCxnSpPr>
        <p:spPr>
          <a:xfrm>
            <a:off x="539999" y="6350379"/>
            <a:ext cx="1108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315F01-3018-CC4B-BC61-0DF90B809CD2}"/>
              </a:ext>
            </a:extLst>
          </p:cNvPr>
          <p:cNvCxnSpPr>
            <a:cxnSpLocks/>
          </p:cNvCxnSpPr>
          <p:nvPr userDrawn="1"/>
        </p:nvCxnSpPr>
        <p:spPr>
          <a:xfrm>
            <a:off x="539999" y="1039899"/>
            <a:ext cx="11088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37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0.sv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10.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6"/>
            <a:ext cx="9144000" cy="1422000"/>
          </a:xfrm>
          <a:solidFill>
            <a:schemeClr val="accent1"/>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6: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Speed</a:t>
            </a:r>
            <a:endParaRPr lang="en-GB" sz="4000" dirty="0"/>
          </a:p>
        </p:txBody>
      </p:sp>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1"/>
              </a:ext>
            </a:extLst>
          </p:cNvPr>
          <p:cNvSpPr>
            <a:spLocks noGrp="1"/>
          </p:cNvSpPr>
          <p:nvPr>
            <p:ph type="sldNum" sz="quarter" idx="12"/>
          </p:nvPr>
        </p:nvSpPr>
        <p:spPr/>
        <p:txBody>
          <a:bodyPr/>
          <a:lstStyle/>
          <a:p>
            <a:fld id="{A75AAEF5-C690-5D4B-B5C7-510283CCFE4D}" type="slidenum">
              <a:rPr lang="en-US" smtClean="0"/>
              <a:t>1</a:t>
            </a:fld>
            <a:endParaRPr lang="en-US"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95464" y="262672"/>
            <a:ext cx="2123825" cy="638948"/>
          </a:xfrm>
          <a:prstGeom prst="rect">
            <a:avLst/>
          </a:prstGeom>
        </p:spPr>
      </p:pic>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2400"/>
            <a:ext cx="9144000" cy="2880000"/>
          </a:xfrm>
          <a:ln w="38100">
            <a:solidFill>
              <a:schemeClr val="accent1"/>
            </a:solidFill>
          </a:ln>
        </p:spPr>
        <p:txBody>
          <a:bodyPr>
            <a:normAutofit lnSpcReduction="10000"/>
          </a:body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Objectives</a:t>
            </a:r>
            <a:endParaRPr lang="en-GB" sz="2800" dirty="0">
              <a:solidFill>
                <a:schemeClr val="accent1"/>
              </a:solidFill>
              <a:latin typeface="Arial" panose="020B0604020202020204" pitchFamily="34" charset="0"/>
              <a:cs typeface="Arial" panose="020B0604020202020204" pitchFamily="34" charset="0"/>
            </a:endParaRP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Convert between units of time (seconds, minutes and hours) </a:t>
            </a: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Understand meaning of average speed and the factors that can affect </a:t>
            </a:r>
            <a:r>
              <a:rPr lang="en-US" dirty="0"/>
              <a:t>average speed</a:t>
            </a:r>
            <a:r>
              <a:rPr lang="en-US" sz="2800" dirty="0">
                <a:latin typeface="Arial" panose="020B0604020202020204" pitchFamily="34" charset="0"/>
                <a:cs typeface="Arial" panose="020B0604020202020204" pitchFamily="34" charset="0"/>
              </a:rPr>
              <a:t> in real-life contexts</a:t>
            </a: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Solve problems that involve distance, time and speed </a:t>
            </a:r>
          </a:p>
        </p:txBody>
      </p:sp>
      <p:sp>
        <p:nvSpPr>
          <p:cNvPr id="8" name="TextBox 7">
            <a:extLst>
              <a:ext uri="{FF2B5EF4-FFF2-40B4-BE49-F238E27FC236}">
                <a16:creationId xmlns:a16="http://schemas.microsoft.com/office/drawing/2014/main" id="{E42EA291-BECB-B057-D1AC-A8F41504F455}"/>
              </a:ext>
            </a:extLst>
          </p:cNvPr>
          <p:cNvSpPr txBox="1"/>
          <p:nvPr/>
        </p:nvSpPr>
        <p:spPr>
          <a:xfrm>
            <a:off x="4673600" y="234074"/>
            <a:ext cx="3473556" cy="646331"/>
          </a:xfrm>
          <a:prstGeom prst="rect">
            <a:avLst/>
          </a:prstGeom>
          <a:noFill/>
        </p:spPr>
        <p:txBody>
          <a:bodyPr wrap="square">
            <a:spAutoFit/>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solidFill>
                  <a:srgbClr val="00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pic>
        <p:nvPicPr>
          <p:cNvPr id="9" name="Picture 8" descr="Text&#10;&#10;Description automatically generated">
            <a:extLst>
              <a:ext uri="{FF2B5EF4-FFF2-40B4-BE49-F238E27FC236}">
                <a16:creationId xmlns:a16="http://schemas.microsoft.com/office/drawing/2014/main" id="{E54720B1-0BBA-46B3-BB57-AF8A6A03B52F}"/>
              </a:ext>
            </a:extLst>
          </p:cNvPr>
          <p:cNvPicPr>
            <a:picLocks noChangeAspect="1"/>
          </p:cNvPicPr>
          <p:nvPr/>
        </p:nvPicPr>
        <p:blipFill>
          <a:blip r:embed="rId4"/>
          <a:stretch>
            <a:fillRect/>
          </a:stretch>
        </p:blipFill>
        <p:spPr>
          <a:xfrm>
            <a:off x="370800" y="324000"/>
            <a:ext cx="3474000" cy="570825"/>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44D65F8A-BF2C-45E1-91CF-A5589D819C0F}"/>
              </a:ext>
            </a:extLst>
          </p:cNvPr>
          <p:cNvPicPr>
            <a:picLocks noChangeAspect="1"/>
          </p:cNvPicPr>
          <p:nvPr/>
        </p:nvPicPr>
        <p:blipFill>
          <a:blip r:embed="rId5"/>
          <a:stretch>
            <a:fillRect/>
          </a:stretch>
        </p:blipFill>
        <p:spPr>
          <a:xfrm>
            <a:off x="5459601" y="262672"/>
            <a:ext cx="2123825" cy="796434"/>
          </a:xfrm>
          <a:prstGeom prst="rect">
            <a:avLst/>
          </a:prstGeom>
        </p:spPr>
      </p:pic>
    </p:spTree>
    <p:extLst>
      <p:ext uri="{BB962C8B-B14F-4D97-AF65-F5344CB8AC3E}">
        <p14:creationId xmlns:p14="http://schemas.microsoft.com/office/powerpoint/2010/main" val="404365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852854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Online maps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10</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F82D19D-1FB9-47B5-A87D-36C07F3B87C2}"/>
              </a:ext>
            </a:extLst>
          </p:cNvPr>
          <p:cNvSpPr txBox="1"/>
          <p:nvPr/>
        </p:nvSpPr>
        <p:spPr>
          <a:xfrm>
            <a:off x="10562" y="112166"/>
            <a:ext cx="1082193" cy="758996"/>
          </a:xfrm>
          <a:prstGeom prst="rect">
            <a:avLst/>
          </a:prstGeom>
          <a:solidFill>
            <a:schemeClr val="accent1"/>
          </a:solidFill>
          <a:ln>
            <a:solidFill>
              <a:schemeClr val="accent1"/>
            </a:solid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YOUR </a:t>
            </a:r>
          </a:p>
          <a:p>
            <a:pPr algn="ctr"/>
            <a:r>
              <a:rPr lang="en-GB" sz="2400" b="1" dirty="0">
                <a:solidFill>
                  <a:schemeClr val="bg1"/>
                </a:solidFill>
                <a:latin typeface="Arial" panose="020B0604020202020204" pitchFamily="34" charset="0"/>
                <a:cs typeface="Arial" panose="020B0604020202020204" pitchFamily="34" charset="0"/>
              </a:rPr>
              <a:t>TURN</a:t>
            </a:r>
          </a:p>
        </p:txBody>
      </p:sp>
      <p:grpSp>
        <p:nvGrpSpPr>
          <p:cNvPr id="18" name="Group 17"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20" name="TextBox 1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5" name="TextBox 4">
            <a:extLst>
              <a:ext uri="{FF2B5EF4-FFF2-40B4-BE49-F238E27FC236}">
                <a16:creationId xmlns:a16="http://schemas.microsoft.com/office/drawing/2014/main" id="{B0AB6807-1007-2C40-ACD3-85A647021B46}"/>
              </a:ext>
            </a:extLst>
          </p:cNvPr>
          <p:cNvSpPr txBox="1"/>
          <p:nvPr/>
        </p:nvSpPr>
        <p:spPr>
          <a:xfrm>
            <a:off x="1238736" y="1245645"/>
            <a:ext cx="8528540" cy="3580467"/>
          </a:xfrm>
          <a:prstGeom prst="rect">
            <a:avLst/>
          </a:prstGeom>
          <a:noFill/>
        </p:spPr>
        <p:txBody>
          <a:bodyPr wrap="square" rtlCol="0">
            <a:spAutoFit/>
          </a:bodyPr>
          <a:lstStyle/>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Use a map application to find the distance from this </a:t>
            </a:r>
            <a:r>
              <a:rPr lang="en-GB" sz="2800" dirty="0">
                <a:latin typeface="Arial" panose="020B0604020202020204" pitchFamily="34" charset="0"/>
                <a:cs typeface="Arial" panose="020B0604020202020204" pitchFamily="34" charset="0"/>
              </a:rPr>
              <a:t>centre</a:t>
            </a:r>
            <a:r>
              <a:rPr lang="en-US" sz="2800" dirty="0">
                <a:latin typeface="Arial" panose="020B0604020202020204" pitchFamily="34" charset="0"/>
                <a:cs typeface="Arial" panose="020B0604020202020204" pitchFamily="34" charset="0"/>
              </a:rPr>
              <a:t> to </a:t>
            </a:r>
            <a:r>
              <a:rPr lang="en-US" sz="2800" dirty="0">
                <a:solidFill>
                  <a:srgbClr val="FF0000"/>
                </a:solidFill>
                <a:latin typeface="Arial" panose="020B0604020202020204" pitchFamily="34" charset="0"/>
                <a:cs typeface="Arial" panose="020B0604020202020204" pitchFamily="34" charset="0"/>
              </a:rPr>
              <a:t>[a local landmark]</a:t>
            </a:r>
            <a:r>
              <a:rPr lang="en-US" sz="2800" dirty="0">
                <a:latin typeface="Arial" panose="020B0604020202020204" pitchFamily="34" charset="0"/>
                <a:cs typeface="Arial" panose="020B0604020202020204" pitchFamily="34" charset="0"/>
              </a:rPr>
              <a:t>.</a:t>
            </a:r>
          </a:p>
          <a:p>
            <a:pPr marL="457200" indent="-457200">
              <a:lnSpc>
                <a:spcPts val="3100"/>
              </a:lnSpc>
              <a:spcAft>
                <a:spcPts val="600"/>
              </a:spcAft>
              <a:buFont typeface="Arial"/>
              <a:buChar char="•"/>
            </a:pPr>
            <a:endParaRPr lang="en-US" sz="2800" dirty="0">
              <a:latin typeface="Arial" panose="020B0604020202020204" pitchFamily="34" charset="0"/>
              <a:cs typeface="Arial" panose="020B0604020202020204" pitchFamily="34" charset="0"/>
            </a:endParaRPr>
          </a:p>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Find the distance and time needed for the journey by driving, by walking and by cycling.</a:t>
            </a:r>
          </a:p>
          <a:p>
            <a:pPr marL="457200" indent="-457200">
              <a:lnSpc>
                <a:spcPts val="3100"/>
              </a:lnSpc>
              <a:spcAft>
                <a:spcPts val="600"/>
              </a:spcAft>
              <a:buFont typeface="Arial"/>
              <a:buChar char="•"/>
            </a:pPr>
            <a:endParaRPr lang="en-US" sz="2800" dirty="0">
              <a:latin typeface="Arial" panose="020B0604020202020204" pitchFamily="34" charset="0"/>
              <a:cs typeface="Arial" panose="020B0604020202020204" pitchFamily="34" charset="0"/>
            </a:endParaRPr>
          </a:p>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Calculate the average speeds for driving, walking and cycling for the journey.</a:t>
            </a:r>
          </a:p>
        </p:txBody>
      </p:sp>
      <p:pic>
        <p:nvPicPr>
          <p:cNvPr id="2" name="Picture 1" descr="A simple drawing of car&#10;">
            <a:extLst>
              <a:ext uri="{FF2B5EF4-FFF2-40B4-BE49-F238E27FC236}">
                <a16:creationId xmlns:a16="http://schemas.microsoft.com/office/drawing/2014/main" id="{B0BD1163-05BE-FFD2-3666-7D205A5C086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00122" y="5222728"/>
            <a:ext cx="1012510" cy="664491"/>
          </a:xfrm>
          <a:prstGeom prst="rect">
            <a:avLst/>
          </a:prstGeom>
        </p:spPr>
      </p:pic>
      <p:pic>
        <p:nvPicPr>
          <p:cNvPr id="3" name="Picture 2" descr="A symbol of a person walking&#10;">
            <a:extLst>
              <a:ext uri="{FF2B5EF4-FFF2-40B4-BE49-F238E27FC236}">
                <a16:creationId xmlns:a16="http://schemas.microsoft.com/office/drawing/2014/main" id="{73B80782-314A-3A00-8DAF-2D6A560BE34F}"/>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5221" b="93976" l="9901" r="89604">
                        <a14:foregroundMark x1="53960" y1="17269" x2="53960" y2="17269"/>
                        <a14:foregroundMark x1="53960" y1="5221" x2="53960" y2="5221"/>
                        <a14:foregroundMark x1="50495" y1="18072" x2="50495" y2="18072"/>
                        <a14:foregroundMark x1="44554" y1="45783" x2="44554" y2="45783"/>
                        <a14:foregroundMark x1="40099" y1="56225" x2="40099" y2="56225"/>
                        <a14:foregroundMark x1="81683" y1="91968" x2="81683" y2="91968"/>
                        <a14:foregroundMark x1="14356" y1="93976" x2="14356" y2="93976"/>
                      </a14:backgroundRemoval>
                    </a14:imgEffect>
                  </a14:imgLayer>
                </a14:imgProps>
              </a:ext>
              <a:ext uri="{28A0092B-C50C-407E-A947-70E740481C1C}">
                <a14:useLocalDpi xmlns:a14="http://schemas.microsoft.com/office/drawing/2010/main"/>
              </a:ext>
            </a:extLst>
          </a:blip>
          <a:stretch>
            <a:fillRect/>
          </a:stretch>
        </p:blipFill>
        <p:spPr>
          <a:xfrm>
            <a:off x="5416070" y="5247955"/>
            <a:ext cx="518600" cy="639264"/>
          </a:xfrm>
          <a:prstGeom prst="rect">
            <a:avLst/>
          </a:prstGeom>
        </p:spPr>
      </p:pic>
      <p:pic>
        <p:nvPicPr>
          <p:cNvPr id="6" name="Picture 5" descr="A simple drawing of a bicycle&#10;">
            <a:extLst>
              <a:ext uri="{FF2B5EF4-FFF2-40B4-BE49-F238E27FC236}">
                <a16:creationId xmlns:a16="http://schemas.microsoft.com/office/drawing/2014/main" id="{7B488763-B714-5751-0E3F-95749C6BF2C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38108" y="5247955"/>
            <a:ext cx="1012510" cy="680044"/>
          </a:xfrm>
          <a:prstGeom prst="rect">
            <a:avLst/>
          </a:prstGeom>
        </p:spPr>
      </p:pic>
    </p:spTree>
    <p:extLst>
      <p:ext uri="{BB962C8B-B14F-4D97-AF65-F5344CB8AC3E}">
        <p14:creationId xmlns:p14="http://schemas.microsoft.com/office/powerpoint/2010/main" val="86307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2A8812D8-26F6-140D-503A-634F25021695}"/>
              </a:ext>
            </a:extLst>
          </p:cNvPr>
          <p:cNvGraphicFramePr>
            <a:graphicFrameLocks noGrp="1"/>
          </p:cNvGraphicFramePr>
          <p:nvPr>
            <p:extLst>
              <p:ext uri="{D42A27DB-BD31-4B8C-83A1-F6EECF244321}">
                <p14:modId xmlns:p14="http://schemas.microsoft.com/office/powerpoint/2010/main" val="4009068006"/>
              </p:ext>
            </p:extLst>
          </p:nvPr>
        </p:nvGraphicFramePr>
        <p:xfrm>
          <a:off x="1240977" y="3874316"/>
          <a:ext cx="5487257" cy="1463040"/>
        </p:xfrm>
        <a:graphic>
          <a:graphicData uri="http://schemas.openxmlformats.org/drawingml/2006/table">
            <a:tbl>
              <a:tblPr firstRow="1" bandRow="1">
                <a:tableStyleId>{5940675A-B579-460E-94D1-54222C63F5DA}</a:tableStyleId>
              </a:tblPr>
              <a:tblGrid>
                <a:gridCol w="1475177">
                  <a:extLst>
                    <a:ext uri="{9D8B030D-6E8A-4147-A177-3AD203B41FA5}">
                      <a16:colId xmlns:a16="http://schemas.microsoft.com/office/drawing/2014/main" val="1592404437"/>
                    </a:ext>
                  </a:extLst>
                </a:gridCol>
                <a:gridCol w="802416">
                  <a:extLst>
                    <a:ext uri="{9D8B030D-6E8A-4147-A177-3AD203B41FA5}">
                      <a16:colId xmlns:a16="http://schemas.microsoft.com/office/drawing/2014/main" val="744807082"/>
                    </a:ext>
                  </a:extLst>
                </a:gridCol>
                <a:gridCol w="802416">
                  <a:extLst>
                    <a:ext uri="{9D8B030D-6E8A-4147-A177-3AD203B41FA5}">
                      <a16:colId xmlns:a16="http://schemas.microsoft.com/office/drawing/2014/main" val="2870340435"/>
                    </a:ext>
                  </a:extLst>
                </a:gridCol>
                <a:gridCol w="802416">
                  <a:extLst>
                    <a:ext uri="{9D8B030D-6E8A-4147-A177-3AD203B41FA5}">
                      <a16:colId xmlns:a16="http://schemas.microsoft.com/office/drawing/2014/main" val="3040351676"/>
                    </a:ext>
                  </a:extLst>
                </a:gridCol>
                <a:gridCol w="802416">
                  <a:extLst>
                    <a:ext uri="{9D8B030D-6E8A-4147-A177-3AD203B41FA5}">
                      <a16:colId xmlns:a16="http://schemas.microsoft.com/office/drawing/2014/main" val="419203403"/>
                    </a:ext>
                  </a:extLst>
                </a:gridCol>
                <a:gridCol w="802416">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tx1"/>
                          </a:solidFill>
                          <a:latin typeface="Arial" panose="020B0604020202020204" pitchFamily="34" charset="0"/>
                          <a:cs typeface="Arial" panose="020B0604020202020204" pitchFamily="34" charset="0"/>
                        </a:rPr>
                        <a:t>30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tx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20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2.6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22" name="Title 1">
            <a:extLst>
              <a:ext uri="{FF2B5EF4-FFF2-40B4-BE49-F238E27FC236}">
                <a16:creationId xmlns:a16="http://schemas.microsoft.com/office/drawing/2014/main" id="{02AABD48-7F62-174B-98BD-03D513E3B1A1}"/>
              </a:ext>
            </a:extLst>
          </p:cNvPr>
          <p:cNvSpPr txBox="1">
            <a:spLocks/>
          </p:cNvSpPr>
          <p:nvPr/>
        </p:nvSpPr>
        <p:spPr>
          <a:xfrm>
            <a:off x="532104" y="112165"/>
            <a:ext cx="8750792"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Answers: </a:t>
            </a: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Online maps – no internet (1)</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11</a:t>
            </a:fld>
            <a:endParaRPr lang="en-US" dirty="0"/>
          </a:p>
        </p:txBody>
      </p:sp>
      <p:graphicFrame>
        <p:nvGraphicFramePr>
          <p:cNvPr id="5" name="Table 4">
            <a:extLst>
              <a:ext uri="{FF2B5EF4-FFF2-40B4-BE49-F238E27FC236}">
                <a16:creationId xmlns:a16="http://schemas.microsoft.com/office/drawing/2014/main" id="{660B4CEF-F9F7-5D58-FB43-4A9A956575AB}"/>
              </a:ext>
            </a:extLst>
          </p:cNvPr>
          <p:cNvGraphicFramePr>
            <a:graphicFrameLocks noGrp="1"/>
          </p:cNvGraphicFramePr>
          <p:nvPr>
            <p:extLst>
              <p:ext uri="{D42A27DB-BD31-4B8C-83A1-F6EECF244321}">
                <p14:modId xmlns:p14="http://schemas.microsoft.com/office/powerpoint/2010/main" val="3350203595"/>
              </p:ext>
            </p:extLst>
          </p:nvPr>
        </p:nvGraphicFramePr>
        <p:xfrm>
          <a:off x="1232154" y="1640399"/>
          <a:ext cx="5487257" cy="1463040"/>
        </p:xfrm>
        <a:graphic>
          <a:graphicData uri="http://schemas.openxmlformats.org/drawingml/2006/table">
            <a:tbl>
              <a:tblPr firstRow="1" bandRow="1">
                <a:tableStyleId>{5940675A-B579-460E-94D1-54222C63F5DA}</a:tableStyleId>
              </a:tblPr>
              <a:tblGrid>
                <a:gridCol w="1475177">
                  <a:extLst>
                    <a:ext uri="{9D8B030D-6E8A-4147-A177-3AD203B41FA5}">
                      <a16:colId xmlns:a16="http://schemas.microsoft.com/office/drawing/2014/main" val="1592404437"/>
                    </a:ext>
                  </a:extLst>
                </a:gridCol>
                <a:gridCol w="802416">
                  <a:extLst>
                    <a:ext uri="{9D8B030D-6E8A-4147-A177-3AD203B41FA5}">
                      <a16:colId xmlns:a16="http://schemas.microsoft.com/office/drawing/2014/main" val="744807082"/>
                    </a:ext>
                  </a:extLst>
                </a:gridCol>
                <a:gridCol w="802416">
                  <a:extLst>
                    <a:ext uri="{9D8B030D-6E8A-4147-A177-3AD203B41FA5}">
                      <a16:colId xmlns:a16="http://schemas.microsoft.com/office/drawing/2014/main" val="2870340435"/>
                    </a:ext>
                  </a:extLst>
                </a:gridCol>
                <a:gridCol w="802416">
                  <a:extLst>
                    <a:ext uri="{9D8B030D-6E8A-4147-A177-3AD203B41FA5}">
                      <a16:colId xmlns:a16="http://schemas.microsoft.com/office/drawing/2014/main" val="3040351676"/>
                    </a:ext>
                  </a:extLst>
                </a:gridCol>
                <a:gridCol w="802416">
                  <a:extLst>
                    <a:ext uri="{9D8B030D-6E8A-4147-A177-3AD203B41FA5}">
                      <a16:colId xmlns:a16="http://schemas.microsoft.com/office/drawing/2014/main" val="419203403"/>
                    </a:ext>
                  </a:extLst>
                </a:gridCol>
                <a:gridCol w="802416">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2.6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5.2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7.8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15.6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20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30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tx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6" name="TextBox 5">
            <a:extLst>
              <a:ext uri="{FF2B5EF4-FFF2-40B4-BE49-F238E27FC236}">
                <a16:creationId xmlns:a16="http://schemas.microsoft.com/office/drawing/2014/main" id="{B3055F95-06FF-C649-25A8-851BDAF36E44}"/>
              </a:ext>
            </a:extLst>
          </p:cNvPr>
          <p:cNvSpPr txBox="1"/>
          <p:nvPr/>
        </p:nvSpPr>
        <p:spPr>
          <a:xfrm>
            <a:off x="635058" y="1482172"/>
            <a:ext cx="2202271"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a)</a:t>
            </a:r>
          </a:p>
        </p:txBody>
      </p:sp>
      <p:sp>
        <p:nvSpPr>
          <p:cNvPr id="7" name="Rounded Rectangle 1">
            <a:extLst>
              <a:ext uri="{FF2B5EF4-FFF2-40B4-BE49-F238E27FC236}">
                <a16:creationId xmlns:a16="http://schemas.microsoft.com/office/drawing/2014/main" id="{064760B0-426C-0542-DEBC-48DD3DB18088}"/>
              </a:ext>
            </a:extLst>
          </p:cNvPr>
          <p:cNvSpPr/>
          <p:nvPr/>
        </p:nvSpPr>
        <p:spPr>
          <a:xfrm>
            <a:off x="7114626" y="2570543"/>
            <a:ext cx="1779868"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15.6 mph</a:t>
            </a:r>
          </a:p>
        </p:txBody>
      </p:sp>
      <p:sp>
        <p:nvSpPr>
          <p:cNvPr id="10" name="Rounded Rectangle 1">
            <a:extLst>
              <a:ext uri="{FF2B5EF4-FFF2-40B4-BE49-F238E27FC236}">
                <a16:creationId xmlns:a16="http://schemas.microsoft.com/office/drawing/2014/main" id="{9E846686-2419-7DEF-FECD-E4928907A8AB}"/>
              </a:ext>
            </a:extLst>
          </p:cNvPr>
          <p:cNvSpPr/>
          <p:nvPr/>
        </p:nvSpPr>
        <p:spPr>
          <a:xfrm>
            <a:off x="7114502" y="4797943"/>
            <a:ext cx="1779868"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2.6 min</a:t>
            </a:r>
          </a:p>
        </p:txBody>
      </p:sp>
      <p:sp>
        <p:nvSpPr>
          <p:cNvPr id="11" name="TextBox 10">
            <a:extLst>
              <a:ext uri="{FF2B5EF4-FFF2-40B4-BE49-F238E27FC236}">
                <a16:creationId xmlns:a16="http://schemas.microsoft.com/office/drawing/2014/main" id="{7AF386DA-1F98-7BAD-D63B-85180BFADBCC}"/>
              </a:ext>
            </a:extLst>
          </p:cNvPr>
          <p:cNvSpPr txBox="1"/>
          <p:nvPr/>
        </p:nvSpPr>
        <p:spPr>
          <a:xfrm>
            <a:off x="635058" y="3742942"/>
            <a:ext cx="9482719" cy="523220"/>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996382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532104" y="112165"/>
            <a:ext cx="915590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Answers: Online maps – no internet (2)</a:t>
            </a:r>
            <a:endParaRPr lang="en-US" sz="3600" b="1" dirty="0">
              <a:solidFill>
                <a:schemeClr val="accent1"/>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12</a:t>
            </a:fld>
            <a:endParaRPr lang="en-US" dirty="0"/>
          </a:p>
        </p:txBody>
      </p:sp>
      <p:graphicFrame>
        <p:nvGraphicFramePr>
          <p:cNvPr id="2" name="Table 1">
            <a:extLst>
              <a:ext uri="{FF2B5EF4-FFF2-40B4-BE49-F238E27FC236}">
                <a16:creationId xmlns:a16="http://schemas.microsoft.com/office/drawing/2014/main" id="{3BC438E6-A435-2C76-796F-82B594682EF4}"/>
              </a:ext>
            </a:extLst>
          </p:cNvPr>
          <p:cNvGraphicFramePr>
            <a:graphicFrameLocks noGrp="1"/>
          </p:cNvGraphicFramePr>
          <p:nvPr>
            <p:extLst>
              <p:ext uri="{D42A27DB-BD31-4B8C-83A1-F6EECF244321}">
                <p14:modId xmlns:p14="http://schemas.microsoft.com/office/powerpoint/2010/main" val="1533756495"/>
              </p:ext>
            </p:extLst>
          </p:nvPr>
        </p:nvGraphicFramePr>
        <p:xfrm>
          <a:off x="1232154" y="1317434"/>
          <a:ext cx="4684841" cy="1463040"/>
        </p:xfrm>
        <a:graphic>
          <a:graphicData uri="http://schemas.openxmlformats.org/drawingml/2006/table">
            <a:tbl>
              <a:tblPr firstRow="1" bandRow="1">
                <a:tableStyleId>{5940675A-B579-460E-94D1-54222C63F5DA}</a:tableStyleId>
              </a:tblPr>
              <a:tblGrid>
                <a:gridCol w="1475177">
                  <a:extLst>
                    <a:ext uri="{9D8B030D-6E8A-4147-A177-3AD203B41FA5}">
                      <a16:colId xmlns:a16="http://schemas.microsoft.com/office/drawing/2014/main" val="1592404437"/>
                    </a:ext>
                  </a:extLst>
                </a:gridCol>
                <a:gridCol w="802416">
                  <a:extLst>
                    <a:ext uri="{9D8B030D-6E8A-4147-A177-3AD203B41FA5}">
                      <a16:colId xmlns:a16="http://schemas.microsoft.com/office/drawing/2014/main" val="744807082"/>
                    </a:ext>
                  </a:extLst>
                </a:gridCol>
                <a:gridCol w="802416">
                  <a:extLst>
                    <a:ext uri="{9D8B030D-6E8A-4147-A177-3AD203B41FA5}">
                      <a16:colId xmlns:a16="http://schemas.microsoft.com/office/drawing/2014/main" val="2870340435"/>
                    </a:ext>
                  </a:extLst>
                </a:gridCol>
                <a:gridCol w="802416">
                  <a:extLst>
                    <a:ext uri="{9D8B030D-6E8A-4147-A177-3AD203B41FA5}">
                      <a16:colId xmlns:a16="http://schemas.microsoft.com/office/drawing/2014/main" val="3040351676"/>
                    </a:ext>
                  </a:extLst>
                </a:gridCol>
                <a:gridCol w="802416">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0.6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0.3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24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tx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3" name="TextBox 2">
            <a:extLst>
              <a:ext uri="{FF2B5EF4-FFF2-40B4-BE49-F238E27FC236}">
                <a16:creationId xmlns:a16="http://schemas.microsoft.com/office/drawing/2014/main" id="{87DEAC21-A180-5626-F10A-35EE724FD1AB}"/>
              </a:ext>
            </a:extLst>
          </p:cNvPr>
          <p:cNvSpPr txBox="1"/>
          <p:nvPr/>
        </p:nvSpPr>
        <p:spPr>
          <a:xfrm>
            <a:off x="635058" y="1184304"/>
            <a:ext cx="1253119"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c)</a:t>
            </a:r>
          </a:p>
        </p:txBody>
      </p:sp>
      <p:sp>
        <p:nvSpPr>
          <p:cNvPr id="6" name="Rounded Rectangle 1">
            <a:extLst>
              <a:ext uri="{FF2B5EF4-FFF2-40B4-BE49-F238E27FC236}">
                <a16:creationId xmlns:a16="http://schemas.microsoft.com/office/drawing/2014/main" id="{B4D8944B-9763-031A-96C6-5BC76FB0621A}"/>
              </a:ext>
            </a:extLst>
          </p:cNvPr>
          <p:cNvSpPr/>
          <p:nvPr/>
        </p:nvSpPr>
        <p:spPr>
          <a:xfrm>
            <a:off x="6514091" y="2197084"/>
            <a:ext cx="1779868"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3 mph</a:t>
            </a:r>
          </a:p>
        </p:txBody>
      </p:sp>
      <p:sp>
        <p:nvSpPr>
          <p:cNvPr id="7" name="TextBox 6">
            <a:extLst>
              <a:ext uri="{FF2B5EF4-FFF2-40B4-BE49-F238E27FC236}">
                <a16:creationId xmlns:a16="http://schemas.microsoft.com/office/drawing/2014/main" id="{76166FE8-BED9-0A50-E737-2121FABB12CB}"/>
              </a:ext>
            </a:extLst>
          </p:cNvPr>
          <p:cNvSpPr txBox="1"/>
          <p:nvPr/>
        </p:nvSpPr>
        <p:spPr>
          <a:xfrm>
            <a:off x="635058" y="3299737"/>
            <a:ext cx="8627696"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d) </a:t>
            </a:r>
            <a:r>
              <a:rPr lang="en-US" sz="2400" dirty="0">
                <a:latin typeface="Arial" panose="020B0604020202020204" pitchFamily="34" charset="0"/>
                <a:cs typeface="Arial" panose="020B0604020202020204" pitchFamily="34" charset="0"/>
              </a:rPr>
              <a:t>Why is the distance for walking different from the </a:t>
            </a:r>
          </a:p>
          <a:p>
            <a:r>
              <a:rPr lang="en-US" sz="2400" dirty="0">
                <a:latin typeface="Arial" panose="020B0604020202020204" pitchFamily="34" charset="0"/>
                <a:cs typeface="Arial" panose="020B0604020202020204" pitchFamily="34" charset="0"/>
              </a:rPr>
              <a:t>    distance for driving?</a:t>
            </a:r>
            <a:endParaRPr lang="en-SG" sz="24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26594192-C54E-E5CF-7ECE-54E78684DADB}"/>
              </a:ext>
            </a:extLst>
          </p:cNvPr>
          <p:cNvSpPr txBox="1"/>
          <p:nvPr/>
        </p:nvSpPr>
        <p:spPr>
          <a:xfrm>
            <a:off x="983366" y="4130734"/>
            <a:ext cx="7448115" cy="461665"/>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The walking route is different from the driving route.</a:t>
            </a:r>
            <a:endParaRPr lang="en-SG" sz="2400" dirty="0">
              <a:solidFill>
                <a:schemeClr val="accent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3139C1F-327F-FDBC-D96A-4E454E0DE957}"/>
              </a:ext>
            </a:extLst>
          </p:cNvPr>
          <p:cNvSpPr txBox="1"/>
          <p:nvPr/>
        </p:nvSpPr>
        <p:spPr>
          <a:xfrm>
            <a:off x="635057" y="4842699"/>
            <a:ext cx="9577722"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e) </a:t>
            </a:r>
            <a:r>
              <a:rPr lang="en-US" sz="2400" dirty="0">
                <a:effectLst/>
                <a:latin typeface="Arial" panose="020B0604020202020204" pitchFamily="34" charset="0"/>
                <a:ea typeface="Calibri" panose="020F0502020204030204" pitchFamily="34" charset="0"/>
              </a:rPr>
              <a:t>A person’s average walking speed is thought to be 3–4 mph.</a:t>
            </a:r>
            <a:endParaRPr lang="en-SG" sz="2400" dirty="0">
              <a:latin typeface="Arial" panose="020B0604020202020204" pitchFamily="34" charset="0"/>
              <a:ea typeface="Calibri" panose="020F0502020204030204" pitchFamily="34" charset="0"/>
            </a:endParaRPr>
          </a:p>
          <a:p>
            <a:r>
              <a:rPr lang="en-SG" sz="2400" dirty="0">
                <a:effectLst/>
                <a:latin typeface="Arial" panose="020B0604020202020204" pitchFamily="34" charset="0"/>
                <a:ea typeface="Calibri" panose="020F0502020204030204" pitchFamily="34" charset="0"/>
              </a:rPr>
              <a:t>    </a:t>
            </a:r>
            <a:r>
              <a:rPr lang="en-US" sz="2400" dirty="0">
                <a:effectLst/>
                <a:latin typeface="Arial" panose="020B0604020202020204" pitchFamily="34" charset="0"/>
                <a:ea typeface="Calibri" panose="020F0502020204030204" pitchFamily="34" charset="0"/>
              </a:rPr>
              <a:t>Compare this to the average speed found in c).</a:t>
            </a:r>
            <a:endParaRPr lang="en-SG" sz="2400" dirty="0">
              <a:effectLst/>
              <a:latin typeface="Arial" panose="020B0604020202020204" pitchFamily="34" charset="0"/>
              <a:ea typeface="Calibri" panose="020F0502020204030204" pitchFamily="34" charset="0"/>
            </a:endParaRPr>
          </a:p>
        </p:txBody>
      </p:sp>
      <p:sp>
        <p:nvSpPr>
          <p:cNvPr id="10" name="TextBox 9">
            <a:extLst>
              <a:ext uri="{FF2B5EF4-FFF2-40B4-BE49-F238E27FC236}">
                <a16:creationId xmlns:a16="http://schemas.microsoft.com/office/drawing/2014/main" id="{A0F38D2C-12B1-D3A0-2F60-5B4831B0A66B}"/>
              </a:ext>
            </a:extLst>
          </p:cNvPr>
          <p:cNvSpPr txBox="1"/>
          <p:nvPr/>
        </p:nvSpPr>
        <p:spPr>
          <a:xfrm>
            <a:off x="983366" y="5741863"/>
            <a:ext cx="9312541" cy="461665"/>
          </a:xfrm>
          <a:prstGeom prst="rect">
            <a:avLst/>
          </a:prstGeom>
          <a:noFill/>
        </p:spPr>
        <p:txBody>
          <a:bodyPr wrap="square" rtlCol="0">
            <a:spAutoFit/>
          </a:bodyPr>
          <a:lstStyle/>
          <a:p>
            <a:r>
              <a:rPr lang="en-US" sz="2400" dirty="0">
                <a:solidFill>
                  <a:schemeClr val="accent1"/>
                </a:solidFill>
                <a:effectLst/>
                <a:latin typeface="Arial" panose="020B0604020202020204" pitchFamily="34" charset="0"/>
                <a:ea typeface="Calibri" panose="020F0502020204030204" pitchFamily="34" charset="0"/>
              </a:rPr>
              <a:t>The average speed found in c) is in the lower end of this range.</a:t>
            </a:r>
            <a:endParaRPr lang="en-SG" sz="240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4177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532104" y="112165"/>
            <a:ext cx="915590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Answers: Online maps – no internet (3)</a:t>
            </a:r>
            <a:endParaRPr lang="en-US" sz="3600" b="1" dirty="0">
              <a:solidFill>
                <a:schemeClr val="accent1"/>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13</a:t>
            </a:fld>
            <a:endParaRPr lang="en-US" dirty="0"/>
          </a:p>
        </p:txBody>
      </p:sp>
      <p:graphicFrame>
        <p:nvGraphicFramePr>
          <p:cNvPr id="2" name="Table 1">
            <a:extLst>
              <a:ext uri="{FF2B5EF4-FFF2-40B4-BE49-F238E27FC236}">
                <a16:creationId xmlns:a16="http://schemas.microsoft.com/office/drawing/2014/main" id="{FD41A06F-4CF5-72B5-7DBC-CFCA328E65FC}"/>
              </a:ext>
            </a:extLst>
          </p:cNvPr>
          <p:cNvGraphicFramePr>
            <a:graphicFrameLocks noGrp="1"/>
          </p:cNvGraphicFramePr>
          <p:nvPr>
            <p:extLst>
              <p:ext uri="{D42A27DB-BD31-4B8C-83A1-F6EECF244321}">
                <p14:modId xmlns:p14="http://schemas.microsoft.com/office/powerpoint/2010/main" val="2347671177"/>
              </p:ext>
            </p:extLst>
          </p:nvPr>
        </p:nvGraphicFramePr>
        <p:xfrm>
          <a:off x="1411159" y="1317434"/>
          <a:ext cx="4684841" cy="1463040"/>
        </p:xfrm>
        <a:graphic>
          <a:graphicData uri="http://schemas.openxmlformats.org/drawingml/2006/table">
            <a:tbl>
              <a:tblPr firstRow="1" bandRow="1">
                <a:tableStyleId>{5940675A-B579-460E-94D1-54222C63F5DA}</a:tableStyleId>
              </a:tblPr>
              <a:tblGrid>
                <a:gridCol w="1475177">
                  <a:extLst>
                    <a:ext uri="{9D8B030D-6E8A-4147-A177-3AD203B41FA5}">
                      <a16:colId xmlns:a16="http://schemas.microsoft.com/office/drawing/2014/main" val="1592404437"/>
                    </a:ext>
                  </a:extLst>
                </a:gridCol>
                <a:gridCol w="802416">
                  <a:extLst>
                    <a:ext uri="{9D8B030D-6E8A-4147-A177-3AD203B41FA5}">
                      <a16:colId xmlns:a16="http://schemas.microsoft.com/office/drawing/2014/main" val="744807082"/>
                    </a:ext>
                  </a:extLst>
                </a:gridCol>
                <a:gridCol w="802416">
                  <a:extLst>
                    <a:ext uri="{9D8B030D-6E8A-4147-A177-3AD203B41FA5}">
                      <a16:colId xmlns:a16="http://schemas.microsoft.com/office/drawing/2014/main" val="2870340435"/>
                    </a:ext>
                  </a:extLst>
                </a:gridCol>
                <a:gridCol w="802416">
                  <a:extLst>
                    <a:ext uri="{9D8B030D-6E8A-4147-A177-3AD203B41FA5}">
                      <a16:colId xmlns:a16="http://schemas.microsoft.com/office/drawing/2014/main" val="3040351676"/>
                    </a:ext>
                  </a:extLst>
                </a:gridCol>
                <a:gridCol w="802416">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0.5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9</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30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tx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5" name="Rounded Rectangle 1">
            <a:extLst>
              <a:ext uri="{FF2B5EF4-FFF2-40B4-BE49-F238E27FC236}">
                <a16:creationId xmlns:a16="http://schemas.microsoft.com/office/drawing/2014/main" id="{ABEF3C59-87B8-9BC5-E500-AC79E28824CE}"/>
              </a:ext>
            </a:extLst>
          </p:cNvPr>
          <p:cNvSpPr/>
          <p:nvPr/>
        </p:nvSpPr>
        <p:spPr>
          <a:xfrm>
            <a:off x="6693096" y="2197084"/>
            <a:ext cx="1779868"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10 mph</a:t>
            </a:r>
          </a:p>
        </p:txBody>
      </p:sp>
      <p:sp>
        <p:nvSpPr>
          <p:cNvPr id="6" name="TextBox 5">
            <a:extLst>
              <a:ext uri="{FF2B5EF4-FFF2-40B4-BE49-F238E27FC236}">
                <a16:creationId xmlns:a16="http://schemas.microsoft.com/office/drawing/2014/main" id="{6952A6A6-1616-A8D2-C4ED-A9A1DCD40B4C}"/>
              </a:ext>
            </a:extLst>
          </p:cNvPr>
          <p:cNvSpPr txBox="1"/>
          <p:nvPr/>
        </p:nvSpPr>
        <p:spPr>
          <a:xfrm>
            <a:off x="814062" y="2999115"/>
            <a:ext cx="9660850" cy="1200329"/>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g) </a:t>
            </a:r>
            <a:r>
              <a:rPr lang="en-US" sz="2400" dirty="0">
                <a:effectLst/>
                <a:latin typeface="Arial" panose="020B0604020202020204" pitchFamily="34" charset="0"/>
                <a:ea typeface="Calibri" panose="020F0502020204030204" pitchFamily="34" charset="0"/>
              </a:rPr>
              <a:t>Does a car, a bicycle or a person walking usually travel at the  </a:t>
            </a:r>
          </a:p>
          <a:p>
            <a:pPr marL="457200" indent="-262890"/>
            <a:r>
              <a:rPr lang="en-US" sz="2400" dirty="0">
                <a:latin typeface="Arial" panose="020B0604020202020204" pitchFamily="34" charset="0"/>
                <a:ea typeface="Calibri" panose="020F0502020204030204" pitchFamily="34" charset="0"/>
              </a:rPr>
              <a:t>  </a:t>
            </a:r>
            <a:r>
              <a:rPr lang="en-US" sz="2400" dirty="0">
                <a:effectLst/>
                <a:latin typeface="Arial" panose="020B0604020202020204" pitchFamily="34" charset="0"/>
                <a:ea typeface="Calibri" panose="020F0502020204030204" pitchFamily="34" charset="0"/>
              </a:rPr>
              <a:t>same speed for an entire journey? </a:t>
            </a:r>
            <a:endParaRPr lang="en-SG" sz="2400" dirty="0">
              <a:effectLst/>
              <a:latin typeface="Arial" panose="020B0604020202020204" pitchFamily="34" charset="0"/>
              <a:ea typeface="Calibri" panose="020F0502020204030204" pitchFamily="34" charset="0"/>
            </a:endParaRPr>
          </a:p>
          <a:p>
            <a:pPr marL="457200" indent="-262890">
              <a:spcAft>
                <a:spcPts val="600"/>
              </a:spcAft>
            </a:pPr>
            <a:r>
              <a:rPr lang="en-US" sz="2400" dirty="0">
                <a:latin typeface="Arial" panose="020B0604020202020204" pitchFamily="34" charset="0"/>
                <a:ea typeface="Calibri" panose="020F0502020204030204" pitchFamily="34" charset="0"/>
              </a:rPr>
              <a:t>  </a:t>
            </a:r>
            <a:r>
              <a:rPr lang="en-US" sz="2400" dirty="0">
                <a:effectLst/>
                <a:latin typeface="Arial" panose="020B0604020202020204" pitchFamily="34" charset="0"/>
                <a:ea typeface="Calibri" panose="020F0502020204030204" pitchFamily="34" charset="0"/>
              </a:rPr>
              <a:t>Why?</a:t>
            </a:r>
            <a:endParaRPr lang="en-SG" sz="2400" dirty="0">
              <a:effectLst/>
              <a:latin typeface="Arial" panose="020B0604020202020204" pitchFamily="34" charset="0"/>
              <a:ea typeface="Calibri" panose="020F0502020204030204" pitchFamily="34" charset="0"/>
            </a:endParaRPr>
          </a:p>
        </p:txBody>
      </p:sp>
      <p:sp>
        <p:nvSpPr>
          <p:cNvPr id="7" name="TextBox 6">
            <a:extLst>
              <a:ext uri="{FF2B5EF4-FFF2-40B4-BE49-F238E27FC236}">
                <a16:creationId xmlns:a16="http://schemas.microsoft.com/office/drawing/2014/main" id="{CFCC8F2E-4FD3-34B6-66A3-728A09C42769}"/>
              </a:ext>
            </a:extLst>
          </p:cNvPr>
          <p:cNvSpPr txBox="1"/>
          <p:nvPr/>
        </p:nvSpPr>
        <p:spPr>
          <a:xfrm>
            <a:off x="1239562" y="4204275"/>
            <a:ext cx="9168289" cy="830997"/>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No. For example, a car or bicycle might slow down and stop in traffic. A person might slow down while walking.</a:t>
            </a:r>
            <a:endParaRPr lang="en-SG" sz="2400" dirty="0">
              <a:solidFill>
                <a:schemeClr val="accent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D04AA93-6A94-4FC0-3AC9-9AA299B95FE6}"/>
              </a:ext>
            </a:extLst>
          </p:cNvPr>
          <p:cNvSpPr txBox="1"/>
          <p:nvPr/>
        </p:nvSpPr>
        <p:spPr>
          <a:xfrm>
            <a:off x="814061" y="5258421"/>
            <a:ext cx="9577722" cy="461665"/>
          </a:xfrm>
          <a:prstGeom prst="rect">
            <a:avLst/>
          </a:prstGeom>
          <a:noFill/>
        </p:spPr>
        <p:txBody>
          <a:bodyPr wrap="square" rtlCol="0">
            <a:spAutoFit/>
          </a:bodyPr>
          <a:lstStyle/>
          <a:p>
            <a:r>
              <a:rPr lang="en-SG" sz="2400" b="1" dirty="0">
                <a:latin typeface="Arial" panose="020B0604020202020204" pitchFamily="34" charset="0"/>
                <a:ea typeface="Calibri" panose="020F0502020204030204" pitchFamily="34" charset="0"/>
              </a:rPr>
              <a:t>h) </a:t>
            </a:r>
            <a:r>
              <a:rPr lang="en-SG" sz="2400" dirty="0">
                <a:latin typeface="Arial" panose="020B0604020202020204" pitchFamily="34" charset="0"/>
                <a:ea typeface="Calibri" panose="020F0502020204030204" pitchFamily="34" charset="0"/>
              </a:rPr>
              <a:t>What does ‘average speed’ mean?</a:t>
            </a:r>
            <a:endParaRPr lang="en-SG" sz="2400" b="1" dirty="0">
              <a:effectLst/>
              <a:latin typeface="Arial" panose="020B060402020202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6B4C9A34-8EAB-018D-4DDE-1ED254A86007}"/>
              </a:ext>
            </a:extLst>
          </p:cNvPr>
          <p:cNvSpPr txBox="1"/>
          <p:nvPr/>
        </p:nvSpPr>
        <p:spPr>
          <a:xfrm>
            <a:off x="1239562" y="5720086"/>
            <a:ext cx="9312541" cy="461665"/>
          </a:xfrm>
          <a:prstGeom prst="rect">
            <a:avLst/>
          </a:prstGeom>
          <a:noFill/>
        </p:spPr>
        <p:txBody>
          <a:bodyPr wrap="square" rtlCol="0">
            <a:spAutoFit/>
          </a:bodyPr>
          <a:lstStyle/>
          <a:p>
            <a:r>
              <a:rPr lang="en-US" sz="2400" dirty="0">
                <a:solidFill>
                  <a:schemeClr val="accent1"/>
                </a:solidFill>
                <a:effectLst/>
                <a:latin typeface="Arial" panose="020B0604020202020204" pitchFamily="34" charset="0"/>
                <a:ea typeface="Calibri" panose="020F0502020204030204" pitchFamily="34" charset="0"/>
              </a:rPr>
              <a:t>The distance you travel in a unit of time.</a:t>
            </a:r>
            <a:endParaRPr lang="en-SG" sz="2400" dirty="0">
              <a:solidFill>
                <a:schemeClr val="accent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07848BF-D5AE-24E0-E0DF-A61A9F420F3B}"/>
              </a:ext>
            </a:extLst>
          </p:cNvPr>
          <p:cNvSpPr txBox="1"/>
          <p:nvPr/>
        </p:nvSpPr>
        <p:spPr>
          <a:xfrm>
            <a:off x="814062" y="1184304"/>
            <a:ext cx="1253119"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f)</a:t>
            </a:r>
          </a:p>
        </p:txBody>
      </p:sp>
    </p:spTree>
    <p:extLst>
      <p:ext uri="{BB962C8B-B14F-4D97-AF65-F5344CB8AC3E}">
        <p14:creationId xmlns:p14="http://schemas.microsoft.com/office/powerpoint/2010/main" val="1315435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Pizza time</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14</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58E1509-5537-BEF0-F848-F72BC1399F78}"/>
              </a:ext>
            </a:extLst>
          </p:cNvPr>
          <p:cNvSpPr txBox="1"/>
          <p:nvPr/>
        </p:nvSpPr>
        <p:spPr>
          <a:xfrm>
            <a:off x="1778390" y="3345669"/>
            <a:ext cx="149220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latin typeface="Arial" panose="020B0604020202020204" pitchFamily="34" charset="0"/>
                <a:cs typeface="Arial" panose="020B0604020202020204" pitchFamily="34" charset="0"/>
              </a:rPr>
              <a:t>Pizza on</a:t>
            </a:r>
          </a:p>
          <a:p>
            <a:r>
              <a:rPr lang="en-US" sz="2400" b="1" dirty="0">
                <a:latin typeface="Arial" panose="020B0604020202020204" pitchFamily="34" charset="0"/>
                <a:cs typeface="Arial" panose="020B0604020202020204" pitchFamily="34" charset="0"/>
              </a:rPr>
              <a:t>the Go!</a:t>
            </a:r>
          </a:p>
        </p:txBody>
      </p:sp>
      <p:sp>
        <p:nvSpPr>
          <p:cNvPr id="8" name="TextBox 7">
            <a:extLst>
              <a:ext uri="{FF2B5EF4-FFF2-40B4-BE49-F238E27FC236}">
                <a16:creationId xmlns:a16="http://schemas.microsoft.com/office/drawing/2014/main" id="{ECE0963B-A824-8CCA-18DB-8D3A1B1ABD5F}"/>
              </a:ext>
            </a:extLst>
          </p:cNvPr>
          <p:cNvSpPr txBox="1"/>
          <p:nvPr/>
        </p:nvSpPr>
        <p:spPr>
          <a:xfrm>
            <a:off x="4521674" y="1215736"/>
            <a:ext cx="1391729" cy="254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9" name="TextBox 8">
            <a:extLst>
              <a:ext uri="{FF2B5EF4-FFF2-40B4-BE49-F238E27FC236}">
                <a16:creationId xmlns:a16="http://schemas.microsoft.com/office/drawing/2014/main" id="{1350F00F-15AF-C66A-46A9-8352455BB543}"/>
              </a:ext>
            </a:extLst>
          </p:cNvPr>
          <p:cNvSpPr txBox="1"/>
          <p:nvPr/>
        </p:nvSpPr>
        <p:spPr>
          <a:xfrm>
            <a:off x="5088995" y="3429000"/>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latin typeface="Arial" panose="020B0604020202020204" pitchFamily="34" charset="0"/>
                <a:cs typeface="Arial" panose="020B0604020202020204" pitchFamily="34" charset="0"/>
              </a:rPr>
              <a:t>Pizza HQ </a:t>
            </a:r>
          </a:p>
        </p:txBody>
      </p:sp>
      <p:sp>
        <p:nvSpPr>
          <p:cNvPr id="11" name="TextBox 10">
            <a:extLst>
              <a:ext uri="{FF2B5EF4-FFF2-40B4-BE49-F238E27FC236}">
                <a16:creationId xmlns:a16="http://schemas.microsoft.com/office/drawing/2014/main" id="{DCAA77FF-928F-626B-DE5E-66DE088E494C}"/>
              </a:ext>
            </a:extLst>
          </p:cNvPr>
          <p:cNvSpPr txBox="1"/>
          <p:nvPr/>
        </p:nvSpPr>
        <p:spPr>
          <a:xfrm>
            <a:off x="8646110" y="3386051"/>
            <a:ext cx="183005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latin typeface="Arial" panose="020B0604020202020204" pitchFamily="34" charset="0"/>
                <a:cs typeface="Arial" panose="020B0604020202020204" pitchFamily="34" charset="0"/>
              </a:rPr>
              <a:t>Pizza Perfect</a:t>
            </a:r>
          </a:p>
        </p:txBody>
      </p:sp>
      <p:sp>
        <p:nvSpPr>
          <p:cNvPr id="17" name="TextBox 16">
            <a:extLst>
              <a:ext uri="{FF2B5EF4-FFF2-40B4-BE49-F238E27FC236}">
                <a16:creationId xmlns:a16="http://schemas.microsoft.com/office/drawing/2014/main" id="{2F183CB4-F184-7331-A6BF-A9C7B0853328}"/>
              </a:ext>
            </a:extLst>
          </p:cNvPr>
          <p:cNvSpPr txBox="1"/>
          <p:nvPr/>
        </p:nvSpPr>
        <p:spPr>
          <a:xfrm>
            <a:off x="1363285" y="1215736"/>
            <a:ext cx="7948613" cy="2310889"/>
          </a:xfrm>
          <a:prstGeom prst="rect">
            <a:avLst/>
          </a:prstGeom>
          <a:noFill/>
        </p:spPr>
        <p:txBody>
          <a:bodyPr wrap="square" rtlCol="0">
            <a:spAutoFit/>
          </a:bodyPr>
          <a:lstStyle/>
          <a:p>
            <a:pPr>
              <a:lnSpc>
                <a:spcPts val="3100"/>
              </a:lnSpc>
              <a:spcAft>
                <a:spcPts val="600"/>
              </a:spcAft>
            </a:pPr>
            <a:r>
              <a:rPr lang="en-US" sz="2800" dirty="0">
                <a:latin typeface="Arial" panose="020B0604020202020204" pitchFamily="34" charset="0"/>
                <a:cs typeface="Arial" panose="020B0604020202020204" pitchFamily="34" charset="0"/>
              </a:rPr>
              <a:t>Use the information on the three cards to find out which pizza shop delivers on time.</a:t>
            </a:r>
          </a:p>
          <a:p>
            <a:pPr>
              <a:lnSpc>
                <a:spcPts val="3100"/>
              </a:lnSpc>
              <a:spcAft>
                <a:spcPts val="600"/>
              </a:spcAft>
            </a:pPr>
            <a:r>
              <a:rPr lang="en-US" sz="2800" dirty="0">
                <a:latin typeface="Arial" panose="020B0604020202020204" pitchFamily="34" charset="0"/>
                <a:cs typeface="Arial" panose="020B0604020202020204" pitchFamily="34" charset="0"/>
              </a:rPr>
              <a:t> </a:t>
            </a:r>
          </a:p>
          <a:p>
            <a:pPr>
              <a:lnSpc>
                <a:spcPts val="3100"/>
              </a:lnSpc>
              <a:spcAft>
                <a:spcPts val="600"/>
              </a:spcAft>
            </a:pPr>
            <a:r>
              <a:rPr lang="en-US" sz="2800" dirty="0">
                <a:latin typeface="Arial" panose="020B0604020202020204" pitchFamily="34" charset="0"/>
                <a:cs typeface="Arial" panose="020B0604020202020204" pitchFamily="34" charset="0"/>
              </a:rPr>
              <a:t>Use ratio tables to show your work.</a:t>
            </a:r>
          </a:p>
          <a:p>
            <a:pPr>
              <a:lnSpc>
                <a:spcPts val="3100"/>
              </a:lnSpc>
              <a:spcAft>
                <a:spcPts val="600"/>
              </a:spcAft>
            </a:pPr>
            <a:endParaRPr lang="en-US" sz="2800" dirty="0">
              <a:latin typeface="Arial" panose="020B0604020202020204" pitchFamily="34" charset="0"/>
              <a:cs typeface="Arial" panose="020B0604020202020204" pitchFamily="34" charset="0"/>
            </a:endParaRPr>
          </a:p>
        </p:txBody>
      </p:sp>
      <p:grpSp>
        <p:nvGrpSpPr>
          <p:cNvPr id="18" name="Group 17" descr="Worksheet available icon">
            <a:extLst>
              <a:ext uri="{FF2B5EF4-FFF2-40B4-BE49-F238E27FC236}">
                <a16:creationId xmlns:a16="http://schemas.microsoft.com/office/drawing/2014/main" id="{4389B2D2-B64A-C271-9377-6E9FF4736572}"/>
              </a:ext>
            </a:extLst>
          </p:cNvPr>
          <p:cNvGrpSpPr/>
          <p:nvPr/>
        </p:nvGrpSpPr>
        <p:grpSpPr>
          <a:xfrm>
            <a:off x="9495879" y="211521"/>
            <a:ext cx="2102384" cy="753403"/>
            <a:chOff x="9495879" y="211521"/>
            <a:chExt cx="2102384" cy="753403"/>
          </a:xfrm>
        </p:grpSpPr>
        <p:pic>
          <p:nvPicPr>
            <p:cNvPr id="19" name="Graphic 6" descr="Document">
              <a:extLst>
                <a:ext uri="{FF2B5EF4-FFF2-40B4-BE49-F238E27FC236}">
                  <a16:creationId xmlns:a16="http://schemas.microsoft.com/office/drawing/2014/main" id="{A56B3F85-9834-C287-18CC-73970711D7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20" name="TextBox 19">
              <a:extLst>
                <a:ext uri="{FF2B5EF4-FFF2-40B4-BE49-F238E27FC236}">
                  <a16:creationId xmlns:a16="http://schemas.microsoft.com/office/drawing/2014/main" id="{54D41858-2A94-1B16-7820-2346A3078673}"/>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23" name="TextBox 22">
            <a:extLst>
              <a:ext uri="{FF2B5EF4-FFF2-40B4-BE49-F238E27FC236}">
                <a16:creationId xmlns:a16="http://schemas.microsoft.com/office/drawing/2014/main" id="{4B9253F7-8D07-668F-9C55-085121D38B42}"/>
              </a:ext>
            </a:extLst>
          </p:cNvPr>
          <p:cNvSpPr txBox="1"/>
          <p:nvPr/>
        </p:nvSpPr>
        <p:spPr>
          <a:xfrm>
            <a:off x="10562" y="112166"/>
            <a:ext cx="1082193" cy="758996"/>
          </a:xfrm>
          <a:prstGeom prst="rect">
            <a:avLst/>
          </a:prstGeom>
          <a:solidFill>
            <a:schemeClr val="accent1"/>
          </a:solidFill>
          <a:ln>
            <a:solidFill>
              <a:schemeClr val="accent1"/>
            </a:solid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YOUR </a:t>
            </a:r>
          </a:p>
          <a:p>
            <a:pPr algn="ctr"/>
            <a:r>
              <a:rPr lang="en-GB" sz="2400" b="1" dirty="0">
                <a:solidFill>
                  <a:schemeClr val="bg1"/>
                </a:solidFill>
                <a:latin typeface="Arial" panose="020B0604020202020204" pitchFamily="34" charset="0"/>
                <a:cs typeface="Arial" panose="020B0604020202020204" pitchFamily="34" charset="0"/>
              </a:rPr>
              <a:t>TURN</a:t>
            </a:r>
          </a:p>
        </p:txBody>
      </p:sp>
      <p:pic>
        <p:nvPicPr>
          <p:cNvPr id="3" name="Picture 2" descr="The logo of a pizza shop called 'Pizza on the Go!'&#10;">
            <a:extLst>
              <a:ext uri="{FF2B5EF4-FFF2-40B4-BE49-F238E27FC236}">
                <a16:creationId xmlns:a16="http://schemas.microsoft.com/office/drawing/2014/main" id="{89E36367-DD41-2EAF-FE7D-C74524F33B3B}"/>
              </a:ext>
            </a:extLst>
          </p:cNvPr>
          <p:cNvPicPr>
            <a:picLocks noChangeAspect="1"/>
          </p:cNvPicPr>
          <p:nvPr/>
        </p:nvPicPr>
        <p:blipFill>
          <a:blip r:embed="rId5"/>
          <a:stretch>
            <a:fillRect/>
          </a:stretch>
        </p:blipFill>
        <p:spPr>
          <a:xfrm>
            <a:off x="1670400" y="4333179"/>
            <a:ext cx="1772332" cy="1772332"/>
          </a:xfrm>
          <a:prstGeom prst="rect">
            <a:avLst/>
          </a:prstGeom>
        </p:spPr>
      </p:pic>
      <p:pic>
        <p:nvPicPr>
          <p:cNvPr id="7" name="Picture 6" descr="The logo of a pizza shop called 'Pizza HQ'&#10;">
            <a:extLst>
              <a:ext uri="{FF2B5EF4-FFF2-40B4-BE49-F238E27FC236}">
                <a16:creationId xmlns:a16="http://schemas.microsoft.com/office/drawing/2014/main" id="{A8384C02-463D-3BC0-6764-6DBFC7B27A8E}"/>
              </a:ext>
            </a:extLst>
          </p:cNvPr>
          <p:cNvPicPr>
            <a:picLocks noChangeAspect="1"/>
          </p:cNvPicPr>
          <p:nvPr/>
        </p:nvPicPr>
        <p:blipFill>
          <a:blip r:embed="rId6"/>
          <a:stretch>
            <a:fillRect/>
          </a:stretch>
        </p:blipFill>
        <p:spPr>
          <a:xfrm>
            <a:off x="4998375" y="4246356"/>
            <a:ext cx="1830056" cy="1945978"/>
          </a:xfrm>
          <a:prstGeom prst="rect">
            <a:avLst/>
          </a:prstGeom>
        </p:spPr>
      </p:pic>
      <p:pic>
        <p:nvPicPr>
          <p:cNvPr id="13" name="Picture 12" descr="The logo of a pizza shop called 'Pizza Perfect'&#10;">
            <a:extLst>
              <a:ext uri="{FF2B5EF4-FFF2-40B4-BE49-F238E27FC236}">
                <a16:creationId xmlns:a16="http://schemas.microsoft.com/office/drawing/2014/main" id="{8AB22584-6D95-93AF-5258-7C366D3AD271}"/>
              </a:ext>
            </a:extLst>
          </p:cNvPr>
          <p:cNvPicPr>
            <a:picLocks noChangeAspect="1"/>
          </p:cNvPicPr>
          <p:nvPr/>
        </p:nvPicPr>
        <p:blipFill>
          <a:blip r:embed="rId7"/>
          <a:stretch>
            <a:fillRect/>
          </a:stretch>
        </p:blipFill>
        <p:spPr>
          <a:xfrm>
            <a:off x="8039978" y="4462096"/>
            <a:ext cx="2431592" cy="1404159"/>
          </a:xfrm>
          <a:prstGeom prst="rect">
            <a:avLst/>
          </a:prstGeom>
        </p:spPr>
      </p:pic>
    </p:spTree>
    <p:extLst>
      <p:ext uri="{BB962C8B-B14F-4D97-AF65-F5344CB8AC3E}">
        <p14:creationId xmlns:p14="http://schemas.microsoft.com/office/powerpoint/2010/main" val="249255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547367"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Pizza time answers (1)</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15</a:t>
            </a:fld>
            <a:endParaRPr lang="en-US" dirty="0"/>
          </a:p>
        </p:txBody>
      </p:sp>
      <p:graphicFrame>
        <p:nvGraphicFramePr>
          <p:cNvPr id="2" name="Table 1">
            <a:extLst>
              <a:ext uri="{FF2B5EF4-FFF2-40B4-BE49-F238E27FC236}">
                <a16:creationId xmlns:a16="http://schemas.microsoft.com/office/drawing/2014/main" id="{4236A5E4-8F1D-ED6A-C03B-05698F5CD3F8}"/>
              </a:ext>
            </a:extLst>
          </p:cNvPr>
          <p:cNvGraphicFramePr>
            <a:graphicFrameLocks noGrp="1"/>
          </p:cNvGraphicFramePr>
          <p:nvPr>
            <p:extLst>
              <p:ext uri="{D42A27DB-BD31-4B8C-83A1-F6EECF244321}">
                <p14:modId xmlns:p14="http://schemas.microsoft.com/office/powerpoint/2010/main" val="1176022022"/>
              </p:ext>
            </p:extLst>
          </p:nvPr>
        </p:nvGraphicFramePr>
        <p:xfrm>
          <a:off x="680825" y="1820932"/>
          <a:ext cx="3662574" cy="1240606"/>
        </p:xfrm>
        <a:graphic>
          <a:graphicData uri="http://schemas.openxmlformats.org/drawingml/2006/table">
            <a:tbl>
              <a:tblPr firstRow="1" bandRow="1">
                <a:tableStyleId>{5940675A-B579-460E-94D1-54222C63F5DA}</a:tableStyleId>
              </a:tblPr>
              <a:tblGrid>
                <a:gridCol w="1754198">
                  <a:extLst>
                    <a:ext uri="{9D8B030D-6E8A-4147-A177-3AD203B41FA5}">
                      <a16:colId xmlns:a16="http://schemas.microsoft.com/office/drawing/2014/main" val="1592404437"/>
                    </a:ext>
                  </a:extLst>
                </a:gridCol>
                <a:gridCol w="954188">
                  <a:extLst>
                    <a:ext uri="{9D8B030D-6E8A-4147-A177-3AD203B41FA5}">
                      <a16:colId xmlns:a16="http://schemas.microsoft.com/office/drawing/2014/main" val="744807082"/>
                    </a:ext>
                  </a:extLst>
                </a:gridCol>
                <a:gridCol w="954188">
                  <a:extLst>
                    <a:ext uri="{9D8B030D-6E8A-4147-A177-3AD203B41FA5}">
                      <a16:colId xmlns:a16="http://schemas.microsoft.com/office/drawing/2014/main" val="287034043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25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2.5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5" name="TextBox 4">
            <a:extLst>
              <a:ext uri="{FF2B5EF4-FFF2-40B4-BE49-F238E27FC236}">
                <a16:creationId xmlns:a16="http://schemas.microsoft.com/office/drawing/2014/main" id="{3CDBF64B-BDBF-FB0A-14C2-7EC6029E58AB}"/>
              </a:ext>
            </a:extLst>
          </p:cNvPr>
          <p:cNvSpPr txBox="1"/>
          <p:nvPr/>
        </p:nvSpPr>
        <p:spPr>
          <a:xfrm>
            <a:off x="547366" y="1193879"/>
            <a:ext cx="3056445" cy="461665"/>
          </a:xfrm>
          <a:prstGeom prst="rect">
            <a:avLst/>
          </a:prstGeom>
          <a:noFill/>
        </p:spPr>
        <p:txBody>
          <a:bodyPr wrap="square" rtlCol="0">
            <a:spAutoFit/>
          </a:bodyPr>
          <a:lstStyle/>
          <a:p>
            <a:r>
              <a:rPr lang="en-US" sz="2400" u="sng" dirty="0">
                <a:latin typeface="Arial" panose="020B0604020202020204" pitchFamily="34" charset="0"/>
                <a:cs typeface="Arial" panose="020B0604020202020204" pitchFamily="34" charset="0"/>
              </a:rPr>
              <a:t>Pizza on the Go! </a:t>
            </a:r>
          </a:p>
        </p:txBody>
      </p:sp>
      <p:sp>
        <p:nvSpPr>
          <p:cNvPr id="7" name="TextBox 6">
            <a:extLst>
              <a:ext uri="{FF2B5EF4-FFF2-40B4-BE49-F238E27FC236}">
                <a16:creationId xmlns:a16="http://schemas.microsoft.com/office/drawing/2014/main" id="{13B5F906-5829-919D-5DA7-14575E5EB21C}"/>
              </a:ext>
            </a:extLst>
          </p:cNvPr>
          <p:cNvSpPr txBox="1"/>
          <p:nvPr/>
        </p:nvSpPr>
        <p:spPr>
          <a:xfrm>
            <a:off x="547367" y="3217665"/>
            <a:ext cx="5177176" cy="830997"/>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6 minutes after 18:51 is 18:57.</a:t>
            </a:r>
          </a:p>
          <a:p>
            <a:r>
              <a:rPr lang="en-US" sz="2400" dirty="0">
                <a:solidFill>
                  <a:schemeClr val="accent1"/>
                </a:solidFill>
                <a:latin typeface="Arial" panose="020B0604020202020204" pitchFamily="34" charset="0"/>
                <a:cs typeface="Arial" panose="020B0604020202020204" pitchFamily="34" charset="0"/>
              </a:rPr>
              <a:t>The driver arrives at 18:57.</a:t>
            </a:r>
          </a:p>
        </p:txBody>
      </p:sp>
      <p:graphicFrame>
        <p:nvGraphicFramePr>
          <p:cNvPr id="9" name="Table 8">
            <a:extLst>
              <a:ext uri="{FF2B5EF4-FFF2-40B4-BE49-F238E27FC236}">
                <a16:creationId xmlns:a16="http://schemas.microsoft.com/office/drawing/2014/main" id="{1773EA26-31BB-F31B-0539-181B252A3180}"/>
              </a:ext>
            </a:extLst>
          </p:cNvPr>
          <p:cNvGraphicFramePr>
            <a:graphicFrameLocks noGrp="1"/>
          </p:cNvGraphicFramePr>
          <p:nvPr>
            <p:extLst>
              <p:ext uri="{D42A27DB-BD31-4B8C-83A1-F6EECF244321}">
                <p14:modId xmlns:p14="http://schemas.microsoft.com/office/powerpoint/2010/main" val="3150103903"/>
              </p:ext>
            </p:extLst>
          </p:nvPr>
        </p:nvGraphicFramePr>
        <p:xfrm>
          <a:off x="6161173" y="1704172"/>
          <a:ext cx="3516135" cy="1240606"/>
        </p:xfrm>
        <a:graphic>
          <a:graphicData uri="http://schemas.openxmlformats.org/drawingml/2006/table">
            <a:tbl>
              <a:tblPr firstRow="1" bandRow="1">
                <a:tableStyleId>{5940675A-B579-460E-94D1-54222C63F5DA}</a:tableStyleId>
              </a:tblPr>
              <a:tblGrid>
                <a:gridCol w="1684061">
                  <a:extLst>
                    <a:ext uri="{9D8B030D-6E8A-4147-A177-3AD203B41FA5}">
                      <a16:colId xmlns:a16="http://schemas.microsoft.com/office/drawing/2014/main" val="1592404437"/>
                    </a:ext>
                  </a:extLst>
                </a:gridCol>
                <a:gridCol w="916037">
                  <a:extLst>
                    <a:ext uri="{9D8B030D-6E8A-4147-A177-3AD203B41FA5}">
                      <a16:colId xmlns:a16="http://schemas.microsoft.com/office/drawing/2014/main" val="744807082"/>
                    </a:ext>
                  </a:extLst>
                </a:gridCol>
                <a:gridCol w="916037">
                  <a:extLst>
                    <a:ext uri="{9D8B030D-6E8A-4147-A177-3AD203B41FA5}">
                      <a16:colId xmlns:a16="http://schemas.microsoft.com/office/drawing/2014/main" val="287034043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0.375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1.5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Length (in.)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0" name="TextBox 9">
            <a:extLst>
              <a:ext uri="{FF2B5EF4-FFF2-40B4-BE49-F238E27FC236}">
                <a16:creationId xmlns:a16="http://schemas.microsoft.com/office/drawing/2014/main" id="{EB0EC295-97AE-6AA1-2F4A-24840AEDCDD3}"/>
              </a:ext>
            </a:extLst>
          </p:cNvPr>
          <p:cNvSpPr txBox="1"/>
          <p:nvPr/>
        </p:nvSpPr>
        <p:spPr>
          <a:xfrm>
            <a:off x="6098968" y="1153573"/>
            <a:ext cx="3056445" cy="461665"/>
          </a:xfrm>
          <a:prstGeom prst="rect">
            <a:avLst/>
          </a:prstGeom>
          <a:noFill/>
        </p:spPr>
        <p:txBody>
          <a:bodyPr wrap="square" rtlCol="0">
            <a:spAutoFit/>
          </a:bodyPr>
          <a:lstStyle/>
          <a:p>
            <a:r>
              <a:rPr lang="en-US" sz="2400" u="sng" dirty="0">
                <a:latin typeface="Arial" panose="020B0604020202020204" pitchFamily="34" charset="0"/>
                <a:cs typeface="Arial" panose="020B0604020202020204" pitchFamily="34" charset="0"/>
              </a:rPr>
              <a:t>Pizza HQ</a:t>
            </a:r>
          </a:p>
        </p:txBody>
      </p:sp>
      <p:sp>
        <p:nvSpPr>
          <p:cNvPr id="11" name="TextBox 10">
            <a:extLst>
              <a:ext uri="{FF2B5EF4-FFF2-40B4-BE49-F238E27FC236}">
                <a16:creationId xmlns:a16="http://schemas.microsoft.com/office/drawing/2014/main" id="{19A8DC42-3BAD-799B-458B-E424B072D27C}"/>
              </a:ext>
            </a:extLst>
          </p:cNvPr>
          <p:cNvSpPr txBox="1"/>
          <p:nvPr/>
        </p:nvSpPr>
        <p:spPr>
          <a:xfrm>
            <a:off x="5941762" y="5337896"/>
            <a:ext cx="5897679" cy="830997"/>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5 minutes after 18:47 is 18:52.</a:t>
            </a:r>
          </a:p>
          <a:p>
            <a:r>
              <a:rPr lang="en-US" sz="2400" dirty="0">
                <a:solidFill>
                  <a:schemeClr val="accent1"/>
                </a:solidFill>
                <a:latin typeface="Arial" panose="020B0604020202020204" pitchFamily="34" charset="0"/>
                <a:cs typeface="Arial" panose="020B0604020202020204" pitchFamily="34" charset="0"/>
              </a:rPr>
              <a:t>The rider arrives at 18:52.</a:t>
            </a:r>
          </a:p>
        </p:txBody>
      </p:sp>
      <p:graphicFrame>
        <p:nvGraphicFramePr>
          <p:cNvPr id="12" name="Table 11">
            <a:extLst>
              <a:ext uri="{FF2B5EF4-FFF2-40B4-BE49-F238E27FC236}">
                <a16:creationId xmlns:a16="http://schemas.microsoft.com/office/drawing/2014/main" id="{B022FF20-9DCD-C468-2556-C632E902C37B}"/>
              </a:ext>
            </a:extLst>
          </p:cNvPr>
          <p:cNvGraphicFramePr>
            <a:graphicFrameLocks noGrp="1"/>
          </p:cNvGraphicFramePr>
          <p:nvPr>
            <p:extLst>
              <p:ext uri="{D42A27DB-BD31-4B8C-83A1-F6EECF244321}">
                <p14:modId xmlns:p14="http://schemas.microsoft.com/office/powerpoint/2010/main" val="1247569168"/>
              </p:ext>
            </p:extLst>
          </p:nvPr>
        </p:nvGraphicFramePr>
        <p:xfrm>
          <a:off x="6161173" y="3913223"/>
          <a:ext cx="4432172" cy="1240606"/>
        </p:xfrm>
        <a:graphic>
          <a:graphicData uri="http://schemas.openxmlformats.org/drawingml/2006/table">
            <a:tbl>
              <a:tblPr firstRow="1" bandRow="1">
                <a:tableStyleId>{5940675A-B579-460E-94D1-54222C63F5DA}</a:tableStyleId>
              </a:tblPr>
              <a:tblGrid>
                <a:gridCol w="1684061">
                  <a:extLst>
                    <a:ext uri="{9D8B030D-6E8A-4147-A177-3AD203B41FA5}">
                      <a16:colId xmlns:a16="http://schemas.microsoft.com/office/drawing/2014/main" val="1592404437"/>
                    </a:ext>
                  </a:extLst>
                </a:gridCol>
                <a:gridCol w="916037">
                  <a:extLst>
                    <a:ext uri="{9D8B030D-6E8A-4147-A177-3AD203B41FA5}">
                      <a16:colId xmlns:a16="http://schemas.microsoft.com/office/drawing/2014/main" val="744807082"/>
                    </a:ext>
                  </a:extLst>
                </a:gridCol>
                <a:gridCol w="916037">
                  <a:extLst>
                    <a:ext uri="{9D8B030D-6E8A-4147-A177-3AD203B41FA5}">
                      <a16:colId xmlns:a16="http://schemas.microsoft.com/office/drawing/2014/main" val="2870340435"/>
                    </a:ext>
                  </a:extLst>
                </a:gridCol>
                <a:gridCol w="916037">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3" name="TextBox 12">
            <a:extLst>
              <a:ext uri="{FF2B5EF4-FFF2-40B4-BE49-F238E27FC236}">
                <a16:creationId xmlns:a16="http://schemas.microsoft.com/office/drawing/2014/main" id="{8A7EEB1E-8523-800D-5ACD-0874ACCD217D}"/>
              </a:ext>
            </a:extLst>
          </p:cNvPr>
          <p:cNvSpPr txBox="1"/>
          <p:nvPr/>
        </p:nvSpPr>
        <p:spPr>
          <a:xfrm>
            <a:off x="6094162" y="3017398"/>
            <a:ext cx="5897679" cy="461665"/>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The distance is 1.5 miles.</a:t>
            </a:r>
          </a:p>
        </p:txBody>
      </p:sp>
    </p:spTree>
    <p:extLst>
      <p:ext uri="{BB962C8B-B14F-4D97-AF65-F5344CB8AC3E}">
        <p14:creationId xmlns:p14="http://schemas.microsoft.com/office/powerpoint/2010/main" val="847069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547367"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Pizza time answers (2)</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16</a:t>
            </a:fld>
            <a:endParaRPr lang="en-US" dirty="0"/>
          </a:p>
        </p:txBody>
      </p:sp>
      <p:sp>
        <p:nvSpPr>
          <p:cNvPr id="8" name="TextBox 7">
            <a:extLst>
              <a:ext uri="{FF2B5EF4-FFF2-40B4-BE49-F238E27FC236}">
                <a16:creationId xmlns:a16="http://schemas.microsoft.com/office/drawing/2014/main" id="{ECE0963B-A824-8CCA-18DB-8D3A1B1ABD5F}"/>
              </a:ext>
            </a:extLst>
          </p:cNvPr>
          <p:cNvSpPr txBox="1"/>
          <p:nvPr/>
        </p:nvSpPr>
        <p:spPr>
          <a:xfrm>
            <a:off x="4521674" y="1215736"/>
            <a:ext cx="1391729" cy="254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graphicFrame>
        <p:nvGraphicFramePr>
          <p:cNvPr id="9" name="Table 8">
            <a:extLst>
              <a:ext uri="{FF2B5EF4-FFF2-40B4-BE49-F238E27FC236}">
                <a16:creationId xmlns:a16="http://schemas.microsoft.com/office/drawing/2014/main" id="{1773EA26-31BB-F31B-0539-181B252A3180}"/>
              </a:ext>
            </a:extLst>
          </p:cNvPr>
          <p:cNvGraphicFramePr>
            <a:graphicFrameLocks noGrp="1"/>
          </p:cNvGraphicFramePr>
          <p:nvPr>
            <p:extLst>
              <p:ext uri="{D42A27DB-BD31-4B8C-83A1-F6EECF244321}">
                <p14:modId xmlns:p14="http://schemas.microsoft.com/office/powerpoint/2010/main" val="2671619475"/>
              </p:ext>
            </p:extLst>
          </p:nvPr>
        </p:nvGraphicFramePr>
        <p:xfrm>
          <a:off x="731449" y="1874701"/>
          <a:ext cx="4566693" cy="1240606"/>
        </p:xfrm>
        <a:graphic>
          <a:graphicData uri="http://schemas.openxmlformats.org/drawingml/2006/table">
            <a:tbl>
              <a:tblPr firstRow="1" bandRow="1">
                <a:tableStyleId>{5940675A-B579-460E-94D1-54222C63F5DA}</a:tableStyleId>
              </a:tblPr>
              <a:tblGrid>
                <a:gridCol w="1735173">
                  <a:extLst>
                    <a:ext uri="{9D8B030D-6E8A-4147-A177-3AD203B41FA5}">
                      <a16:colId xmlns:a16="http://schemas.microsoft.com/office/drawing/2014/main" val="1592404437"/>
                    </a:ext>
                  </a:extLst>
                </a:gridCol>
                <a:gridCol w="943840">
                  <a:extLst>
                    <a:ext uri="{9D8B030D-6E8A-4147-A177-3AD203B41FA5}">
                      <a16:colId xmlns:a16="http://schemas.microsoft.com/office/drawing/2014/main" val="744807082"/>
                    </a:ext>
                  </a:extLst>
                </a:gridCol>
                <a:gridCol w="943840">
                  <a:extLst>
                    <a:ext uri="{9D8B030D-6E8A-4147-A177-3AD203B41FA5}">
                      <a16:colId xmlns:a16="http://schemas.microsoft.com/office/drawing/2014/main" val="2870340435"/>
                    </a:ext>
                  </a:extLst>
                </a:gridCol>
                <a:gridCol w="943840">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0.8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0" name="TextBox 9">
            <a:extLst>
              <a:ext uri="{FF2B5EF4-FFF2-40B4-BE49-F238E27FC236}">
                <a16:creationId xmlns:a16="http://schemas.microsoft.com/office/drawing/2014/main" id="{EB0EC295-97AE-6AA1-2F4A-24840AEDCDD3}"/>
              </a:ext>
            </a:extLst>
          </p:cNvPr>
          <p:cNvSpPr txBox="1"/>
          <p:nvPr/>
        </p:nvSpPr>
        <p:spPr>
          <a:xfrm>
            <a:off x="623844" y="1193879"/>
            <a:ext cx="3056445" cy="523220"/>
          </a:xfrm>
          <a:prstGeom prst="rect">
            <a:avLst/>
          </a:prstGeom>
          <a:noFill/>
        </p:spPr>
        <p:txBody>
          <a:bodyPr wrap="square" rtlCol="0">
            <a:spAutoFit/>
          </a:bodyPr>
          <a:lstStyle/>
          <a:p>
            <a:r>
              <a:rPr lang="en-US" sz="2800" u="sng" dirty="0">
                <a:latin typeface="Arial" panose="020B0604020202020204" pitchFamily="34" charset="0"/>
                <a:cs typeface="Arial" panose="020B0604020202020204" pitchFamily="34" charset="0"/>
              </a:rPr>
              <a:t>Pizza Perfect</a:t>
            </a:r>
          </a:p>
        </p:txBody>
      </p:sp>
      <p:sp>
        <p:nvSpPr>
          <p:cNvPr id="11" name="TextBox 10">
            <a:extLst>
              <a:ext uri="{FF2B5EF4-FFF2-40B4-BE49-F238E27FC236}">
                <a16:creationId xmlns:a16="http://schemas.microsoft.com/office/drawing/2014/main" id="{19A8DC42-3BAD-799B-458B-E424B072D27C}"/>
              </a:ext>
            </a:extLst>
          </p:cNvPr>
          <p:cNvSpPr txBox="1"/>
          <p:nvPr/>
        </p:nvSpPr>
        <p:spPr>
          <a:xfrm>
            <a:off x="731449" y="3297951"/>
            <a:ext cx="5897679" cy="2308324"/>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4 min + 10 min = 14 min</a:t>
            </a:r>
          </a:p>
          <a:p>
            <a:r>
              <a:rPr lang="en-US" sz="2400" dirty="0">
                <a:solidFill>
                  <a:schemeClr val="accent1"/>
                </a:solidFill>
                <a:latin typeface="Arial" panose="020B0604020202020204" pitchFamily="34" charset="0"/>
                <a:cs typeface="Arial" panose="020B0604020202020204" pitchFamily="34" charset="0"/>
              </a:rPr>
              <a:t>14 min after 18:40 is 18:54.</a:t>
            </a:r>
          </a:p>
          <a:p>
            <a:r>
              <a:rPr lang="en-US" sz="2400" dirty="0">
                <a:solidFill>
                  <a:schemeClr val="accent1"/>
                </a:solidFill>
                <a:latin typeface="Arial" panose="020B0604020202020204" pitchFamily="34" charset="0"/>
                <a:cs typeface="Arial" panose="020B0604020202020204" pitchFamily="34" charset="0"/>
              </a:rPr>
              <a:t>The cyclist arrives at 18:54.</a:t>
            </a:r>
          </a:p>
          <a:p>
            <a:endParaRPr lang="en-US" sz="2400" dirty="0">
              <a:solidFill>
                <a:schemeClr val="accent1"/>
              </a:solidFill>
              <a:latin typeface="Arial" panose="020B0604020202020204" pitchFamily="34" charset="0"/>
              <a:cs typeface="Arial" panose="020B0604020202020204" pitchFamily="34" charset="0"/>
            </a:endParaRPr>
          </a:p>
          <a:p>
            <a:r>
              <a:rPr lang="en-US" sz="2400" dirty="0">
                <a:solidFill>
                  <a:schemeClr val="accent1"/>
                </a:solidFill>
                <a:latin typeface="Arial" panose="020B0604020202020204" pitchFamily="34" charset="0"/>
                <a:cs typeface="Arial" panose="020B0604020202020204" pitchFamily="34" charset="0"/>
              </a:rPr>
              <a:t>Pizza on the Go! will deliver the pizza closest to 19:00.</a:t>
            </a:r>
          </a:p>
        </p:txBody>
      </p:sp>
    </p:spTree>
    <p:extLst>
      <p:ext uri="{BB962C8B-B14F-4D97-AF65-F5344CB8AC3E}">
        <p14:creationId xmlns:p14="http://schemas.microsoft.com/office/powerpoint/2010/main" val="1624763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547367"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Pizza time challenge answers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17</a:t>
            </a:fld>
            <a:endParaRPr lang="en-US" dirty="0"/>
          </a:p>
        </p:txBody>
      </p:sp>
      <p:grpSp>
        <p:nvGrpSpPr>
          <p:cNvPr id="18" name="Group 17" descr="Worksheet available icon">
            <a:extLst>
              <a:ext uri="{FF2B5EF4-FFF2-40B4-BE49-F238E27FC236}">
                <a16:creationId xmlns:a16="http://schemas.microsoft.com/office/drawing/2014/main" id="{4389B2D2-B64A-C271-9377-6E9FF4736572}"/>
              </a:ext>
            </a:extLst>
          </p:cNvPr>
          <p:cNvGrpSpPr/>
          <p:nvPr/>
        </p:nvGrpSpPr>
        <p:grpSpPr>
          <a:xfrm>
            <a:off x="9495879" y="211521"/>
            <a:ext cx="2102384" cy="753403"/>
            <a:chOff x="9495879" y="211521"/>
            <a:chExt cx="2102384" cy="753403"/>
          </a:xfrm>
        </p:grpSpPr>
        <p:pic>
          <p:nvPicPr>
            <p:cNvPr id="19" name="Graphic 6" descr="Document">
              <a:extLst>
                <a:ext uri="{FF2B5EF4-FFF2-40B4-BE49-F238E27FC236}">
                  <a16:creationId xmlns:a16="http://schemas.microsoft.com/office/drawing/2014/main" id="{A56B3F85-9834-C287-18CC-73970711D7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20" name="TextBox 19">
              <a:extLst>
                <a:ext uri="{FF2B5EF4-FFF2-40B4-BE49-F238E27FC236}">
                  <a16:creationId xmlns:a16="http://schemas.microsoft.com/office/drawing/2014/main" id="{54D41858-2A94-1B16-7820-2346A3078673}"/>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graphicFrame>
        <p:nvGraphicFramePr>
          <p:cNvPr id="2" name="Table 1">
            <a:extLst>
              <a:ext uri="{FF2B5EF4-FFF2-40B4-BE49-F238E27FC236}">
                <a16:creationId xmlns:a16="http://schemas.microsoft.com/office/drawing/2014/main" id="{CB019289-B9DE-18DC-1E4D-88AAF6D74705}"/>
              </a:ext>
            </a:extLst>
          </p:cNvPr>
          <p:cNvGraphicFramePr>
            <a:graphicFrameLocks noGrp="1"/>
          </p:cNvGraphicFramePr>
          <p:nvPr>
            <p:extLst>
              <p:ext uri="{D42A27DB-BD31-4B8C-83A1-F6EECF244321}">
                <p14:modId xmlns:p14="http://schemas.microsoft.com/office/powerpoint/2010/main" val="4195746880"/>
              </p:ext>
            </p:extLst>
          </p:nvPr>
        </p:nvGraphicFramePr>
        <p:xfrm>
          <a:off x="667378" y="1677285"/>
          <a:ext cx="3934245" cy="1240606"/>
        </p:xfrm>
        <a:graphic>
          <a:graphicData uri="http://schemas.openxmlformats.org/drawingml/2006/table">
            <a:tbl>
              <a:tblPr firstRow="1" bandRow="1">
                <a:tableStyleId>{5940675A-B579-460E-94D1-54222C63F5DA}</a:tableStyleId>
              </a:tblPr>
              <a:tblGrid>
                <a:gridCol w="1884315">
                  <a:extLst>
                    <a:ext uri="{9D8B030D-6E8A-4147-A177-3AD203B41FA5}">
                      <a16:colId xmlns:a16="http://schemas.microsoft.com/office/drawing/2014/main" val="1592404437"/>
                    </a:ext>
                  </a:extLst>
                </a:gridCol>
                <a:gridCol w="1024965">
                  <a:extLst>
                    <a:ext uri="{9D8B030D-6E8A-4147-A177-3AD203B41FA5}">
                      <a16:colId xmlns:a16="http://schemas.microsoft.com/office/drawing/2014/main" val="744807082"/>
                    </a:ext>
                  </a:extLst>
                </a:gridCol>
                <a:gridCol w="1024965">
                  <a:extLst>
                    <a:ext uri="{9D8B030D-6E8A-4147-A177-3AD203B41FA5}">
                      <a16:colId xmlns:a16="http://schemas.microsoft.com/office/drawing/2014/main" val="2870340435"/>
                    </a:ext>
                  </a:extLst>
                </a:gridCol>
              </a:tblGrid>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Temperature drop (°C)</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3</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3" name="TextBox 2">
            <a:extLst>
              <a:ext uri="{FF2B5EF4-FFF2-40B4-BE49-F238E27FC236}">
                <a16:creationId xmlns:a16="http://schemas.microsoft.com/office/drawing/2014/main" id="{A5A35831-A467-A4FE-EA8F-06693D10FB11}"/>
              </a:ext>
            </a:extLst>
          </p:cNvPr>
          <p:cNvSpPr txBox="1"/>
          <p:nvPr/>
        </p:nvSpPr>
        <p:spPr>
          <a:xfrm>
            <a:off x="603020" y="1129212"/>
            <a:ext cx="3056445" cy="461665"/>
          </a:xfrm>
          <a:prstGeom prst="rect">
            <a:avLst/>
          </a:prstGeom>
          <a:noFill/>
        </p:spPr>
        <p:txBody>
          <a:bodyPr wrap="square" rtlCol="0">
            <a:spAutoFit/>
          </a:bodyPr>
          <a:lstStyle/>
          <a:p>
            <a:r>
              <a:rPr lang="en-US" sz="2400" u="sng" dirty="0">
                <a:latin typeface="Arial" panose="020B0604020202020204" pitchFamily="34" charset="0"/>
                <a:cs typeface="Arial" panose="020B0604020202020204" pitchFamily="34" charset="0"/>
              </a:rPr>
              <a:t>Pizza on the Go! </a:t>
            </a:r>
          </a:p>
        </p:txBody>
      </p:sp>
      <p:graphicFrame>
        <p:nvGraphicFramePr>
          <p:cNvPr id="6" name="Table 5">
            <a:extLst>
              <a:ext uri="{FF2B5EF4-FFF2-40B4-BE49-F238E27FC236}">
                <a16:creationId xmlns:a16="http://schemas.microsoft.com/office/drawing/2014/main" id="{5126B466-57C2-9442-6205-E8C22291B683}"/>
              </a:ext>
            </a:extLst>
          </p:cNvPr>
          <p:cNvGraphicFramePr>
            <a:graphicFrameLocks noGrp="1"/>
          </p:cNvGraphicFramePr>
          <p:nvPr>
            <p:extLst>
              <p:ext uri="{D42A27DB-BD31-4B8C-83A1-F6EECF244321}">
                <p14:modId xmlns:p14="http://schemas.microsoft.com/office/powerpoint/2010/main" val="641512743"/>
              </p:ext>
            </p:extLst>
          </p:nvPr>
        </p:nvGraphicFramePr>
        <p:xfrm>
          <a:off x="667378" y="4416081"/>
          <a:ext cx="4959210" cy="1240606"/>
        </p:xfrm>
        <a:graphic>
          <a:graphicData uri="http://schemas.openxmlformats.org/drawingml/2006/table">
            <a:tbl>
              <a:tblPr firstRow="1" bandRow="1">
                <a:tableStyleId>{5940675A-B579-460E-94D1-54222C63F5DA}</a:tableStyleId>
              </a:tblPr>
              <a:tblGrid>
                <a:gridCol w="1884315">
                  <a:extLst>
                    <a:ext uri="{9D8B030D-6E8A-4147-A177-3AD203B41FA5}">
                      <a16:colId xmlns:a16="http://schemas.microsoft.com/office/drawing/2014/main" val="1592404437"/>
                    </a:ext>
                  </a:extLst>
                </a:gridCol>
                <a:gridCol w="1024965">
                  <a:extLst>
                    <a:ext uri="{9D8B030D-6E8A-4147-A177-3AD203B41FA5}">
                      <a16:colId xmlns:a16="http://schemas.microsoft.com/office/drawing/2014/main" val="744807082"/>
                    </a:ext>
                  </a:extLst>
                </a:gridCol>
                <a:gridCol w="1024965">
                  <a:extLst>
                    <a:ext uri="{9D8B030D-6E8A-4147-A177-3AD203B41FA5}">
                      <a16:colId xmlns:a16="http://schemas.microsoft.com/office/drawing/2014/main" val="2870340435"/>
                    </a:ext>
                  </a:extLst>
                </a:gridCol>
                <a:gridCol w="1024965">
                  <a:extLst>
                    <a:ext uri="{9D8B030D-6E8A-4147-A177-3AD203B41FA5}">
                      <a16:colId xmlns:a16="http://schemas.microsoft.com/office/drawing/2014/main" val="3040351676"/>
                    </a:ext>
                  </a:extLst>
                </a:gridCol>
              </a:tblGrid>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Temperature drop (°C)</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0.5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2.5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7" name="TextBox 6">
            <a:extLst>
              <a:ext uri="{FF2B5EF4-FFF2-40B4-BE49-F238E27FC236}">
                <a16:creationId xmlns:a16="http://schemas.microsoft.com/office/drawing/2014/main" id="{57C12A94-4447-2F1C-9FAB-F80C535BF3ED}"/>
              </a:ext>
            </a:extLst>
          </p:cNvPr>
          <p:cNvSpPr txBox="1"/>
          <p:nvPr/>
        </p:nvSpPr>
        <p:spPr>
          <a:xfrm>
            <a:off x="603020" y="3868008"/>
            <a:ext cx="3056445" cy="461665"/>
          </a:xfrm>
          <a:prstGeom prst="rect">
            <a:avLst/>
          </a:prstGeom>
          <a:noFill/>
        </p:spPr>
        <p:txBody>
          <a:bodyPr wrap="square" rtlCol="0">
            <a:spAutoFit/>
          </a:bodyPr>
          <a:lstStyle/>
          <a:p>
            <a:r>
              <a:rPr lang="en-US" sz="2400" u="sng" dirty="0">
                <a:latin typeface="Arial" panose="020B0604020202020204" pitchFamily="34" charset="0"/>
                <a:cs typeface="Arial" panose="020B0604020202020204" pitchFamily="34" charset="0"/>
              </a:rPr>
              <a:t>Pizza HQ</a:t>
            </a:r>
          </a:p>
        </p:txBody>
      </p:sp>
      <p:sp>
        <p:nvSpPr>
          <p:cNvPr id="10" name="TextBox 9">
            <a:extLst>
              <a:ext uri="{FF2B5EF4-FFF2-40B4-BE49-F238E27FC236}">
                <a16:creationId xmlns:a16="http://schemas.microsoft.com/office/drawing/2014/main" id="{3D4733E4-E1E2-200C-C9C0-38C0DC3EDD01}"/>
              </a:ext>
            </a:extLst>
          </p:cNvPr>
          <p:cNvSpPr txBox="1"/>
          <p:nvPr/>
        </p:nvSpPr>
        <p:spPr>
          <a:xfrm>
            <a:off x="667378" y="3033425"/>
            <a:ext cx="4079434" cy="461665"/>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90°C – 3°C = 87°C </a:t>
            </a:r>
          </a:p>
        </p:txBody>
      </p:sp>
      <p:sp>
        <p:nvSpPr>
          <p:cNvPr id="11" name="TextBox 10">
            <a:extLst>
              <a:ext uri="{FF2B5EF4-FFF2-40B4-BE49-F238E27FC236}">
                <a16:creationId xmlns:a16="http://schemas.microsoft.com/office/drawing/2014/main" id="{84937120-75DF-37A7-E338-C188866AEFFB}"/>
              </a:ext>
            </a:extLst>
          </p:cNvPr>
          <p:cNvSpPr txBox="1"/>
          <p:nvPr/>
        </p:nvSpPr>
        <p:spPr>
          <a:xfrm>
            <a:off x="727514" y="5870967"/>
            <a:ext cx="4079434" cy="461665"/>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90°C – 2.5°C = 87.5°C </a:t>
            </a:r>
          </a:p>
        </p:txBody>
      </p:sp>
      <p:graphicFrame>
        <p:nvGraphicFramePr>
          <p:cNvPr id="12" name="Table 11">
            <a:extLst>
              <a:ext uri="{FF2B5EF4-FFF2-40B4-BE49-F238E27FC236}">
                <a16:creationId xmlns:a16="http://schemas.microsoft.com/office/drawing/2014/main" id="{E4B1B8CE-CB59-FAC9-301F-406515E81147}"/>
              </a:ext>
            </a:extLst>
          </p:cNvPr>
          <p:cNvGraphicFramePr>
            <a:graphicFrameLocks noGrp="1"/>
          </p:cNvGraphicFramePr>
          <p:nvPr>
            <p:extLst>
              <p:ext uri="{D42A27DB-BD31-4B8C-83A1-F6EECF244321}">
                <p14:modId xmlns:p14="http://schemas.microsoft.com/office/powerpoint/2010/main" val="86665158"/>
              </p:ext>
            </p:extLst>
          </p:nvPr>
        </p:nvGraphicFramePr>
        <p:xfrm>
          <a:off x="6565414" y="1672015"/>
          <a:ext cx="3934245" cy="1240606"/>
        </p:xfrm>
        <a:graphic>
          <a:graphicData uri="http://schemas.openxmlformats.org/drawingml/2006/table">
            <a:tbl>
              <a:tblPr firstRow="1" bandRow="1">
                <a:tableStyleId>{5940675A-B579-460E-94D1-54222C63F5DA}</a:tableStyleId>
              </a:tblPr>
              <a:tblGrid>
                <a:gridCol w="1884315">
                  <a:extLst>
                    <a:ext uri="{9D8B030D-6E8A-4147-A177-3AD203B41FA5}">
                      <a16:colId xmlns:a16="http://schemas.microsoft.com/office/drawing/2014/main" val="1592404437"/>
                    </a:ext>
                  </a:extLst>
                </a:gridCol>
                <a:gridCol w="1024965">
                  <a:extLst>
                    <a:ext uri="{9D8B030D-6E8A-4147-A177-3AD203B41FA5}">
                      <a16:colId xmlns:a16="http://schemas.microsoft.com/office/drawing/2014/main" val="744807082"/>
                    </a:ext>
                  </a:extLst>
                </a:gridCol>
                <a:gridCol w="1024965">
                  <a:extLst>
                    <a:ext uri="{9D8B030D-6E8A-4147-A177-3AD203B41FA5}">
                      <a16:colId xmlns:a16="http://schemas.microsoft.com/office/drawing/2014/main" val="2870340435"/>
                    </a:ext>
                  </a:extLst>
                </a:gridCol>
              </a:tblGrid>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Temperature drop (°C)</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1</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b="1" dirty="0">
                          <a:solidFill>
                            <a:schemeClr val="accent1"/>
                          </a:solidFill>
                          <a:latin typeface="Arial" panose="020B0604020202020204" pitchFamily="34" charset="0"/>
                          <a:cs typeface="Arial" panose="020B0604020202020204" pitchFamily="34" charset="0"/>
                        </a:rPr>
                        <a:t>7</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pPr algn="ctr"/>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pPr algn="ctr"/>
                      <a:r>
                        <a:rPr lang="en-GB" sz="2100" dirty="0">
                          <a:solidFill>
                            <a:schemeClr val="accent1"/>
                          </a:solidFill>
                          <a:latin typeface="Arial" panose="020B0604020202020204" pitchFamily="34" charset="0"/>
                          <a:cs typeface="Arial" panose="020B0604020202020204" pitchFamily="34" charset="0"/>
                        </a:rPr>
                        <a:t>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GB" sz="2100" dirty="0">
                          <a:solidFill>
                            <a:schemeClr val="accent1"/>
                          </a:solidFill>
                          <a:latin typeface="Arial" panose="020B0604020202020204" pitchFamily="34" charset="0"/>
                          <a:cs typeface="Arial" panose="020B0604020202020204" pitchFamily="34" charset="0"/>
                        </a:rPr>
                        <a:t>14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3" name="TextBox 12">
            <a:extLst>
              <a:ext uri="{FF2B5EF4-FFF2-40B4-BE49-F238E27FC236}">
                <a16:creationId xmlns:a16="http://schemas.microsoft.com/office/drawing/2014/main" id="{508C4690-100F-A686-C505-9C26CC082469}"/>
              </a:ext>
            </a:extLst>
          </p:cNvPr>
          <p:cNvSpPr txBox="1"/>
          <p:nvPr/>
        </p:nvSpPr>
        <p:spPr>
          <a:xfrm>
            <a:off x="6501056" y="1123942"/>
            <a:ext cx="3056445" cy="461665"/>
          </a:xfrm>
          <a:prstGeom prst="rect">
            <a:avLst/>
          </a:prstGeom>
          <a:noFill/>
        </p:spPr>
        <p:txBody>
          <a:bodyPr wrap="square" rtlCol="0">
            <a:spAutoFit/>
          </a:bodyPr>
          <a:lstStyle/>
          <a:p>
            <a:r>
              <a:rPr lang="en-US" sz="2400" u="sng" dirty="0">
                <a:latin typeface="Arial" panose="020B0604020202020204" pitchFamily="34" charset="0"/>
                <a:cs typeface="Arial" panose="020B0604020202020204" pitchFamily="34" charset="0"/>
              </a:rPr>
              <a:t>Pizza Perfect</a:t>
            </a:r>
          </a:p>
        </p:txBody>
      </p:sp>
      <p:sp>
        <p:nvSpPr>
          <p:cNvPr id="14" name="TextBox 13">
            <a:extLst>
              <a:ext uri="{FF2B5EF4-FFF2-40B4-BE49-F238E27FC236}">
                <a16:creationId xmlns:a16="http://schemas.microsoft.com/office/drawing/2014/main" id="{A54CD6C4-7EF0-4A0C-D074-8B9DF2A79D11}"/>
              </a:ext>
            </a:extLst>
          </p:cNvPr>
          <p:cNvSpPr txBox="1"/>
          <p:nvPr/>
        </p:nvSpPr>
        <p:spPr>
          <a:xfrm>
            <a:off x="6565414" y="3028155"/>
            <a:ext cx="4079434" cy="461665"/>
          </a:xfrm>
          <a:prstGeom prst="rect">
            <a:avLst/>
          </a:prstGeom>
          <a:no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90°C – 7°C = 83°C </a:t>
            </a:r>
          </a:p>
        </p:txBody>
      </p:sp>
    </p:spTree>
    <p:extLst>
      <p:ext uri="{BB962C8B-B14F-4D97-AF65-F5344CB8AC3E}">
        <p14:creationId xmlns:p14="http://schemas.microsoft.com/office/powerpoint/2010/main" val="127398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1724297" y="112165"/>
            <a:ext cx="787023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Pizza time</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18</a:t>
            </a:fld>
            <a:endParaRPr lang="en-US" dirty="0"/>
          </a:p>
        </p:txBody>
      </p:sp>
      <p:grpSp>
        <p:nvGrpSpPr>
          <p:cNvPr id="158" name="Group 157">
            <a:extLst>
              <a:ext uri="{FF2B5EF4-FFF2-40B4-BE49-F238E27FC236}">
                <a16:creationId xmlns:a16="http://schemas.microsoft.com/office/drawing/2014/main" id="{39BFBDB9-A8D7-4764-BD7F-24975EDF1A17}"/>
              </a:ext>
            </a:extLst>
          </p:cNvPr>
          <p:cNvGrpSpPr/>
          <p:nvPr/>
        </p:nvGrpSpPr>
        <p:grpSpPr>
          <a:xfrm>
            <a:off x="-27606" y="-17453"/>
            <a:ext cx="2091590" cy="1923564"/>
            <a:chOff x="-27606" y="-17453"/>
            <a:chExt cx="2091590" cy="1923564"/>
          </a:xfrm>
        </p:grpSpPr>
        <p:sp>
          <p:nvSpPr>
            <p:cNvPr id="159" name="Isosceles Triangle 158">
              <a:extLst>
                <a:ext uri="{FF2B5EF4-FFF2-40B4-BE49-F238E27FC236}">
                  <a16:creationId xmlns:a16="http://schemas.microsoft.com/office/drawing/2014/main" id="{31A2B6B6-4AED-44B2-8258-1C2513B6F75E}"/>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60" name="TextBox 159">
              <a:extLst>
                <a:ext uri="{FF2B5EF4-FFF2-40B4-BE49-F238E27FC236}">
                  <a16:creationId xmlns:a16="http://schemas.microsoft.com/office/drawing/2014/main" id="{4D970DDE-3331-43C7-8808-F643520183D1}"/>
                </a:ext>
              </a:extLst>
            </p:cNvPr>
            <p:cNvSpPr txBox="1"/>
            <p:nvPr/>
          </p:nvSpPr>
          <p:spPr>
            <a:xfrm>
              <a:off x="-10800" y="111600"/>
              <a:ext cx="1593170"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pSp>
      <p:sp>
        <p:nvSpPr>
          <p:cNvPr id="2" name="TextBox 1">
            <a:extLst>
              <a:ext uri="{FF2B5EF4-FFF2-40B4-BE49-F238E27FC236}">
                <a16:creationId xmlns:a16="http://schemas.microsoft.com/office/drawing/2014/main" id="{20A180B3-CBD7-BE50-5466-469C758E2442}"/>
              </a:ext>
            </a:extLst>
          </p:cNvPr>
          <p:cNvSpPr txBox="1"/>
          <p:nvPr/>
        </p:nvSpPr>
        <p:spPr>
          <a:xfrm>
            <a:off x="1724297" y="1558675"/>
            <a:ext cx="8400385" cy="954107"/>
          </a:xfrm>
          <a:prstGeom prst="rect">
            <a:avLst/>
          </a:prstGeom>
          <a:solidFill>
            <a:schemeClr val="bg1"/>
          </a:solidFill>
          <a:ln>
            <a:noFill/>
          </a:ln>
          <a:effectLst/>
        </p:spPr>
        <p:txBody>
          <a:bodyPr wrap="square" lIns="91440" tIns="45720" rIns="91440" bIns="45720" rtlCol="0" anchor="t">
            <a:spAutoFit/>
          </a:bodyPr>
          <a:lstStyle/>
          <a:p>
            <a:r>
              <a:rPr lang="en-GB" sz="2800" dirty="0">
                <a:latin typeface="Arial"/>
                <a:cs typeface="Arial"/>
              </a:rPr>
              <a:t>What must food delivery companies consider when completing deliveries to their customers?</a:t>
            </a:r>
            <a:endParaRPr lang="en-US" sz="2800" dirty="0"/>
          </a:p>
        </p:txBody>
      </p:sp>
    </p:spTree>
    <p:extLst>
      <p:ext uri="{BB962C8B-B14F-4D97-AF65-F5344CB8AC3E}">
        <p14:creationId xmlns:p14="http://schemas.microsoft.com/office/powerpoint/2010/main" val="4033326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Practice question (1) </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19</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2" name="TextBox 1">
            <a:extLst>
              <a:ext uri="{FF2B5EF4-FFF2-40B4-BE49-F238E27FC236}">
                <a16:creationId xmlns:a16="http://schemas.microsoft.com/office/drawing/2014/main" id="{A274019F-1384-46DB-8EF1-8E2F8CCDCBE4}"/>
              </a:ext>
            </a:extLst>
          </p:cNvPr>
          <p:cNvSpPr txBox="1"/>
          <p:nvPr/>
        </p:nvSpPr>
        <p:spPr>
          <a:xfrm>
            <a:off x="1807798" y="1200308"/>
            <a:ext cx="7863795" cy="3816429"/>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Emily drives 186 miles in 3 hours.</a:t>
            </a:r>
          </a:p>
          <a:p>
            <a:r>
              <a:rPr lang="en-GB" sz="2800" b="1" dirty="0">
                <a:latin typeface="Arial" panose="020B0604020202020204" pitchFamily="34" charset="0"/>
                <a:cs typeface="Arial" panose="020B0604020202020204" pitchFamily="34" charset="0"/>
              </a:rPr>
              <a:t>   </a:t>
            </a:r>
          </a:p>
          <a:p>
            <a:r>
              <a:rPr lang="en-GB" sz="2800" dirty="0">
                <a:latin typeface="Arial" panose="020B0604020202020204" pitchFamily="34" charset="0"/>
                <a:cs typeface="Arial" panose="020B0604020202020204" pitchFamily="34" charset="0"/>
              </a:rPr>
              <a:t>What is her average speed?</a:t>
            </a:r>
          </a:p>
          <a:p>
            <a:endParaRPr lang="en-GB" sz="2800" b="1" dirty="0">
              <a:latin typeface="Arial" panose="020B0604020202020204" pitchFamily="34" charset="0"/>
              <a:cs typeface="Arial" panose="020B0604020202020204" pitchFamily="34" charset="0"/>
            </a:endParaRPr>
          </a:p>
          <a:p>
            <a:pPr algn="r"/>
            <a:endParaRPr lang="en-GB" sz="2800" dirty="0">
              <a:latin typeface="Arial" panose="020B0604020202020204" pitchFamily="34" charset="0"/>
              <a:cs typeface="Arial" panose="020B0604020202020204" pitchFamily="34" charset="0"/>
            </a:endParaRPr>
          </a:p>
          <a:p>
            <a:pPr algn="r"/>
            <a:endParaRPr lang="en-GB" sz="2800" dirty="0">
              <a:latin typeface="Arial" panose="020B0604020202020204" pitchFamily="34" charset="0"/>
              <a:cs typeface="Arial" panose="020B0604020202020204" pitchFamily="34" charset="0"/>
            </a:endParaRPr>
          </a:p>
          <a:p>
            <a:pPr algn="r"/>
            <a:endParaRPr lang="en-GB" sz="2800" dirty="0">
              <a:latin typeface="Arial" panose="020B0604020202020204" pitchFamily="34" charset="0"/>
              <a:cs typeface="Arial" panose="020B0604020202020204" pitchFamily="34" charset="0"/>
            </a:endParaRPr>
          </a:p>
          <a:p>
            <a:pPr algn="r"/>
            <a:r>
              <a:rPr lang="en-GB" sz="2800" dirty="0">
                <a:latin typeface="Arial" panose="020B0604020202020204" pitchFamily="34" charset="0"/>
                <a:cs typeface="Arial" panose="020B0604020202020204" pitchFamily="34" charset="0"/>
              </a:rPr>
              <a:t>…………………… mph</a:t>
            </a:r>
          </a:p>
          <a:p>
            <a:pPr algn="r"/>
            <a:endParaRPr lang="en-GB" sz="18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6"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6548223" y="3419803"/>
            <a:ext cx="2117302" cy="971999"/>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A9FE1C35-C1BD-6E5F-62A1-CF986151FB4A}"/>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sp>
        <p:nvSpPr>
          <p:cNvPr id="5" name="TextBox 4">
            <a:extLst>
              <a:ext uri="{FF2B5EF4-FFF2-40B4-BE49-F238E27FC236}">
                <a16:creationId xmlns:a16="http://schemas.microsoft.com/office/drawing/2014/main" id="{2B9D45F7-DE3E-1924-76B7-BF78DA8D1826}"/>
              </a:ext>
            </a:extLst>
          </p:cNvPr>
          <p:cNvSpPr txBox="1"/>
          <p:nvPr/>
        </p:nvSpPr>
        <p:spPr>
          <a:xfrm>
            <a:off x="6548223" y="3518420"/>
            <a:ext cx="2339054" cy="523220"/>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62</a:t>
            </a:r>
          </a:p>
        </p:txBody>
      </p:sp>
      <p:graphicFrame>
        <p:nvGraphicFramePr>
          <p:cNvPr id="9" name="Table 8">
            <a:extLst>
              <a:ext uri="{FF2B5EF4-FFF2-40B4-BE49-F238E27FC236}">
                <a16:creationId xmlns:a16="http://schemas.microsoft.com/office/drawing/2014/main" id="{E8C6FF70-B07C-492F-BA1D-7E97FFF3EA56}"/>
              </a:ext>
            </a:extLst>
          </p:cNvPr>
          <p:cNvGraphicFramePr>
            <a:graphicFrameLocks noGrp="1"/>
          </p:cNvGraphicFramePr>
          <p:nvPr>
            <p:extLst>
              <p:ext uri="{D42A27DB-BD31-4B8C-83A1-F6EECF244321}">
                <p14:modId xmlns:p14="http://schemas.microsoft.com/office/powerpoint/2010/main" val="490883854"/>
              </p:ext>
            </p:extLst>
          </p:nvPr>
        </p:nvGraphicFramePr>
        <p:xfrm>
          <a:off x="1768402" y="3359056"/>
          <a:ext cx="3725738" cy="1240606"/>
        </p:xfrm>
        <a:graphic>
          <a:graphicData uri="http://schemas.openxmlformats.org/drawingml/2006/table">
            <a:tbl>
              <a:tblPr firstRow="1" bandRow="1">
                <a:tableStyleId>{5940675A-B579-460E-94D1-54222C63F5DA}</a:tableStyleId>
              </a:tblPr>
              <a:tblGrid>
                <a:gridCol w="1389652">
                  <a:extLst>
                    <a:ext uri="{9D8B030D-6E8A-4147-A177-3AD203B41FA5}">
                      <a16:colId xmlns:a16="http://schemas.microsoft.com/office/drawing/2014/main" val="1592404437"/>
                    </a:ext>
                  </a:extLst>
                </a:gridCol>
                <a:gridCol w="716958">
                  <a:extLst>
                    <a:ext uri="{9D8B030D-6E8A-4147-A177-3AD203B41FA5}">
                      <a16:colId xmlns:a16="http://schemas.microsoft.com/office/drawing/2014/main" val="744807082"/>
                    </a:ext>
                  </a:extLst>
                </a:gridCol>
                <a:gridCol w="819028">
                  <a:extLst>
                    <a:ext uri="{9D8B030D-6E8A-4147-A177-3AD203B41FA5}">
                      <a16:colId xmlns:a16="http://schemas.microsoft.com/office/drawing/2014/main" val="2870340435"/>
                    </a:ext>
                  </a:extLst>
                </a:gridCol>
                <a:gridCol w="800100">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(h)</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2709908"/>
                  </a:ext>
                </a:extLst>
              </a:tr>
            </a:tbl>
          </a:graphicData>
        </a:graphic>
      </p:graphicFrame>
      <p:sp>
        <p:nvSpPr>
          <p:cNvPr id="10" name="Rectangle 9" descr="Pink rectangle covering the answer">
            <a:extLst>
              <a:ext uri="{FF2B5EF4-FFF2-40B4-BE49-F238E27FC236}">
                <a16:creationId xmlns:a16="http://schemas.microsoft.com/office/drawing/2014/main" id="{605B13A3-BE31-44A7-A606-38729832003E}"/>
              </a:ext>
            </a:extLst>
          </p:cNvPr>
          <p:cNvSpPr/>
          <p:nvPr/>
        </p:nvSpPr>
        <p:spPr>
          <a:xfrm>
            <a:off x="6647649" y="3548506"/>
            <a:ext cx="1893484" cy="72294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CEEBD7F0-FB74-E35A-6134-78391EDD0ECF}"/>
              </a:ext>
            </a:extLst>
          </p:cNvPr>
          <p:cNvSpPr txBox="1"/>
          <p:nvPr/>
        </p:nvSpPr>
        <p:spPr>
          <a:xfrm>
            <a:off x="3166731" y="3515635"/>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186</a:t>
            </a:r>
            <a:endParaRPr lang="en-US" sz="21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C9288338-5C53-3C2C-3EBF-B3E1113E2FA0}"/>
              </a:ext>
            </a:extLst>
          </p:cNvPr>
          <p:cNvSpPr txBox="1"/>
          <p:nvPr/>
        </p:nvSpPr>
        <p:spPr>
          <a:xfrm>
            <a:off x="3149849" y="4094244"/>
            <a:ext cx="734302" cy="415498"/>
          </a:xfrm>
          <a:prstGeom prst="rect">
            <a:avLst/>
          </a:prstGeom>
          <a:noFill/>
        </p:spPr>
        <p:txBody>
          <a:bodyPr wrap="square" rtlCol="0">
            <a:spAutoFit/>
          </a:bodyPr>
          <a:lstStyle/>
          <a:p>
            <a:pPr algn="ctr">
              <a:spcAft>
                <a:spcPts val="450"/>
              </a:spcAft>
            </a:pPr>
            <a:r>
              <a:rPr lang="en-GB" sz="2100" dirty="0">
                <a:latin typeface="Arial" panose="020B0604020202020204" pitchFamily="34" charset="0"/>
                <a:cs typeface="Arial" panose="020B0604020202020204" pitchFamily="34" charset="0"/>
              </a:rPr>
              <a:t>3</a:t>
            </a:r>
            <a:endParaRPr lang="en-US" sz="2100" dirty="0">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0D4695FB-612D-D5CA-C81C-F55DDC5009E4}"/>
              </a:ext>
            </a:extLst>
          </p:cNvPr>
          <p:cNvGrpSpPr/>
          <p:nvPr/>
        </p:nvGrpSpPr>
        <p:grpSpPr>
          <a:xfrm>
            <a:off x="3476884" y="4599662"/>
            <a:ext cx="869291" cy="679859"/>
            <a:chOff x="4241912" y="4738819"/>
            <a:chExt cx="1530238" cy="1013268"/>
          </a:xfrm>
        </p:grpSpPr>
        <p:sp>
          <p:nvSpPr>
            <p:cNvPr id="18" name="Arrow: Curved Up 2">
              <a:extLst>
                <a:ext uri="{FF2B5EF4-FFF2-40B4-BE49-F238E27FC236}">
                  <a16:creationId xmlns:a16="http://schemas.microsoft.com/office/drawing/2014/main" id="{3AE285C3-CBFF-8E7E-7D92-8FD2353A6E7A}"/>
                </a:ext>
              </a:extLst>
            </p:cNvPr>
            <p:cNvSpPr/>
            <p:nvPr/>
          </p:nvSpPr>
          <p:spPr>
            <a:xfrm>
              <a:off x="4241912" y="4738819"/>
              <a:ext cx="1530238" cy="4152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TextBox 18">
              <a:extLst>
                <a:ext uri="{FF2B5EF4-FFF2-40B4-BE49-F238E27FC236}">
                  <a16:creationId xmlns:a16="http://schemas.microsoft.com/office/drawing/2014/main" id="{C02D921E-22E1-74EB-30E4-759B9258978C}"/>
                </a:ext>
              </a:extLst>
            </p:cNvPr>
            <p:cNvSpPr txBox="1"/>
            <p:nvPr/>
          </p:nvSpPr>
          <p:spPr>
            <a:xfrm>
              <a:off x="4651176" y="5132825"/>
              <a:ext cx="1050541" cy="619262"/>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÷3</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4DC1CBB8-1630-E301-2733-48D68D568AF0}"/>
              </a:ext>
            </a:extLst>
          </p:cNvPr>
          <p:cNvGrpSpPr/>
          <p:nvPr/>
        </p:nvGrpSpPr>
        <p:grpSpPr>
          <a:xfrm>
            <a:off x="3476884" y="2648855"/>
            <a:ext cx="869292" cy="657154"/>
            <a:chOff x="3916410" y="1853068"/>
            <a:chExt cx="1530238" cy="1051291"/>
          </a:xfrm>
        </p:grpSpPr>
        <p:sp>
          <p:nvSpPr>
            <p:cNvPr id="23" name="Arrow: Curved Up 20">
              <a:extLst>
                <a:ext uri="{FF2B5EF4-FFF2-40B4-BE49-F238E27FC236}">
                  <a16:creationId xmlns:a16="http://schemas.microsoft.com/office/drawing/2014/main" id="{74A822C8-98EB-35DB-7CB5-E49EFF8A0953}"/>
                </a:ext>
              </a:extLst>
            </p:cNvPr>
            <p:cNvSpPr/>
            <p:nvPr/>
          </p:nvSpPr>
          <p:spPr>
            <a:xfrm flipV="1">
              <a:off x="3916410" y="2436569"/>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4" name="TextBox 23">
              <a:extLst>
                <a:ext uri="{FF2B5EF4-FFF2-40B4-BE49-F238E27FC236}">
                  <a16:creationId xmlns:a16="http://schemas.microsoft.com/office/drawing/2014/main" id="{0B75811C-09CE-9E48-4A44-310F58B5F3E8}"/>
                </a:ext>
              </a:extLst>
            </p:cNvPr>
            <p:cNvSpPr txBox="1"/>
            <p:nvPr/>
          </p:nvSpPr>
          <p:spPr>
            <a:xfrm>
              <a:off x="4271476" y="1853068"/>
              <a:ext cx="1116138" cy="664699"/>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÷3</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25" name="TextBox 24">
            <a:extLst>
              <a:ext uri="{FF2B5EF4-FFF2-40B4-BE49-F238E27FC236}">
                <a16:creationId xmlns:a16="http://schemas.microsoft.com/office/drawing/2014/main" id="{931FCC42-18B5-A706-141D-5CEB8D5031D5}"/>
              </a:ext>
            </a:extLst>
          </p:cNvPr>
          <p:cNvSpPr txBox="1"/>
          <p:nvPr/>
        </p:nvSpPr>
        <p:spPr>
          <a:xfrm>
            <a:off x="4044041" y="3515261"/>
            <a:ext cx="734302" cy="415498"/>
          </a:xfrm>
          <a:prstGeom prst="rect">
            <a:avLst/>
          </a:prstGeom>
          <a:noFill/>
        </p:spPr>
        <p:txBody>
          <a:bodyPr wrap="square" rtlCol="0">
            <a:spAutoFit/>
          </a:bodyPr>
          <a:lstStyle/>
          <a:p>
            <a:pPr>
              <a:spcAft>
                <a:spcPts val="450"/>
              </a:spcAft>
            </a:pPr>
            <a:r>
              <a:rPr lang="en-GB" sz="2100" b="1" dirty="0">
                <a:latin typeface="Arial" panose="020B0604020202020204" pitchFamily="34" charset="0"/>
                <a:cs typeface="Arial" panose="020B0604020202020204" pitchFamily="34" charset="0"/>
              </a:rPr>
              <a:t>62</a:t>
            </a:r>
            <a:endParaRPr lang="en-US" sz="2100" b="1"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85AF1B6E-DB27-94EF-C907-08418DD2AC9A}"/>
              </a:ext>
            </a:extLst>
          </p:cNvPr>
          <p:cNvSpPr txBox="1"/>
          <p:nvPr/>
        </p:nvSpPr>
        <p:spPr>
          <a:xfrm>
            <a:off x="4096665" y="4091355"/>
            <a:ext cx="49902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a:t>
            </a: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257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6" grpId="0"/>
      <p:bldP spid="25"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dirty="0">
                <a:solidFill>
                  <a:schemeClr val="accent1"/>
                </a:solidFill>
                <a:latin typeface="Arial" panose="020B0604020202020204" pitchFamily="34" charset="0"/>
                <a:cs typeface="Arial" panose="020B0604020202020204" pitchFamily="34" charset="0"/>
              </a:rPr>
              <a:t>Introduction</a:t>
            </a:r>
            <a:endParaRPr kumimoji="0" lang="en-US" sz="3600" b="1" i="0"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a:t>
            </a:fld>
            <a:endParaRPr lang="en-US" dirty="0"/>
          </a:p>
        </p:txBody>
      </p:sp>
      <p:sp>
        <p:nvSpPr>
          <p:cNvPr id="3" name="TextBox 2">
            <a:extLst>
              <a:ext uri="{FF2B5EF4-FFF2-40B4-BE49-F238E27FC236}">
                <a16:creationId xmlns:a16="http://schemas.microsoft.com/office/drawing/2014/main" id="{E03A399E-A079-4972-986A-8F5EFC549EED}"/>
              </a:ext>
            </a:extLst>
          </p:cNvPr>
          <p:cNvSpPr txBox="1"/>
          <p:nvPr/>
        </p:nvSpPr>
        <p:spPr>
          <a:xfrm>
            <a:off x="2161309" y="1562974"/>
            <a:ext cx="8838437" cy="2308324"/>
          </a:xfrm>
          <a:prstGeom prst="rect">
            <a:avLst/>
          </a:prstGeom>
          <a:noFill/>
        </p:spPr>
        <p:txBody>
          <a:bodyPr wrap="square" rtlCol="0">
            <a:spAutoFit/>
          </a:bodyPr>
          <a:lstStyle/>
          <a:p>
            <a:pPr fontAlgn="base"/>
            <a:r>
              <a:rPr lang="en-GB" sz="2800" dirty="0">
                <a:latin typeface="Arial" panose="020B0604020202020204" pitchFamily="34" charset="0"/>
                <a:cs typeface="Arial" panose="020B0604020202020204" pitchFamily="34" charset="0"/>
              </a:rPr>
              <a:t>Alicia says 1 hour and 6 min is 1.6 hours.</a:t>
            </a:r>
          </a:p>
          <a:p>
            <a:pPr fontAlgn="base"/>
            <a:endParaRPr lang="en-GB" sz="2800" dirty="0">
              <a:latin typeface="Arial" panose="020B0604020202020204" pitchFamily="34" charset="0"/>
              <a:cs typeface="Arial" panose="020B0604020202020204" pitchFamily="34" charset="0"/>
            </a:endParaRPr>
          </a:p>
          <a:p>
            <a:pPr fontAlgn="base"/>
            <a:r>
              <a:rPr lang="en-GB" sz="2800" dirty="0">
                <a:latin typeface="Arial" panose="020B0604020202020204" pitchFamily="34" charset="0"/>
                <a:cs typeface="Arial" panose="020B0604020202020204" pitchFamily="34" charset="0"/>
              </a:rPr>
              <a:t>Alicia is not correct.</a:t>
            </a:r>
          </a:p>
          <a:p>
            <a:pPr fontAlgn="base"/>
            <a:r>
              <a:rPr lang="en-GB" sz="2800" dirty="0">
                <a:latin typeface="Arial" panose="020B0604020202020204" pitchFamily="34" charset="0"/>
                <a:cs typeface="Arial" panose="020B0604020202020204" pitchFamily="34" charset="0"/>
              </a:rPr>
              <a:t>Can you explain why?</a:t>
            </a:r>
          </a:p>
          <a:p>
            <a:r>
              <a:rPr lang="en-GB" sz="3200" dirty="0">
                <a:solidFill>
                  <a:srgbClr val="000000"/>
                </a:solidFill>
                <a:latin typeface="Arial" panose="020B0604020202020204" pitchFamily="34" charset="0"/>
                <a:cs typeface="Arial" panose="020B0604020202020204" pitchFamily="34" charset="0"/>
              </a:rPr>
              <a:t> </a:t>
            </a:r>
            <a:endParaRPr lang="en-US" sz="32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52914EFA-5668-0DF7-7074-33CA8FF59CC6}"/>
              </a:ext>
            </a:extLst>
          </p:cNvPr>
          <p:cNvGraphicFramePr>
            <a:graphicFrameLocks noGrp="1"/>
          </p:cNvGraphicFramePr>
          <p:nvPr>
            <p:extLst>
              <p:ext uri="{D42A27DB-BD31-4B8C-83A1-F6EECF244321}">
                <p14:modId xmlns:p14="http://schemas.microsoft.com/office/powerpoint/2010/main" val="788705140"/>
              </p:ext>
            </p:extLst>
          </p:nvPr>
        </p:nvGraphicFramePr>
        <p:xfrm>
          <a:off x="784819" y="4125662"/>
          <a:ext cx="5214630" cy="1275484"/>
        </p:xfrm>
        <a:graphic>
          <a:graphicData uri="http://schemas.openxmlformats.org/drawingml/2006/table">
            <a:tbl>
              <a:tblPr firstRow="1" bandRow="1">
                <a:tableStyleId>{5940675A-B579-460E-94D1-54222C63F5DA}</a:tableStyleId>
              </a:tblPr>
              <a:tblGrid>
                <a:gridCol w="869105">
                  <a:extLst>
                    <a:ext uri="{9D8B030D-6E8A-4147-A177-3AD203B41FA5}">
                      <a16:colId xmlns:a16="http://schemas.microsoft.com/office/drawing/2014/main" val="1769710336"/>
                    </a:ext>
                  </a:extLst>
                </a:gridCol>
                <a:gridCol w="869105">
                  <a:extLst>
                    <a:ext uri="{9D8B030D-6E8A-4147-A177-3AD203B41FA5}">
                      <a16:colId xmlns:a16="http://schemas.microsoft.com/office/drawing/2014/main" val="3016202835"/>
                    </a:ext>
                  </a:extLst>
                </a:gridCol>
                <a:gridCol w="869105">
                  <a:extLst>
                    <a:ext uri="{9D8B030D-6E8A-4147-A177-3AD203B41FA5}">
                      <a16:colId xmlns:a16="http://schemas.microsoft.com/office/drawing/2014/main" val="916139723"/>
                    </a:ext>
                  </a:extLst>
                </a:gridCol>
                <a:gridCol w="869105">
                  <a:extLst>
                    <a:ext uri="{9D8B030D-6E8A-4147-A177-3AD203B41FA5}">
                      <a16:colId xmlns:a16="http://schemas.microsoft.com/office/drawing/2014/main" val="3115931791"/>
                    </a:ext>
                  </a:extLst>
                </a:gridCol>
                <a:gridCol w="869105">
                  <a:extLst>
                    <a:ext uri="{9D8B030D-6E8A-4147-A177-3AD203B41FA5}">
                      <a16:colId xmlns:a16="http://schemas.microsoft.com/office/drawing/2014/main" val="3685160709"/>
                    </a:ext>
                  </a:extLst>
                </a:gridCol>
                <a:gridCol w="869105">
                  <a:extLst>
                    <a:ext uri="{9D8B030D-6E8A-4147-A177-3AD203B41FA5}">
                      <a16:colId xmlns:a16="http://schemas.microsoft.com/office/drawing/2014/main" val="3361972857"/>
                    </a:ext>
                  </a:extLst>
                </a:gridCol>
              </a:tblGrid>
              <a:tr h="637742">
                <a:tc>
                  <a:txBody>
                    <a:bodyPr/>
                    <a:lstStyle/>
                    <a:p>
                      <a:pPr algn="ctr"/>
                      <a:r>
                        <a:rPr lang="en-GB" sz="2100" b="1" kern="1200" dirty="0">
                          <a:solidFill>
                            <a:schemeClr val="bg1"/>
                          </a:solidFill>
                          <a:latin typeface="Arial" panose="020B0604020202020204" pitchFamily="34" charset="0"/>
                          <a:ea typeface="+mn-ea"/>
                          <a:cs typeface="Arial" panose="020B0604020202020204" pitchFamily="34" charset="0"/>
                        </a:rPr>
                        <a:t>Min</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1192642808"/>
                  </a:ext>
                </a:extLst>
              </a:tr>
              <a:tr h="637742">
                <a:tc>
                  <a:txBody>
                    <a:bodyPr/>
                    <a:lstStyle/>
                    <a:p>
                      <a:pPr algn="ctr"/>
                      <a:r>
                        <a:rPr lang="en-GB" sz="2100" b="1" dirty="0">
                          <a:solidFill>
                            <a:schemeClr val="bg1"/>
                          </a:solidFill>
                          <a:latin typeface="Arial" panose="020B0604020202020204" pitchFamily="34" charset="0"/>
                          <a:cs typeface="Arial" panose="020B0604020202020204" pitchFamily="34" charset="0"/>
                        </a:rPr>
                        <a:t>Hour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978860381"/>
                  </a:ext>
                </a:extLst>
              </a:tr>
            </a:tbl>
          </a:graphicData>
        </a:graphic>
      </p:graphicFrame>
      <p:sp>
        <p:nvSpPr>
          <p:cNvPr id="9" name="TextBox 8">
            <a:extLst>
              <a:ext uri="{FF2B5EF4-FFF2-40B4-BE49-F238E27FC236}">
                <a16:creationId xmlns:a16="http://schemas.microsoft.com/office/drawing/2014/main" id="{7CB23EB7-69D7-1967-5907-BEB1FCA61EA3}"/>
              </a:ext>
            </a:extLst>
          </p:cNvPr>
          <p:cNvSpPr txBox="1"/>
          <p:nvPr/>
        </p:nvSpPr>
        <p:spPr>
          <a:xfrm>
            <a:off x="1837853" y="4231680"/>
            <a:ext cx="632112"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60</a:t>
            </a:r>
          </a:p>
        </p:txBody>
      </p:sp>
      <p:sp>
        <p:nvSpPr>
          <p:cNvPr id="10" name="TextBox 9">
            <a:extLst>
              <a:ext uri="{FF2B5EF4-FFF2-40B4-BE49-F238E27FC236}">
                <a16:creationId xmlns:a16="http://schemas.microsoft.com/office/drawing/2014/main" id="{0B87ED3C-C6C8-9B54-2E3C-F1DA6405BD45}"/>
              </a:ext>
            </a:extLst>
          </p:cNvPr>
          <p:cNvSpPr txBox="1"/>
          <p:nvPr/>
        </p:nvSpPr>
        <p:spPr>
          <a:xfrm>
            <a:off x="1913155" y="4847904"/>
            <a:ext cx="632112"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1</a:t>
            </a:r>
          </a:p>
        </p:txBody>
      </p:sp>
      <p:sp>
        <p:nvSpPr>
          <p:cNvPr id="11" name="TextBox 10">
            <a:extLst>
              <a:ext uri="{FF2B5EF4-FFF2-40B4-BE49-F238E27FC236}">
                <a16:creationId xmlns:a16="http://schemas.microsoft.com/office/drawing/2014/main" id="{43CE95B6-D885-C692-A1CD-BFAE6FD5B149}"/>
              </a:ext>
            </a:extLst>
          </p:cNvPr>
          <p:cNvSpPr txBox="1"/>
          <p:nvPr/>
        </p:nvSpPr>
        <p:spPr>
          <a:xfrm>
            <a:off x="2702962" y="4219319"/>
            <a:ext cx="632112"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30</a:t>
            </a:r>
          </a:p>
        </p:txBody>
      </p:sp>
      <p:sp>
        <p:nvSpPr>
          <p:cNvPr id="12" name="TextBox 11">
            <a:extLst>
              <a:ext uri="{FF2B5EF4-FFF2-40B4-BE49-F238E27FC236}">
                <a16:creationId xmlns:a16="http://schemas.microsoft.com/office/drawing/2014/main" id="{334BB5BF-0EFE-A772-CDFE-8AF2BAADCF95}"/>
              </a:ext>
            </a:extLst>
          </p:cNvPr>
          <p:cNvSpPr txBox="1"/>
          <p:nvPr/>
        </p:nvSpPr>
        <p:spPr>
          <a:xfrm>
            <a:off x="2664623" y="4843442"/>
            <a:ext cx="847135"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0.5</a:t>
            </a:r>
          </a:p>
        </p:txBody>
      </p:sp>
      <p:sp>
        <p:nvSpPr>
          <p:cNvPr id="13" name="TextBox 12">
            <a:extLst>
              <a:ext uri="{FF2B5EF4-FFF2-40B4-BE49-F238E27FC236}">
                <a16:creationId xmlns:a16="http://schemas.microsoft.com/office/drawing/2014/main" id="{96C2079E-7D22-E9C1-0143-466AD790150C}"/>
              </a:ext>
            </a:extLst>
          </p:cNvPr>
          <p:cNvSpPr txBox="1"/>
          <p:nvPr/>
        </p:nvSpPr>
        <p:spPr>
          <a:xfrm>
            <a:off x="3518370" y="4219318"/>
            <a:ext cx="632112"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  6</a:t>
            </a:r>
          </a:p>
        </p:txBody>
      </p:sp>
      <p:sp>
        <p:nvSpPr>
          <p:cNvPr id="14" name="TextBox 13">
            <a:extLst>
              <a:ext uri="{FF2B5EF4-FFF2-40B4-BE49-F238E27FC236}">
                <a16:creationId xmlns:a16="http://schemas.microsoft.com/office/drawing/2014/main" id="{21B4ACD8-09E2-3142-875E-6F515E580FAC}"/>
              </a:ext>
            </a:extLst>
          </p:cNvPr>
          <p:cNvSpPr txBox="1"/>
          <p:nvPr/>
        </p:nvSpPr>
        <p:spPr>
          <a:xfrm>
            <a:off x="3531826" y="4854711"/>
            <a:ext cx="723475"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0.1</a:t>
            </a:r>
          </a:p>
        </p:txBody>
      </p:sp>
      <p:sp>
        <p:nvSpPr>
          <p:cNvPr id="16" name="TextBox 15">
            <a:extLst>
              <a:ext uri="{FF2B5EF4-FFF2-40B4-BE49-F238E27FC236}">
                <a16:creationId xmlns:a16="http://schemas.microsoft.com/office/drawing/2014/main" id="{D0D56669-C8D4-42B9-909D-BECB5F8F3F04}"/>
              </a:ext>
            </a:extLst>
          </p:cNvPr>
          <p:cNvSpPr txBox="1"/>
          <p:nvPr/>
        </p:nvSpPr>
        <p:spPr>
          <a:xfrm>
            <a:off x="5286616" y="4249748"/>
            <a:ext cx="632112"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66</a:t>
            </a:r>
          </a:p>
        </p:txBody>
      </p:sp>
      <p:sp>
        <p:nvSpPr>
          <p:cNvPr id="17" name="TextBox 16">
            <a:extLst>
              <a:ext uri="{FF2B5EF4-FFF2-40B4-BE49-F238E27FC236}">
                <a16:creationId xmlns:a16="http://schemas.microsoft.com/office/drawing/2014/main" id="{3ACCB0A1-118B-357F-8FB4-A5C5CFFBE3E2}"/>
              </a:ext>
            </a:extLst>
          </p:cNvPr>
          <p:cNvSpPr txBox="1"/>
          <p:nvPr/>
        </p:nvSpPr>
        <p:spPr>
          <a:xfrm>
            <a:off x="5240934" y="4855272"/>
            <a:ext cx="723475"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1.1</a:t>
            </a:r>
          </a:p>
        </p:txBody>
      </p:sp>
      <p:grpSp>
        <p:nvGrpSpPr>
          <p:cNvPr id="18" name="Group 17">
            <a:extLst>
              <a:ext uri="{FF2B5EF4-FFF2-40B4-BE49-F238E27FC236}">
                <a16:creationId xmlns:a16="http://schemas.microsoft.com/office/drawing/2014/main" id="{E77CBDDC-B4B8-33A5-0486-F191EE919301}"/>
              </a:ext>
            </a:extLst>
          </p:cNvPr>
          <p:cNvGrpSpPr/>
          <p:nvPr/>
        </p:nvGrpSpPr>
        <p:grpSpPr>
          <a:xfrm>
            <a:off x="5999449" y="4309021"/>
            <a:ext cx="1415727" cy="879851"/>
            <a:chOff x="7650268" y="4863188"/>
            <a:chExt cx="1415727" cy="879851"/>
          </a:xfrm>
        </p:grpSpPr>
        <p:sp>
          <p:nvSpPr>
            <p:cNvPr id="19" name="Arrow: Curved Left 18">
              <a:extLst>
                <a:ext uri="{FF2B5EF4-FFF2-40B4-BE49-F238E27FC236}">
                  <a16:creationId xmlns:a16="http://schemas.microsoft.com/office/drawing/2014/main" id="{99183EA1-503D-1EB1-5A5A-BE70222663BF}"/>
                </a:ext>
              </a:extLst>
            </p:cNvPr>
            <p:cNvSpPr/>
            <p:nvPr/>
          </p:nvSpPr>
          <p:spPr>
            <a:xfrm>
              <a:off x="7650268" y="4863188"/>
              <a:ext cx="421090" cy="87985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solidFill>
                  <a:schemeClr val="tx1"/>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03258FB7-745E-38FF-30C7-3BD98C776E51}"/>
                </a:ext>
              </a:extLst>
            </p:cNvPr>
            <p:cNvSpPr txBox="1"/>
            <p:nvPr/>
          </p:nvSpPr>
          <p:spPr>
            <a:xfrm>
              <a:off x="8146162" y="5011168"/>
              <a:ext cx="919833" cy="415498"/>
            </a:xfrm>
            <a:prstGeom prst="rect">
              <a:avLst/>
            </a:prstGeom>
            <a:noFill/>
          </p:spPr>
          <p:txBody>
            <a:bodyPr wrap="square" rtlCol="0">
              <a:spAutoFit/>
            </a:bodyPr>
            <a:lstStyle/>
            <a:p>
              <a:r>
                <a:rPr lang="en-GB" sz="2100" dirty="0">
                  <a:solidFill>
                    <a:schemeClr val="accent1">
                      <a:lumMod val="75000"/>
                    </a:schemeClr>
                  </a:solidFill>
                  <a:latin typeface="Arial" panose="020B0604020202020204" pitchFamily="34" charset="0"/>
                  <a:cs typeface="Arial" panose="020B0604020202020204" pitchFamily="34" charset="0"/>
                </a:rPr>
                <a:t>÷60</a:t>
              </a:r>
            </a:p>
          </p:txBody>
        </p:sp>
      </p:grpSp>
      <p:grpSp>
        <p:nvGrpSpPr>
          <p:cNvPr id="21" name="Group 20">
            <a:extLst>
              <a:ext uri="{FF2B5EF4-FFF2-40B4-BE49-F238E27FC236}">
                <a16:creationId xmlns:a16="http://schemas.microsoft.com/office/drawing/2014/main" id="{B7EC8A4B-D815-1499-086D-B58CC2618356}"/>
              </a:ext>
            </a:extLst>
          </p:cNvPr>
          <p:cNvGrpSpPr/>
          <p:nvPr/>
        </p:nvGrpSpPr>
        <p:grpSpPr>
          <a:xfrm>
            <a:off x="2183601" y="5423685"/>
            <a:ext cx="935363" cy="798932"/>
            <a:chOff x="2146424" y="5443821"/>
            <a:chExt cx="935363" cy="798932"/>
          </a:xfrm>
        </p:grpSpPr>
        <p:sp>
          <p:nvSpPr>
            <p:cNvPr id="23" name="Arrow: Curved Left 24">
              <a:extLst>
                <a:ext uri="{FF2B5EF4-FFF2-40B4-BE49-F238E27FC236}">
                  <a16:creationId xmlns:a16="http://schemas.microsoft.com/office/drawing/2014/main" id="{99EB0FF0-B097-DADD-825B-32FB7D2869E9}"/>
                </a:ext>
              </a:extLst>
            </p:cNvPr>
            <p:cNvSpPr/>
            <p:nvPr/>
          </p:nvSpPr>
          <p:spPr>
            <a:xfrm rot="16200000" flipH="1">
              <a:off x="2394633" y="5195612"/>
              <a:ext cx="383434" cy="879851"/>
            </a:xfrm>
            <a:prstGeom prst="curvedLeftArrow">
              <a:avLst>
                <a:gd name="adj1" fmla="val 25000"/>
                <a:gd name="adj2" fmla="val 50000"/>
                <a:gd name="adj3" fmla="val 322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7D16D27C-F380-7170-1E40-9E83688941DD}"/>
                </a:ext>
              </a:extLst>
            </p:cNvPr>
            <p:cNvSpPr txBox="1"/>
            <p:nvPr/>
          </p:nvSpPr>
          <p:spPr>
            <a:xfrm>
              <a:off x="2161954" y="5827255"/>
              <a:ext cx="919833" cy="415498"/>
            </a:xfrm>
            <a:prstGeom prst="rect">
              <a:avLst/>
            </a:prstGeom>
            <a:noFill/>
          </p:spPr>
          <p:txBody>
            <a:bodyPr wrap="square" rtlCol="0">
              <a:spAutoFit/>
            </a:bodyPr>
            <a:lstStyle/>
            <a:p>
              <a:r>
                <a:rPr lang="en-GB" sz="2100" dirty="0">
                  <a:solidFill>
                    <a:schemeClr val="accent1">
                      <a:lumMod val="75000"/>
                    </a:schemeClr>
                  </a:solidFill>
                  <a:latin typeface="Arial" panose="020B0604020202020204" pitchFamily="34" charset="0"/>
                  <a:cs typeface="Arial" panose="020B0604020202020204" pitchFamily="34" charset="0"/>
                </a:rPr>
                <a:t>  ÷2</a:t>
              </a:r>
            </a:p>
          </p:txBody>
        </p:sp>
      </p:grpSp>
      <p:grpSp>
        <p:nvGrpSpPr>
          <p:cNvPr id="25" name="Group 24">
            <a:extLst>
              <a:ext uri="{FF2B5EF4-FFF2-40B4-BE49-F238E27FC236}">
                <a16:creationId xmlns:a16="http://schemas.microsoft.com/office/drawing/2014/main" id="{81BCB9AA-83F8-9DFD-4792-CA798FB971F4}"/>
              </a:ext>
            </a:extLst>
          </p:cNvPr>
          <p:cNvGrpSpPr/>
          <p:nvPr/>
        </p:nvGrpSpPr>
        <p:grpSpPr>
          <a:xfrm>
            <a:off x="2183600" y="3264651"/>
            <a:ext cx="929766" cy="861011"/>
            <a:chOff x="2121086" y="3362616"/>
            <a:chExt cx="929766" cy="861011"/>
          </a:xfrm>
        </p:grpSpPr>
        <p:sp>
          <p:nvSpPr>
            <p:cNvPr id="26" name="Arrow: Curved Left 24">
              <a:extLst>
                <a:ext uri="{FF2B5EF4-FFF2-40B4-BE49-F238E27FC236}">
                  <a16:creationId xmlns:a16="http://schemas.microsoft.com/office/drawing/2014/main" id="{E91CF283-8A80-3C59-0424-4DD9A4B1C7C4}"/>
                </a:ext>
              </a:extLst>
            </p:cNvPr>
            <p:cNvSpPr/>
            <p:nvPr/>
          </p:nvSpPr>
          <p:spPr>
            <a:xfrm rot="16200000">
              <a:off x="2372938" y="3595627"/>
              <a:ext cx="376148" cy="879851"/>
            </a:xfrm>
            <a:prstGeom prst="curvedLeftArrow">
              <a:avLst>
                <a:gd name="adj1" fmla="val 18062"/>
                <a:gd name="adj2" fmla="val 50000"/>
                <a:gd name="adj3" fmla="val 322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40B8CD2C-CC7E-7A65-96FC-89C0A3100FA8}"/>
                </a:ext>
              </a:extLst>
            </p:cNvPr>
            <p:cNvSpPr txBox="1"/>
            <p:nvPr/>
          </p:nvSpPr>
          <p:spPr>
            <a:xfrm>
              <a:off x="2131019" y="3362616"/>
              <a:ext cx="919833" cy="523220"/>
            </a:xfrm>
            <a:prstGeom prst="rect">
              <a:avLst/>
            </a:prstGeom>
            <a:noFill/>
          </p:spPr>
          <p:txBody>
            <a:bodyPr wrap="square" rtlCol="0">
              <a:spAutoFit/>
            </a:bodyPr>
            <a:lstStyle/>
            <a:p>
              <a:r>
                <a:rPr lang="en-GB" sz="2800" dirty="0">
                  <a:solidFill>
                    <a:schemeClr val="accent1">
                      <a:lumMod val="75000"/>
                    </a:schemeClr>
                  </a:solidFill>
                  <a:latin typeface="Arial" panose="020B0604020202020204" pitchFamily="34" charset="0"/>
                  <a:cs typeface="Arial" panose="020B0604020202020204" pitchFamily="34" charset="0"/>
                </a:rPr>
                <a:t>  </a:t>
              </a:r>
              <a:r>
                <a:rPr lang="en-GB" sz="2100" dirty="0">
                  <a:solidFill>
                    <a:schemeClr val="accent1">
                      <a:lumMod val="75000"/>
                    </a:schemeClr>
                  </a:solidFill>
                  <a:latin typeface="Arial" panose="020B0604020202020204" pitchFamily="34" charset="0"/>
                  <a:cs typeface="Arial" panose="020B0604020202020204" pitchFamily="34" charset="0"/>
                </a:rPr>
                <a:t>÷2</a:t>
              </a:r>
            </a:p>
          </p:txBody>
        </p:sp>
      </p:grpSp>
      <p:grpSp>
        <p:nvGrpSpPr>
          <p:cNvPr id="28" name="Group 27">
            <a:extLst>
              <a:ext uri="{FF2B5EF4-FFF2-40B4-BE49-F238E27FC236}">
                <a16:creationId xmlns:a16="http://schemas.microsoft.com/office/drawing/2014/main" id="{948D8E5A-E6A1-A4DB-B641-1630859FDECB}"/>
              </a:ext>
            </a:extLst>
          </p:cNvPr>
          <p:cNvGrpSpPr/>
          <p:nvPr/>
        </p:nvGrpSpPr>
        <p:grpSpPr>
          <a:xfrm>
            <a:off x="3163280" y="3244712"/>
            <a:ext cx="957027" cy="830502"/>
            <a:chOff x="3066257" y="3354810"/>
            <a:chExt cx="957027" cy="830502"/>
          </a:xfrm>
        </p:grpSpPr>
        <p:sp>
          <p:nvSpPr>
            <p:cNvPr id="29" name="Arrow: Curved Left 24">
              <a:extLst>
                <a:ext uri="{FF2B5EF4-FFF2-40B4-BE49-F238E27FC236}">
                  <a16:creationId xmlns:a16="http://schemas.microsoft.com/office/drawing/2014/main" id="{1710BBBF-0FE6-0B06-0A43-E95998ECBBCF}"/>
                </a:ext>
              </a:extLst>
            </p:cNvPr>
            <p:cNvSpPr/>
            <p:nvPr/>
          </p:nvSpPr>
          <p:spPr>
            <a:xfrm rot="16200000">
              <a:off x="3318109" y="3557312"/>
              <a:ext cx="376148" cy="879851"/>
            </a:xfrm>
            <a:prstGeom prst="curvedLeftArrow">
              <a:avLst>
                <a:gd name="adj1" fmla="val 18062"/>
                <a:gd name="adj2" fmla="val 50000"/>
                <a:gd name="adj3" fmla="val 322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3D5673E2-318E-CCC7-ED6D-18BA4839775D}"/>
                </a:ext>
              </a:extLst>
            </p:cNvPr>
            <p:cNvSpPr txBox="1"/>
            <p:nvPr/>
          </p:nvSpPr>
          <p:spPr>
            <a:xfrm>
              <a:off x="3103451" y="3354810"/>
              <a:ext cx="919833" cy="523220"/>
            </a:xfrm>
            <a:prstGeom prst="rect">
              <a:avLst/>
            </a:prstGeom>
            <a:noFill/>
          </p:spPr>
          <p:txBody>
            <a:bodyPr wrap="square" rtlCol="0">
              <a:spAutoFit/>
            </a:bodyPr>
            <a:lstStyle/>
            <a:p>
              <a:r>
                <a:rPr lang="en-GB" sz="2800" dirty="0">
                  <a:solidFill>
                    <a:schemeClr val="accent1">
                      <a:lumMod val="75000"/>
                    </a:schemeClr>
                  </a:solidFill>
                  <a:latin typeface="Arial" panose="020B0604020202020204" pitchFamily="34" charset="0"/>
                  <a:cs typeface="Arial" panose="020B0604020202020204" pitchFamily="34" charset="0"/>
                </a:rPr>
                <a:t> </a:t>
              </a:r>
              <a:r>
                <a:rPr lang="en-GB" sz="2100" dirty="0">
                  <a:solidFill>
                    <a:schemeClr val="accent1">
                      <a:lumMod val="75000"/>
                    </a:schemeClr>
                  </a:solidFill>
                  <a:latin typeface="Arial" panose="020B0604020202020204" pitchFamily="34" charset="0"/>
                  <a:cs typeface="Arial" panose="020B0604020202020204" pitchFamily="34" charset="0"/>
                </a:rPr>
                <a:t> ÷5</a:t>
              </a:r>
            </a:p>
          </p:txBody>
        </p:sp>
      </p:grpSp>
      <p:grpSp>
        <p:nvGrpSpPr>
          <p:cNvPr id="31" name="Group 30">
            <a:extLst>
              <a:ext uri="{FF2B5EF4-FFF2-40B4-BE49-F238E27FC236}">
                <a16:creationId xmlns:a16="http://schemas.microsoft.com/office/drawing/2014/main" id="{23E8BF03-832E-A4D1-DECF-86090BEB918D}"/>
              </a:ext>
            </a:extLst>
          </p:cNvPr>
          <p:cNvGrpSpPr/>
          <p:nvPr/>
        </p:nvGrpSpPr>
        <p:grpSpPr>
          <a:xfrm>
            <a:off x="3158135" y="5430738"/>
            <a:ext cx="992347" cy="791879"/>
            <a:chOff x="3095621" y="5443820"/>
            <a:chExt cx="992347" cy="791879"/>
          </a:xfrm>
        </p:grpSpPr>
        <p:sp>
          <p:nvSpPr>
            <p:cNvPr id="32" name="Arrow: Curved Left 24">
              <a:extLst>
                <a:ext uri="{FF2B5EF4-FFF2-40B4-BE49-F238E27FC236}">
                  <a16:creationId xmlns:a16="http://schemas.microsoft.com/office/drawing/2014/main" id="{E81F9850-21B5-7BCD-1A24-82D2E6CAF724}"/>
                </a:ext>
              </a:extLst>
            </p:cNvPr>
            <p:cNvSpPr/>
            <p:nvPr/>
          </p:nvSpPr>
          <p:spPr>
            <a:xfrm rot="16200000" flipH="1">
              <a:off x="3343829" y="5195612"/>
              <a:ext cx="383435" cy="879851"/>
            </a:xfrm>
            <a:prstGeom prst="curvedLeftArrow">
              <a:avLst>
                <a:gd name="adj1" fmla="val 25000"/>
                <a:gd name="adj2" fmla="val 50000"/>
                <a:gd name="adj3" fmla="val 322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solidFill>
                  <a:schemeClr val="tx1"/>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E120FAAA-238A-1B72-6F74-7F7959FE9222}"/>
                </a:ext>
              </a:extLst>
            </p:cNvPr>
            <p:cNvSpPr txBox="1"/>
            <p:nvPr/>
          </p:nvSpPr>
          <p:spPr>
            <a:xfrm>
              <a:off x="3168135" y="5820201"/>
              <a:ext cx="919833" cy="415498"/>
            </a:xfrm>
            <a:prstGeom prst="rect">
              <a:avLst/>
            </a:prstGeom>
            <a:noFill/>
          </p:spPr>
          <p:txBody>
            <a:bodyPr wrap="square" rtlCol="0">
              <a:spAutoFit/>
            </a:bodyPr>
            <a:lstStyle/>
            <a:p>
              <a:r>
                <a:rPr lang="en-GB" sz="2100" dirty="0">
                  <a:solidFill>
                    <a:schemeClr val="accent1">
                      <a:lumMod val="75000"/>
                    </a:schemeClr>
                  </a:solidFill>
                  <a:latin typeface="Arial" panose="020B0604020202020204" pitchFamily="34" charset="0"/>
                  <a:cs typeface="Arial" panose="020B0604020202020204" pitchFamily="34" charset="0"/>
                </a:rPr>
                <a:t>  ÷5</a:t>
              </a:r>
            </a:p>
          </p:txBody>
        </p:sp>
      </p:grpSp>
      <p:sp>
        <p:nvSpPr>
          <p:cNvPr id="34" name="Oval 33">
            <a:extLst>
              <a:ext uri="{FF2B5EF4-FFF2-40B4-BE49-F238E27FC236}">
                <a16:creationId xmlns:a16="http://schemas.microsoft.com/office/drawing/2014/main" id="{FC3EA7BC-690F-80CE-5747-B2F354013F98}"/>
              </a:ext>
            </a:extLst>
          </p:cNvPr>
          <p:cNvSpPr/>
          <p:nvPr/>
        </p:nvSpPr>
        <p:spPr>
          <a:xfrm>
            <a:off x="1813047" y="4800708"/>
            <a:ext cx="589807" cy="5246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20E742C6-6F49-8BCE-FCFD-BED73D6863AC}"/>
              </a:ext>
            </a:extLst>
          </p:cNvPr>
          <p:cNvSpPr/>
          <p:nvPr/>
        </p:nvSpPr>
        <p:spPr>
          <a:xfrm>
            <a:off x="3530425" y="4800707"/>
            <a:ext cx="589807" cy="5246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latin typeface="Arial" panose="020B0604020202020204" pitchFamily="34" charset="0"/>
              <a:cs typeface="Arial" panose="020B0604020202020204" pitchFamily="34" charset="0"/>
            </a:endParaRPr>
          </a:p>
        </p:txBody>
      </p:sp>
      <p:sp>
        <p:nvSpPr>
          <p:cNvPr id="2" name="Rounded Rectangle 1">
            <a:extLst>
              <a:ext uri="{FF2B5EF4-FFF2-40B4-BE49-F238E27FC236}">
                <a16:creationId xmlns:a16="http://schemas.microsoft.com/office/drawing/2014/main" id="{3F01D1F5-038F-C7D0-88E3-E6AC632DC779}"/>
              </a:ext>
            </a:extLst>
          </p:cNvPr>
          <p:cNvSpPr/>
          <p:nvPr/>
        </p:nvSpPr>
        <p:spPr>
          <a:xfrm>
            <a:off x="7476482" y="4024358"/>
            <a:ext cx="2856514" cy="1532334"/>
          </a:xfrm>
          <a:prstGeom prst="roundRect">
            <a:avLst/>
          </a:prstGeom>
          <a:solidFill>
            <a:schemeClr val="accent1">
              <a:lumMod val="40000"/>
              <a:lumOff val="60000"/>
            </a:schemeClr>
          </a:solidFill>
        </p:spPr>
        <p:txBody>
          <a:bodyPr wrap="square">
            <a:spAutoFit/>
          </a:bodyPr>
          <a:lstStyle/>
          <a:p>
            <a:r>
              <a:rPr lang="en-GB" sz="2800" dirty="0">
                <a:latin typeface="Arial" panose="020B0604020202020204" pitchFamily="34" charset="0"/>
                <a:cs typeface="Arial" panose="020B0604020202020204" pitchFamily="34" charset="0"/>
              </a:rPr>
              <a:t>1 h and 6 min </a:t>
            </a:r>
          </a:p>
          <a:p>
            <a:r>
              <a:rPr lang="en-GB" sz="2800" dirty="0">
                <a:latin typeface="Arial" panose="020B0604020202020204" pitchFamily="34" charset="0"/>
                <a:cs typeface="Arial" panose="020B0604020202020204" pitchFamily="34" charset="0"/>
              </a:rPr>
              <a:t>= 1 h + 0.1 h</a:t>
            </a:r>
          </a:p>
          <a:p>
            <a:r>
              <a:rPr lang="en-GB" sz="2800" dirty="0">
                <a:latin typeface="Arial" panose="020B0604020202020204" pitchFamily="34" charset="0"/>
                <a:cs typeface="Arial" panose="020B0604020202020204" pitchFamily="34" charset="0"/>
              </a:rPr>
              <a:t>= 1.1 h</a:t>
            </a:r>
          </a:p>
        </p:txBody>
      </p:sp>
      <p:pic>
        <p:nvPicPr>
          <p:cNvPr id="15" name="Picture 14" descr="A stick figure drawing of Alicia, a girl with curly hair  and glasses.&#10;">
            <a:extLst>
              <a:ext uri="{FF2B5EF4-FFF2-40B4-BE49-F238E27FC236}">
                <a16:creationId xmlns:a16="http://schemas.microsoft.com/office/drawing/2014/main" id="{5FFED147-CEDE-65AB-849D-C75C876F45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0845" y="1383576"/>
            <a:ext cx="1082817" cy="2044046"/>
          </a:xfrm>
          <a:prstGeom prst="rect">
            <a:avLst/>
          </a:prstGeom>
        </p:spPr>
      </p:pic>
      <p:pic>
        <p:nvPicPr>
          <p:cNvPr id="37" name="Picture 36" descr="An analogue clock&#10;">
            <a:extLst>
              <a:ext uri="{FF2B5EF4-FFF2-40B4-BE49-F238E27FC236}">
                <a16:creationId xmlns:a16="http://schemas.microsoft.com/office/drawing/2014/main" id="{4D543838-81E9-042D-B109-EFBE68FB0D7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594533" y="1745707"/>
            <a:ext cx="1518944" cy="1518944"/>
          </a:xfrm>
          <a:prstGeom prst="rect">
            <a:avLst/>
          </a:prstGeom>
        </p:spPr>
      </p:pic>
    </p:spTree>
    <p:extLst>
      <p:ext uri="{BB962C8B-B14F-4D97-AF65-F5344CB8AC3E}">
        <p14:creationId xmlns:p14="http://schemas.microsoft.com/office/powerpoint/2010/main" val="143830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down)">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6" grpId="0"/>
      <p:bldP spid="17" grpId="0"/>
      <p:bldP spid="34" grpId="0" animBg="1"/>
      <p:bldP spid="35"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Practice question (1)</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20</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3" name="TextBox 2">
            <a:extLst>
              <a:ext uri="{FF2B5EF4-FFF2-40B4-BE49-F238E27FC236}">
                <a16:creationId xmlns:a16="http://schemas.microsoft.com/office/drawing/2014/main" id="{A9FE1C35-C1BD-6E5F-62A1-CF986151FB4A}"/>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sp>
        <p:nvSpPr>
          <p:cNvPr id="6" name="TextBox 5">
            <a:extLst>
              <a:ext uri="{FF2B5EF4-FFF2-40B4-BE49-F238E27FC236}">
                <a16:creationId xmlns:a16="http://schemas.microsoft.com/office/drawing/2014/main" id="{E46442AB-F5A3-86B5-E505-BC431AA0F015}"/>
              </a:ext>
            </a:extLst>
          </p:cNvPr>
          <p:cNvSpPr txBox="1"/>
          <p:nvPr/>
        </p:nvSpPr>
        <p:spPr>
          <a:xfrm>
            <a:off x="904452" y="1420050"/>
            <a:ext cx="9713506" cy="3539430"/>
          </a:xfrm>
          <a:prstGeom prst="rect">
            <a:avLst/>
          </a:prstGeom>
          <a:noFill/>
        </p:spPr>
        <p:txBody>
          <a:bodyPr wrap="square" rtlCol="0">
            <a:spAutoFit/>
          </a:bodyPr>
          <a:lstStyle/>
          <a:p>
            <a:r>
              <a:rPr lang="en-GB" sz="2800" b="1" dirty="0">
                <a:latin typeface="Arial" panose="020B0604020202020204" pitchFamily="34" charset="0"/>
                <a:cs typeface="Arial" panose="020B0604020202020204" pitchFamily="34" charset="0"/>
              </a:rPr>
              <a:t>      </a:t>
            </a:r>
            <a:r>
              <a:rPr lang="en-GB" sz="2800" dirty="0">
                <a:latin typeface="Arial" panose="020B0604020202020204" pitchFamily="34" charset="0"/>
                <a:cs typeface="Arial" panose="020B0604020202020204" pitchFamily="34" charset="0"/>
              </a:rPr>
              <a:t>Sarah drives at an average speed of 58 mph for 4 hours.</a:t>
            </a:r>
          </a:p>
          <a:p>
            <a:r>
              <a:rPr lang="en-GB" sz="2800" dirty="0">
                <a:latin typeface="Arial" panose="020B0604020202020204" pitchFamily="34" charset="0"/>
                <a:cs typeface="Arial" panose="020B0604020202020204" pitchFamily="34" charset="0"/>
              </a:rPr>
              <a:t>      How many miles does Sarah drive?</a:t>
            </a:r>
            <a:endParaRPr lang="en-GB" sz="2800" b="1"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endParaRPr lang="en-GB" sz="2800" b="1" dirty="0">
              <a:latin typeface="Arial" panose="020B0604020202020204" pitchFamily="34" charset="0"/>
              <a:cs typeface="Arial" panose="020B0604020202020204" pitchFamily="34" charset="0"/>
            </a:endParaRPr>
          </a:p>
          <a:p>
            <a:pPr algn="r"/>
            <a:r>
              <a:rPr lang="en-GB" sz="2800" dirty="0">
                <a:latin typeface="Arial" panose="020B0604020202020204" pitchFamily="34" charset="0"/>
                <a:cs typeface="Arial" panose="020B0604020202020204" pitchFamily="34" charset="0"/>
              </a:rPr>
              <a:t>				        …………………… miles</a:t>
            </a:r>
          </a:p>
          <a:p>
            <a:pPr algn="r"/>
            <a:r>
              <a:rPr lang="en-GB" sz="2800" b="1" dirty="0">
                <a:latin typeface="Arial" panose="020B0604020202020204" pitchFamily="34" charset="0"/>
                <a:cs typeface="Arial" panose="020B0604020202020204" pitchFamily="34" charset="0"/>
              </a:rPr>
              <a:t>						              </a:t>
            </a:r>
            <a:endParaRPr lang="en-GB" sz="18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17" name="Rounded Rectangle 23">
            <a:extLst>
              <a:ext uri="{FF2B5EF4-FFF2-40B4-BE49-F238E27FC236}">
                <a16:creationId xmlns:a16="http://schemas.microsoft.com/office/drawing/2014/main" id="{83C3CB86-C561-9298-68E1-F66DB82EE325}"/>
              </a:ext>
              <a:ext uri="{C183D7F6-B498-43B3-948B-1728B52AA6E4}">
                <adec:decorative xmlns:adec="http://schemas.microsoft.com/office/drawing/2017/decorative" val="1"/>
              </a:ext>
            </a:extLst>
          </p:cNvPr>
          <p:cNvSpPr/>
          <p:nvPr/>
        </p:nvSpPr>
        <p:spPr>
          <a:xfrm>
            <a:off x="7502969" y="3228527"/>
            <a:ext cx="2117302" cy="971999"/>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591A55D-6A9E-C450-E739-A2194831A34D}"/>
              </a:ext>
            </a:extLst>
          </p:cNvPr>
          <p:cNvSpPr txBox="1"/>
          <p:nvPr/>
        </p:nvSpPr>
        <p:spPr>
          <a:xfrm>
            <a:off x="7379610" y="3327144"/>
            <a:ext cx="2339054" cy="523220"/>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232</a:t>
            </a:r>
          </a:p>
        </p:txBody>
      </p:sp>
      <p:sp>
        <p:nvSpPr>
          <p:cNvPr id="19" name="Rectangle 18" descr="Pink rectangle covering the answer">
            <a:extLst>
              <a:ext uri="{FF2B5EF4-FFF2-40B4-BE49-F238E27FC236}">
                <a16:creationId xmlns:a16="http://schemas.microsoft.com/office/drawing/2014/main" id="{DCBDCDAF-0DE6-446F-B87A-559C9EEC3519}"/>
              </a:ext>
            </a:extLst>
          </p:cNvPr>
          <p:cNvSpPr/>
          <p:nvPr/>
        </p:nvSpPr>
        <p:spPr>
          <a:xfrm>
            <a:off x="7614878" y="3353053"/>
            <a:ext cx="1893484" cy="72294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graphicFrame>
        <p:nvGraphicFramePr>
          <p:cNvPr id="20" name="Table 19">
            <a:extLst>
              <a:ext uri="{FF2B5EF4-FFF2-40B4-BE49-F238E27FC236}">
                <a16:creationId xmlns:a16="http://schemas.microsoft.com/office/drawing/2014/main" id="{EA1FFC7C-0D1E-7263-AE8D-972706676852}"/>
              </a:ext>
            </a:extLst>
          </p:cNvPr>
          <p:cNvGraphicFramePr>
            <a:graphicFrameLocks noGrp="1"/>
          </p:cNvGraphicFramePr>
          <p:nvPr>
            <p:extLst>
              <p:ext uri="{D42A27DB-BD31-4B8C-83A1-F6EECF244321}">
                <p14:modId xmlns:p14="http://schemas.microsoft.com/office/powerpoint/2010/main" val="3330959870"/>
              </p:ext>
            </p:extLst>
          </p:nvPr>
        </p:nvGraphicFramePr>
        <p:xfrm>
          <a:off x="1413227" y="3526184"/>
          <a:ext cx="3725738" cy="1240606"/>
        </p:xfrm>
        <a:graphic>
          <a:graphicData uri="http://schemas.openxmlformats.org/drawingml/2006/table">
            <a:tbl>
              <a:tblPr firstRow="1" bandRow="1">
                <a:tableStyleId>{5940675A-B579-460E-94D1-54222C63F5DA}</a:tableStyleId>
              </a:tblPr>
              <a:tblGrid>
                <a:gridCol w="1389652">
                  <a:extLst>
                    <a:ext uri="{9D8B030D-6E8A-4147-A177-3AD203B41FA5}">
                      <a16:colId xmlns:a16="http://schemas.microsoft.com/office/drawing/2014/main" val="1592404437"/>
                    </a:ext>
                  </a:extLst>
                </a:gridCol>
                <a:gridCol w="716958">
                  <a:extLst>
                    <a:ext uri="{9D8B030D-6E8A-4147-A177-3AD203B41FA5}">
                      <a16:colId xmlns:a16="http://schemas.microsoft.com/office/drawing/2014/main" val="744807082"/>
                    </a:ext>
                  </a:extLst>
                </a:gridCol>
                <a:gridCol w="819028">
                  <a:extLst>
                    <a:ext uri="{9D8B030D-6E8A-4147-A177-3AD203B41FA5}">
                      <a16:colId xmlns:a16="http://schemas.microsoft.com/office/drawing/2014/main" val="2870340435"/>
                    </a:ext>
                  </a:extLst>
                </a:gridCol>
                <a:gridCol w="800100">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(h)</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21" name="TextBox 20">
            <a:extLst>
              <a:ext uri="{FF2B5EF4-FFF2-40B4-BE49-F238E27FC236}">
                <a16:creationId xmlns:a16="http://schemas.microsoft.com/office/drawing/2014/main" id="{66B78FA4-2E01-ACA0-F51B-043F48337A09}"/>
              </a:ext>
            </a:extLst>
          </p:cNvPr>
          <p:cNvSpPr txBox="1"/>
          <p:nvPr/>
        </p:nvSpPr>
        <p:spPr>
          <a:xfrm>
            <a:off x="2931215" y="3672736"/>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58</a:t>
            </a:r>
            <a:endParaRPr lang="en-US" sz="2100"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7D496FBE-350E-2850-DD6E-E67AF7867ABA}"/>
              </a:ext>
            </a:extLst>
          </p:cNvPr>
          <p:cNvSpPr txBox="1"/>
          <p:nvPr/>
        </p:nvSpPr>
        <p:spPr>
          <a:xfrm>
            <a:off x="2791058" y="4294654"/>
            <a:ext cx="734302" cy="415498"/>
          </a:xfrm>
          <a:prstGeom prst="rect">
            <a:avLst/>
          </a:prstGeom>
          <a:noFill/>
        </p:spPr>
        <p:txBody>
          <a:bodyPr wrap="square" rtlCol="0">
            <a:spAutoFit/>
          </a:bodyPr>
          <a:lstStyle/>
          <a:p>
            <a:pPr algn="ctr">
              <a:spcAft>
                <a:spcPts val="450"/>
              </a:spcAft>
            </a:pPr>
            <a:r>
              <a:rPr lang="en-US" sz="2100" dirty="0">
                <a:latin typeface="Arial" panose="020B0604020202020204" pitchFamily="34" charset="0"/>
                <a:cs typeface="Arial" panose="020B0604020202020204" pitchFamily="34" charset="0"/>
              </a:rPr>
              <a:t>1</a:t>
            </a:r>
          </a:p>
        </p:txBody>
      </p:sp>
      <p:grpSp>
        <p:nvGrpSpPr>
          <p:cNvPr id="24" name="Group 23">
            <a:extLst>
              <a:ext uri="{FF2B5EF4-FFF2-40B4-BE49-F238E27FC236}">
                <a16:creationId xmlns:a16="http://schemas.microsoft.com/office/drawing/2014/main" id="{2DB0726A-5848-9025-8BD6-13E9170F9714}"/>
              </a:ext>
            </a:extLst>
          </p:cNvPr>
          <p:cNvGrpSpPr/>
          <p:nvPr/>
        </p:nvGrpSpPr>
        <p:grpSpPr>
          <a:xfrm>
            <a:off x="3158210" y="4785720"/>
            <a:ext cx="869291" cy="679859"/>
            <a:chOff x="4241912" y="4738819"/>
            <a:chExt cx="1530238" cy="1013268"/>
          </a:xfrm>
        </p:grpSpPr>
        <p:sp>
          <p:nvSpPr>
            <p:cNvPr id="25" name="Arrow: Curved Up 2">
              <a:extLst>
                <a:ext uri="{FF2B5EF4-FFF2-40B4-BE49-F238E27FC236}">
                  <a16:creationId xmlns:a16="http://schemas.microsoft.com/office/drawing/2014/main" id="{3E9AA99E-5D38-0BAE-5E7A-5219B25684FA}"/>
                </a:ext>
              </a:extLst>
            </p:cNvPr>
            <p:cNvSpPr/>
            <p:nvPr/>
          </p:nvSpPr>
          <p:spPr>
            <a:xfrm>
              <a:off x="4241912" y="4738819"/>
              <a:ext cx="1530238" cy="4152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7" name="TextBox 26">
              <a:extLst>
                <a:ext uri="{FF2B5EF4-FFF2-40B4-BE49-F238E27FC236}">
                  <a16:creationId xmlns:a16="http://schemas.microsoft.com/office/drawing/2014/main" id="{E3CD9022-0127-A2E0-0300-CC634B8CBD54}"/>
                </a:ext>
              </a:extLst>
            </p:cNvPr>
            <p:cNvSpPr txBox="1"/>
            <p:nvPr/>
          </p:nvSpPr>
          <p:spPr>
            <a:xfrm>
              <a:off x="4651176" y="5132825"/>
              <a:ext cx="1050541" cy="619262"/>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×4</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414A8568-6921-21A3-5C5D-CC52951347C8}"/>
              </a:ext>
            </a:extLst>
          </p:cNvPr>
          <p:cNvGrpSpPr/>
          <p:nvPr/>
        </p:nvGrpSpPr>
        <p:grpSpPr>
          <a:xfrm>
            <a:off x="3130073" y="2825648"/>
            <a:ext cx="869292" cy="657154"/>
            <a:chOff x="3916410" y="1853068"/>
            <a:chExt cx="1530238" cy="1051291"/>
          </a:xfrm>
        </p:grpSpPr>
        <p:sp>
          <p:nvSpPr>
            <p:cNvPr id="29" name="Arrow: Curved Up 20">
              <a:extLst>
                <a:ext uri="{FF2B5EF4-FFF2-40B4-BE49-F238E27FC236}">
                  <a16:creationId xmlns:a16="http://schemas.microsoft.com/office/drawing/2014/main" id="{C63252CF-9D16-3781-0328-F9074B6C4A4C}"/>
                </a:ext>
              </a:extLst>
            </p:cNvPr>
            <p:cNvSpPr/>
            <p:nvPr/>
          </p:nvSpPr>
          <p:spPr>
            <a:xfrm flipV="1">
              <a:off x="3916410" y="2436569"/>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0" name="TextBox 29">
              <a:extLst>
                <a:ext uri="{FF2B5EF4-FFF2-40B4-BE49-F238E27FC236}">
                  <a16:creationId xmlns:a16="http://schemas.microsoft.com/office/drawing/2014/main" id="{C6CF3B64-C513-F003-9859-6BA2D6B4922E}"/>
                </a:ext>
              </a:extLst>
            </p:cNvPr>
            <p:cNvSpPr txBox="1"/>
            <p:nvPr/>
          </p:nvSpPr>
          <p:spPr>
            <a:xfrm>
              <a:off x="4271476" y="1853068"/>
              <a:ext cx="1116138" cy="664699"/>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×4</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31" name="TextBox 30">
            <a:extLst>
              <a:ext uri="{FF2B5EF4-FFF2-40B4-BE49-F238E27FC236}">
                <a16:creationId xmlns:a16="http://schemas.microsoft.com/office/drawing/2014/main" id="{418CA86D-DA6A-88AE-4919-5C643678F1F5}"/>
              </a:ext>
            </a:extLst>
          </p:cNvPr>
          <p:cNvSpPr txBox="1"/>
          <p:nvPr/>
        </p:nvSpPr>
        <p:spPr>
          <a:xfrm>
            <a:off x="3616886" y="3669782"/>
            <a:ext cx="734302" cy="415498"/>
          </a:xfrm>
          <a:prstGeom prst="rect">
            <a:avLst/>
          </a:prstGeom>
          <a:noFill/>
        </p:spPr>
        <p:txBody>
          <a:bodyPr wrap="square" rtlCol="0">
            <a:spAutoFit/>
          </a:bodyPr>
          <a:lstStyle/>
          <a:p>
            <a:pPr>
              <a:spcAft>
                <a:spcPts val="450"/>
              </a:spcAft>
            </a:pPr>
            <a:r>
              <a:rPr lang="en-GB" sz="2100" b="1" dirty="0">
                <a:latin typeface="Arial" panose="020B0604020202020204" pitchFamily="34" charset="0"/>
                <a:cs typeface="Arial" panose="020B0604020202020204" pitchFamily="34" charset="0"/>
              </a:rPr>
              <a:t>232</a:t>
            </a:r>
            <a:endParaRPr lang="en-US" sz="2100" b="1"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13D671AD-5EAF-53E4-7F18-6CBD702C6426}"/>
              </a:ext>
            </a:extLst>
          </p:cNvPr>
          <p:cNvSpPr txBox="1"/>
          <p:nvPr/>
        </p:nvSpPr>
        <p:spPr>
          <a:xfrm>
            <a:off x="3749854" y="4289909"/>
            <a:ext cx="49902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4</a:t>
            </a: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986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3"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Practice question (2)</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21</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3" name="TextBox 2">
            <a:extLst>
              <a:ext uri="{FF2B5EF4-FFF2-40B4-BE49-F238E27FC236}">
                <a16:creationId xmlns:a16="http://schemas.microsoft.com/office/drawing/2014/main" id="{A9FE1C35-C1BD-6E5F-62A1-CF986151FB4A}"/>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sp>
        <p:nvSpPr>
          <p:cNvPr id="6" name="TextBox 5">
            <a:extLst>
              <a:ext uri="{FF2B5EF4-FFF2-40B4-BE49-F238E27FC236}">
                <a16:creationId xmlns:a16="http://schemas.microsoft.com/office/drawing/2014/main" id="{E46442AB-F5A3-86B5-E505-BC431AA0F015}"/>
              </a:ext>
            </a:extLst>
          </p:cNvPr>
          <p:cNvSpPr txBox="1"/>
          <p:nvPr/>
        </p:nvSpPr>
        <p:spPr>
          <a:xfrm>
            <a:off x="904452" y="1163348"/>
            <a:ext cx="9713506" cy="5324535"/>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Nimer</a:t>
            </a:r>
            <a:r>
              <a:rPr lang="en-GB" sz="2400" dirty="0">
                <a:latin typeface="Arial" panose="020B0604020202020204" pitchFamily="34" charset="0"/>
                <a:cs typeface="Arial" panose="020B0604020202020204" pitchFamily="34" charset="0"/>
              </a:rPr>
              <a:t> was driving to a hotel.</a:t>
            </a:r>
          </a:p>
          <a:p>
            <a:r>
              <a:rPr lang="en-GB" sz="2400" dirty="0">
                <a:latin typeface="Arial" panose="020B0604020202020204" pitchFamily="34" charset="0"/>
                <a:cs typeface="Arial" panose="020B0604020202020204" pitchFamily="34" charset="0"/>
              </a:rPr>
              <a:t>     He looked at his Sat Nav at 13:30.</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 </a:t>
            </a:r>
            <a:r>
              <a:rPr lang="en-GB" sz="2400" dirty="0" err="1">
                <a:latin typeface="Arial" panose="020B0604020202020204" pitchFamily="34" charset="0"/>
                <a:cs typeface="Arial" panose="020B0604020202020204" pitchFamily="34" charset="0"/>
              </a:rPr>
              <a:t>Nimer</a:t>
            </a:r>
            <a:r>
              <a:rPr lang="en-GB" sz="2400" dirty="0">
                <a:latin typeface="Arial" panose="020B0604020202020204" pitchFamily="34" charset="0"/>
                <a:cs typeface="Arial" panose="020B0604020202020204" pitchFamily="34" charset="0"/>
              </a:rPr>
              <a:t> arrived at the hotel at 14:48.</a:t>
            </a:r>
          </a:p>
          <a:p>
            <a:endParaRPr lang="en-GB" sz="2400" b="1"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      Work out the average speed of the car from 13:30 to 14:48.</a:t>
            </a:r>
          </a:p>
          <a:p>
            <a:r>
              <a:rPr lang="en-GB" sz="2400" dirty="0">
                <a:latin typeface="Arial" panose="020B0604020202020204" pitchFamily="34" charset="0"/>
                <a:cs typeface="Arial" panose="020B0604020202020204" pitchFamily="34" charset="0"/>
              </a:rPr>
              <a:t>      You must show all your working.</a:t>
            </a:r>
          </a:p>
          <a:p>
            <a:endParaRPr lang="en-GB" sz="2400" b="1" dirty="0">
              <a:latin typeface="Arial" panose="020B0604020202020204" pitchFamily="34" charset="0"/>
              <a:cs typeface="Arial" panose="020B0604020202020204" pitchFamily="34" charset="0"/>
            </a:endParaRPr>
          </a:p>
          <a:p>
            <a:pPr algn="r"/>
            <a:r>
              <a:rPr lang="en-GB" sz="2400" dirty="0">
                <a:latin typeface="Arial" panose="020B0604020202020204" pitchFamily="34" charset="0"/>
                <a:cs typeface="Arial" panose="020B0604020202020204" pitchFamily="34" charset="0"/>
              </a:rPr>
              <a:t> …………………… mph</a:t>
            </a:r>
          </a:p>
          <a:p>
            <a:pPr algn="r"/>
            <a:r>
              <a:rPr lang="en-GB" sz="2400" b="1" dirty="0">
                <a:latin typeface="Arial" panose="020B0604020202020204" pitchFamily="34" charset="0"/>
                <a:cs typeface="Arial" panose="020B0604020202020204" pitchFamily="34" charset="0"/>
              </a:rPr>
              <a:t>						             </a:t>
            </a:r>
          </a:p>
          <a:p>
            <a:pPr algn="r"/>
            <a:r>
              <a:rPr lang="en-GB" sz="2800" b="1" dirty="0">
                <a:latin typeface="Arial" panose="020B0604020202020204" pitchFamily="34" charset="0"/>
                <a:cs typeface="Arial" panose="020B0604020202020204" pitchFamily="34" charset="0"/>
              </a:rPr>
              <a:t>		</a:t>
            </a:r>
            <a:endParaRPr lang="en-GB" sz="18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AC9AE898-32D6-F230-9F82-2AE9F69C84E7}"/>
              </a:ext>
            </a:extLst>
          </p:cNvPr>
          <p:cNvSpPr txBox="1"/>
          <p:nvPr/>
        </p:nvSpPr>
        <p:spPr>
          <a:xfrm>
            <a:off x="8247493" y="4979555"/>
            <a:ext cx="1371520" cy="523220"/>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50</a:t>
            </a:r>
          </a:p>
        </p:txBody>
      </p:sp>
      <p:sp>
        <p:nvSpPr>
          <p:cNvPr id="5" name="Rectangle 4" descr="Pink rectangle covering the answer">
            <a:extLst>
              <a:ext uri="{FF2B5EF4-FFF2-40B4-BE49-F238E27FC236}">
                <a16:creationId xmlns:a16="http://schemas.microsoft.com/office/drawing/2014/main" id="{8A988D38-123A-60DD-E158-18B1BB81D23E}"/>
              </a:ext>
            </a:extLst>
          </p:cNvPr>
          <p:cNvSpPr/>
          <p:nvPr/>
        </p:nvSpPr>
        <p:spPr>
          <a:xfrm>
            <a:off x="8491194" y="4711238"/>
            <a:ext cx="884118" cy="72294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8A6D6827-C317-AF33-D356-3D76D55BA04A}"/>
              </a:ext>
            </a:extLst>
          </p:cNvPr>
          <p:cNvGraphicFramePr>
            <a:graphicFrameLocks noGrp="1"/>
          </p:cNvGraphicFramePr>
          <p:nvPr>
            <p:extLst>
              <p:ext uri="{D42A27DB-BD31-4B8C-83A1-F6EECF244321}">
                <p14:modId xmlns:p14="http://schemas.microsoft.com/office/powerpoint/2010/main" val="1060189460"/>
              </p:ext>
            </p:extLst>
          </p:nvPr>
        </p:nvGraphicFramePr>
        <p:xfrm>
          <a:off x="1692717" y="2035729"/>
          <a:ext cx="5032174" cy="1018172"/>
        </p:xfrm>
        <a:graphic>
          <a:graphicData uri="http://schemas.openxmlformats.org/drawingml/2006/table">
            <a:tbl>
              <a:tblPr firstRow="1" bandRow="1">
                <a:tableStyleId>{5940675A-B579-460E-94D1-54222C63F5DA}</a:tableStyleId>
              </a:tblPr>
              <a:tblGrid>
                <a:gridCol w="3133926">
                  <a:extLst>
                    <a:ext uri="{9D8B030D-6E8A-4147-A177-3AD203B41FA5}">
                      <a16:colId xmlns:a16="http://schemas.microsoft.com/office/drawing/2014/main" val="1592404437"/>
                    </a:ext>
                  </a:extLst>
                </a:gridCol>
                <a:gridCol w="1898248">
                  <a:extLst>
                    <a:ext uri="{9D8B030D-6E8A-4147-A177-3AD203B41FA5}">
                      <a16:colId xmlns:a16="http://schemas.microsoft.com/office/drawing/2014/main" val="744807082"/>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Time</a:t>
                      </a:r>
                    </a:p>
                  </a:txBody>
                  <a:tcPr>
                    <a:solidFill>
                      <a:schemeClr val="accent1"/>
                    </a:solidFill>
                  </a:tcPr>
                </a:tc>
                <a:tc>
                  <a:txBody>
                    <a:bodyPr/>
                    <a:lstStyle/>
                    <a:p>
                      <a:r>
                        <a:rPr lang="en-GB" sz="2100" dirty="0">
                          <a:latin typeface="Arial" panose="020B0604020202020204" pitchFamily="34" charset="0"/>
                          <a:cs typeface="Arial" panose="020B0604020202020204" pitchFamily="34" charset="0"/>
                        </a:rPr>
                        <a:t> 13:30</a:t>
                      </a:r>
                    </a:p>
                  </a:txBody>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Distance to destination</a:t>
                      </a:r>
                    </a:p>
                  </a:txBody>
                  <a:tcPr>
                    <a:solidFill>
                      <a:schemeClr val="accent1"/>
                    </a:solidFill>
                  </a:tcPr>
                </a:tc>
                <a:tc>
                  <a:txBody>
                    <a:bodyPr/>
                    <a:lstStyle/>
                    <a:p>
                      <a:r>
                        <a:rPr lang="en-GB" sz="2100" dirty="0">
                          <a:latin typeface="Arial" panose="020B0604020202020204" pitchFamily="34" charset="0"/>
                          <a:cs typeface="Arial" panose="020B0604020202020204" pitchFamily="34" charset="0"/>
                        </a:rPr>
                        <a:t> 65 miles</a:t>
                      </a:r>
                    </a:p>
                  </a:txBody>
                  <a:tcPr/>
                </a:tc>
                <a:extLst>
                  <a:ext uri="{0D108BD9-81ED-4DB2-BD59-A6C34878D82A}">
                    <a16:rowId xmlns:a16="http://schemas.microsoft.com/office/drawing/2014/main" val="3212709908"/>
                  </a:ext>
                </a:extLst>
              </a:tr>
            </a:tbl>
          </a:graphicData>
        </a:graphic>
      </p:graphicFrame>
      <p:graphicFrame>
        <p:nvGraphicFramePr>
          <p:cNvPr id="8" name="Table 7">
            <a:extLst>
              <a:ext uri="{FF2B5EF4-FFF2-40B4-BE49-F238E27FC236}">
                <a16:creationId xmlns:a16="http://schemas.microsoft.com/office/drawing/2014/main" id="{7138E0F6-B4D6-220C-2FE2-2B66CF24B84B}"/>
              </a:ext>
            </a:extLst>
          </p:cNvPr>
          <p:cNvGraphicFramePr>
            <a:graphicFrameLocks noGrp="1"/>
          </p:cNvGraphicFramePr>
          <p:nvPr>
            <p:extLst>
              <p:ext uri="{D42A27DB-BD31-4B8C-83A1-F6EECF244321}">
                <p14:modId xmlns:p14="http://schemas.microsoft.com/office/powerpoint/2010/main" val="2153941581"/>
              </p:ext>
            </p:extLst>
          </p:nvPr>
        </p:nvGraphicFramePr>
        <p:xfrm>
          <a:off x="7577242" y="2037803"/>
          <a:ext cx="3650585" cy="1463040"/>
        </p:xfrm>
        <a:graphic>
          <a:graphicData uri="http://schemas.openxmlformats.org/drawingml/2006/table">
            <a:tbl>
              <a:tblPr firstRow="1" bandRow="1">
                <a:tableStyleId>{5940675A-B579-460E-94D1-54222C63F5DA}</a:tableStyleId>
              </a:tblPr>
              <a:tblGrid>
                <a:gridCol w="1361621">
                  <a:extLst>
                    <a:ext uri="{9D8B030D-6E8A-4147-A177-3AD203B41FA5}">
                      <a16:colId xmlns:a16="http://schemas.microsoft.com/office/drawing/2014/main" val="1592404437"/>
                    </a:ext>
                  </a:extLst>
                </a:gridCol>
                <a:gridCol w="762988">
                  <a:extLst>
                    <a:ext uri="{9D8B030D-6E8A-4147-A177-3AD203B41FA5}">
                      <a16:colId xmlns:a16="http://schemas.microsoft.com/office/drawing/2014/main" val="744807082"/>
                    </a:ext>
                  </a:extLst>
                </a:gridCol>
                <a:gridCol w="762988">
                  <a:extLst>
                    <a:ext uri="{9D8B030D-6E8A-4147-A177-3AD203B41FA5}">
                      <a16:colId xmlns:a16="http://schemas.microsoft.com/office/drawing/2014/main" val="2870340435"/>
                    </a:ext>
                  </a:extLst>
                </a:gridCol>
                <a:gridCol w="762988">
                  <a:extLst>
                    <a:ext uri="{9D8B030D-6E8A-4147-A177-3AD203B41FA5}">
                      <a16:colId xmlns:a16="http://schemas.microsoft.com/office/drawing/2014/main" val="3040351676"/>
                    </a:ext>
                  </a:extLst>
                </a:gridCol>
              </a:tblGrid>
              <a:tr h="538608">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38608">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1600"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9" name="TextBox 8">
            <a:extLst>
              <a:ext uri="{FF2B5EF4-FFF2-40B4-BE49-F238E27FC236}">
                <a16:creationId xmlns:a16="http://schemas.microsoft.com/office/drawing/2014/main" id="{09657EAF-6AD0-D19A-1AD9-138B5F7C98A2}"/>
              </a:ext>
            </a:extLst>
          </p:cNvPr>
          <p:cNvSpPr txBox="1"/>
          <p:nvPr/>
        </p:nvSpPr>
        <p:spPr>
          <a:xfrm>
            <a:off x="9078448" y="2205493"/>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65</a:t>
            </a:r>
            <a:endParaRPr lang="en-US" sz="21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BEBA2BF-EE3B-07EE-E6F8-836AC0C9287E}"/>
              </a:ext>
            </a:extLst>
          </p:cNvPr>
          <p:cNvSpPr txBox="1"/>
          <p:nvPr/>
        </p:nvSpPr>
        <p:spPr>
          <a:xfrm>
            <a:off x="8941453" y="2919995"/>
            <a:ext cx="734302" cy="415498"/>
          </a:xfrm>
          <a:prstGeom prst="rect">
            <a:avLst/>
          </a:prstGeom>
          <a:noFill/>
        </p:spPr>
        <p:txBody>
          <a:bodyPr wrap="square" rtlCol="0">
            <a:spAutoFit/>
          </a:bodyPr>
          <a:lstStyle/>
          <a:p>
            <a:pPr algn="ctr">
              <a:spcAft>
                <a:spcPts val="450"/>
              </a:spcAft>
            </a:pPr>
            <a:r>
              <a:rPr lang="en-GB" sz="2100" dirty="0">
                <a:latin typeface="Arial" panose="020B0604020202020204" pitchFamily="34" charset="0"/>
                <a:cs typeface="Arial" panose="020B0604020202020204" pitchFamily="34" charset="0"/>
              </a:rPr>
              <a:t>78</a:t>
            </a:r>
            <a:endParaRPr lang="en-US" sz="21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76E2981F-183A-EC40-0343-F28295D8791B}"/>
              </a:ext>
            </a:extLst>
          </p:cNvPr>
          <p:cNvGrpSpPr/>
          <p:nvPr/>
        </p:nvGrpSpPr>
        <p:grpSpPr>
          <a:xfrm>
            <a:off x="9199765" y="3531324"/>
            <a:ext cx="869291" cy="510409"/>
            <a:chOff x="4241912" y="4738820"/>
            <a:chExt cx="1530238" cy="760719"/>
          </a:xfrm>
        </p:grpSpPr>
        <p:sp>
          <p:nvSpPr>
            <p:cNvPr id="16" name="Arrow: Curved Up 2">
              <a:extLst>
                <a:ext uri="{FF2B5EF4-FFF2-40B4-BE49-F238E27FC236}">
                  <a16:creationId xmlns:a16="http://schemas.microsoft.com/office/drawing/2014/main" id="{19FF62AC-1D0D-2079-AF67-C6DF1BB3B18D}"/>
                </a:ext>
              </a:extLst>
            </p:cNvPr>
            <p:cNvSpPr/>
            <p:nvPr/>
          </p:nvSpPr>
          <p:spPr>
            <a:xfrm>
              <a:off x="4241912" y="4738820"/>
              <a:ext cx="1530238" cy="28718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7" name="TextBox 16">
              <a:extLst>
                <a:ext uri="{FF2B5EF4-FFF2-40B4-BE49-F238E27FC236}">
                  <a16:creationId xmlns:a16="http://schemas.microsoft.com/office/drawing/2014/main" id="{5D8F5F54-B1AB-69E7-42AB-AA0B95E638A4}"/>
                </a:ext>
              </a:extLst>
            </p:cNvPr>
            <p:cNvSpPr txBox="1"/>
            <p:nvPr/>
          </p:nvSpPr>
          <p:spPr>
            <a:xfrm>
              <a:off x="4513684" y="4949083"/>
              <a:ext cx="1258466" cy="550456"/>
            </a:xfrm>
            <a:prstGeom prst="rect">
              <a:avLst/>
            </a:prstGeom>
            <a:noFill/>
          </p:spPr>
          <p:txBody>
            <a:bodyPr wrap="square" rtlCol="0">
              <a:spAutoFit/>
            </a:bodyPr>
            <a:lstStyle/>
            <a:p>
              <a:pPr>
                <a:spcAft>
                  <a:spcPts val="450"/>
                </a:spcAft>
              </a:pPr>
              <a:r>
                <a:rPr lang="en-GB" b="1" dirty="0">
                  <a:solidFill>
                    <a:schemeClr val="accent1">
                      <a:lumMod val="75000"/>
                    </a:schemeClr>
                  </a:solidFill>
                  <a:latin typeface="Arial" panose="020B0604020202020204" pitchFamily="34" charset="0"/>
                  <a:cs typeface="Arial" panose="020B0604020202020204" pitchFamily="34" charset="0"/>
                </a:rPr>
                <a:t>÷78</a:t>
              </a:r>
              <a:endParaRPr lang="en-US"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25B3E645-0B4F-89D9-1A1A-4E69040CC3E0}"/>
              </a:ext>
            </a:extLst>
          </p:cNvPr>
          <p:cNvGrpSpPr/>
          <p:nvPr/>
        </p:nvGrpSpPr>
        <p:grpSpPr>
          <a:xfrm>
            <a:off x="9184309" y="1484089"/>
            <a:ext cx="869292" cy="531053"/>
            <a:chOff x="3916410" y="2054798"/>
            <a:chExt cx="1530238" cy="849559"/>
          </a:xfrm>
        </p:grpSpPr>
        <p:sp>
          <p:nvSpPr>
            <p:cNvPr id="21" name="Arrow: Curved Up 20">
              <a:extLst>
                <a:ext uri="{FF2B5EF4-FFF2-40B4-BE49-F238E27FC236}">
                  <a16:creationId xmlns:a16="http://schemas.microsoft.com/office/drawing/2014/main" id="{762FF40D-4B0C-2EA6-3FFC-5C1A1E04D602}"/>
                </a:ext>
              </a:extLst>
            </p:cNvPr>
            <p:cNvSpPr/>
            <p:nvPr/>
          </p:nvSpPr>
          <p:spPr>
            <a:xfrm flipV="1">
              <a:off x="3916410" y="2602621"/>
              <a:ext cx="1530238" cy="30173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solidFill>
                  <a:schemeClr val="tx1"/>
                </a:solidFill>
              </a:endParaRPr>
            </a:p>
          </p:txBody>
        </p:sp>
        <p:sp>
          <p:nvSpPr>
            <p:cNvPr id="23" name="TextBox 22">
              <a:extLst>
                <a:ext uri="{FF2B5EF4-FFF2-40B4-BE49-F238E27FC236}">
                  <a16:creationId xmlns:a16="http://schemas.microsoft.com/office/drawing/2014/main" id="{2DBD8138-A634-FBB0-C823-10350FCE8506}"/>
                </a:ext>
              </a:extLst>
            </p:cNvPr>
            <p:cNvSpPr txBox="1"/>
            <p:nvPr/>
          </p:nvSpPr>
          <p:spPr>
            <a:xfrm>
              <a:off x="4237874" y="2054798"/>
              <a:ext cx="1116139" cy="541606"/>
            </a:xfrm>
            <a:prstGeom prst="rect">
              <a:avLst/>
            </a:prstGeom>
            <a:noFill/>
          </p:spPr>
          <p:txBody>
            <a:bodyPr wrap="square" rtlCol="0">
              <a:spAutoFit/>
            </a:bodyPr>
            <a:lstStyle/>
            <a:p>
              <a:pPr>
                <a:spcAft>
                  <a:spcPts val="450"/>
                </a:spcAft>
              </a:pPr>
              <a:r>
                <a:rPr lang="en-GB" sz="1600" b="1" dirty="0">
                  <a:solidFill>
                    <a:schemeClr val="accent1">
                      <a:lumMod val="75000"/>
                    </a:schemeClr>
                  </a:solidFill>
                  <a:latin typeface="Arial" panose="020B0604020202020204" pitchFamily="34" charset="0"/>
                  <a:cs typeface="Arial" panose="020B0604020202020204" pitchFamily="34" charset="0"/>
                </a:rPr>
                <a:t>÷78</a:t>
              </a:r>
              <a:endParaRPr lang="en-US" sz="1600" b="1" dirty="0">
                <a:solidFill>
                  <a:schemeClr val="accent1">
                    <a:lumMod val="75000"/>
                  </a:schemeClr>
                </a:solidFill>
                <a:latin typeface="Arial" panose="020B0604020202020204" pitchFamily="34" charset="0"/>
                <a:cs typeface="Arial" panose="020B0604020202020204" pitchFamily="34" charset="0"/>
              </a:endParaRPr>
            </a:p>
          </p:txBody>
        </p:sp>
      </p:gr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A400100B-619A-4F56-40C2-0BAD2A34D4D1}"/>
                  </a:ext>
                </a:extLst>
              </p:cNvPr>
              <p:cNvSpPr txBox="1"/>
              <p:nvPr/>
            </p:nvSpPr>
            <p:spPr>
              <a:xfrm>
                <a:off x="9855453" y="2125801"/>
                <a:ext cx="396297" cy="624082"/>
              </a:xfrm>
              <a:prstGeom prst="rect">
                <a:avLst/>
              </a:prstGeom>
              <a:noFill/>
            </p:spPr>
            <p:txBody>
              <a:bodyPr wrap="square" rtlCol="0">
                <a:spAutoFit/>
              </a:bodyPr>
              <a:lstStyle/>
              <a:p>
                <a:pPr>
                  <a:spcAft>
                    <a:spcPts val="450"/>
                  </a:spcAft>
                </a:pPr>
                <a14:m>
                  <m:oMathPara xmlns:m="http://schemas.openxmlformats.org/officeDocument/2006/math">
                    <m:oMathParaPr>
                      <m:jc m:val="centerGroup"/>
                    </m:oMathParaPr>
                    <m:oMath xmlns:m="http://schemas.openxmlformats.org/officeDocument/2006/math">
                      <m:f>
                        <m:fPr>
                          <m:ctrlPr>
                            <a:rPr lang="en-GB" sz="1600" i="1" smtClean="0">
                              <a:latin typeface="Cambria Math" panose="02040503050406030204" pitchFamily="18" charset="0"/>
                              <a:cs typeface="Arial" panose="020B0604020202020204" pitchFamily="34" charset="0"/>
                            </a:rPr>
                          </m:ctrlPr>
                        </m:fPr>
                        <m:num>
                          <m:r>
                            <a:rPr lang="en-GB" sz="1600" b="0" i="1" smtClean="0">
                              <a:latin typeface="Cambria Math" panose="02040503050406030204" pitchFamily="18" charset="0"/>
                              <a:cs typeface="Arial" panose="020B0604020202020204" pitchFamily="34" charset="0"/>
                            </a:rPr>
                            <m:t>5</m:t>
                          </m:r>
                        </m:num>
                        <m:den>
                          <m:r>
                            <a:rPr lang="en-GB" sz="1600" b="0" i="1" smtClean="0">
                              <a:latin typeface="Cambria Math" panose="02040503050406030204" pitchFamily="18" charset="0"/>
                              <a:cs typeface="Arial" panose="020B0604020202020204" pitchFamily="34" charset="0"/>
                            </a:rPr>
                            <m:t>6</m:t>
                          </m:r>
                        </m:den>
                      </m:f>
                    </m:oMath>
                  </m:oMathPara>
                </a14:m>
                <a:endParaRPr lang="en-GB" sz="1600" dirty="0">
                  <a:latin typeface="Arial" panose="020B0604020202020204" pitchFamily="34" charset="0"/>
                  <a:cs typeface="Arial" panose="020B0604020202020204" pitchFamily="34" charset="0"/>
                </a:endParaRPr>
              </a:p>
            </p:txBody>
          </p:sp>
        </mc:Choice>
        <mc:Fallback xmlns="">
          <p:sp>
            <p:nvSpPr>
              <p:cNvPr id="24" name="TextBox 23">
                <a:extLst>
                  <a:ext uri="{FF2B5EF4-FFF2-40B4-BE49-F238E27FC236}">
                    <a16:creationId xmlns:a16="http://schemas.microsoft.com/office/drawing/2014/main" id="{A400100B-619A-4F56-40C2-0BAD2A34D4D1}"/>
                  </a:ext>
                </a:extLst>
              </p:cNvPr>
              <p:cNvSpPr txBox="1">
                <a:spLocks noRot="1" noChangeAspect="1" noMove="1" noResize="1" noEditPoints="1" noAdjustHandles="1" noChangeArrowheads="1" noChangeShapeType="1" noTextEdit="1"/>
              </p:cNvSpPr>
              <p:nvPr/>
            </p:nvSpPr>
            <p:spPr>
              <a:xfrm>
                <a:off x="9855453" y="2125801"/>
                <a:ext cx="396297" cy="624082"/>
              </a:xfrm>
              <a:prstGeom prst="rect">
                <a:avLst/>
              </a:prstGeom>
              <a:blipFill>
                <a:blip r:embed="rId5"/>
                <a:stretch>
                  <a:fillRect/>
                </a:stretch>
              </a:blipFill>
            </p:spPr>
            <p:txBody>
              <a:bodyPr/>
              <a:lstStyle/>
              <a:p>
                <a:r>
                  <a:rPr lang="en-GB">
                    <a:noFill/>
                  </a:rPr>
                  <a:t> </a:t>
                </a:r>
              </a:p>
            </p:txBody>
          </p:sp>
        </mc:Fallback>
      </mc:AlternateContent>
      <p:sp>
        <p:nvSpPr>
          <p:cNvPr id="25" name="TextBox 24">
            <a:extLst>
              <a:ext uri="{FF2B5EF4-FFF2-40B4-BE49-F238E27FC236}">
                <a16:creationId xmlns:a16="http://schemas.microsoft.com/office/drawing/2014/main" id="{C722BD3B-CA7D-5205-619E-C9FB4EDA3940}"/>
              </a:ext>
            </a:extLst>
          </p:cNvPr>
          <p:cNvSpPr txBox="1"/>
          <p:nvPr/>
        </p:nvSpPr>
        <p:spPr>
          <a:xfrm>
            <a:off x="9872250" y="2911892"/>
            <a:ext cx="49902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a:t>
            </a:r>
            <a:endParaRPr lang="en-US" sz="21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17A394CD-1B49-CD53-D7AF-E0836453A6FD}"/>
              </a:ext>
            </a:extLst>
          </p:cNvPr>
          <p:cNvSpPr txBox="1"/>
          <p:nvPr/>
        </p:nvSpPr>
        <p:spPr>
          <a:xfrm>
            <a:off x="10475774" y="2179259"/>
            <a:ext cx="734302" cy="415498"/>
          </a:xfrm>
          <a:prstGeom prst="rect">
            <a:avLst/>
          </a:prstGeom>
          <a:noFill/>
        </p:spPr>
        <p:txBody>
          <a:bodyPr wrap="square" rtlCol="0">
            <a:spAutoFit/>
          </a:bodyPr>
          <a:lstStyle/>
          <a:p>
            <a:pPr>
              <a:spcAft>
                <a:spcPts val="450"/>
              </a:spcAft>
            </a:pPr>
            <a:r>
              <a:rPr lang="en-GB" sz="2100" b="1" dirty="0">
                <a:latin typeface="Arial" panose="020B0604020202020204" pitchFamily="34" charset="0"/>
                <a:cs typeface="Arial" panose="020B0604020202020204" pitchFamily="34" charset="0"/>
              </a:rPr>
              <a:t>  50</a:t>
            </a:r>
            <a:endParaRPr lang="en-US" sz="2100" b="1"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DCBA210B-0306-0663-E3A3-D3C8D7ED5E3D}"/>
              </a:ext>
            </a:extLst>
          </p:cNvPr>
          <p:cNvSpPr txBox="1"/>
          <p:nvPr/>
        </p:nvSpPr>
        <p:spPr>
          <a:xfrm>
            <a:off x="10493525" y="2927317"/>
            <a:ext cx="734302" cy="415498"/>
          </a:xfrm>
          <a:prstGeom prst="rect">
            <a:avLst/>
          </a:prstGeom>
          <a:noFill/>
        </p:spPr>
        <p:txBody>
          <a:bodyPr wrap="square" rtlCol="0">
            <a:spAutoFit/>
          </a:bodyPr>
          <a:lstStyle/>
          <a:p>
            <a:pPr algn="ctr">
              <a:spcAft>
                <a:spcPts val="450"/>
              </a:spcAft>
            </a:pPr>
            <a:r>
              <a:rPr lang="en-GB" sz="2100" dirty="0">
                <a:latin typeface="Arial" panose="020B0604020202020204" pitchFamily="34" charset="0"/>
                <a:cs typeface="Arial" panose="020B0604020202020204" pitchFamily="34" charset="0"/>
              </a:rPr>
              <a:t>60</a:t>
            </a:r>
            <a:endParaRPr lang="en-US" sz="2100" dirty="0">
              <a:latin typeface="Arial" panose="020B0604020202020204" pitchFamily="34" charset="0"/>
              <a:cs typeface="Arial" panose="020B0604020202020204" pitchFamily="34" charset="0"/>
            </a:endParaRPr>
          </a:p>
        </p:txBody>
      </p:sp>
      <p:grpSp>
        <p:nvGrpSpPr>
          <p:cNvPr id="28" name="Group 27">
            <a:extLst>
              <a:ext uri="{FF2B5EF4-FFF2-40B4-BE49-F238E27FC236}">
                <a16:creationId xmlns:a16="http://schemas.microsoft.com/office/drawing/2014/main" id="{A75515D6-5B0E-E5DB-0702-45AD7A54B42D}"/>
              </a:ext>
            </a:extLst>
          </p:cNvPr>
          <p:cNvGrpSpPr/>
          <p:nvPr/>
        </p:nvGrpSpPr>
        <p:grpSpPr>
          <a:xfrm>
            <a:off x="10116841" y="1512167"/>
            <a:ext cx="936542" cy="478692"/>
            <a:chOff x="3916410" y="2138563"/>
            <a:chExt cx="1709725" cy="765794"/>
          </a:xfrm>
        </p:grpSpPr>
        <p:sp>
          <p:nvSpPr>
            <p:cNvPr id="29" name="Arrow: Curved Up 20">
              <a:extLst>
                <a:ext uri="{FF2B5EF4-FFF2-40B4-BE49-F238E27FC236}">
                  <a16:creationId xmlns:a16="http://schemas.microsoft.com/office/drawing/2014/main" id="{81B0039F-E1E7-71AB-6803-0861E84CD277}"/>
                </a:ext>
              </a:extLst>
            </p:cNvPr>
            <p:cNvSpPr/>
            <p:nvPr/>
          </p:nvSpPr>
          <p:spPr>
            <a:xfrm flipV="1">
              <a:off x="3916410" y="2602621"/>
              <a:ext cx="1530238" cy="30173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0" name="TextBox 29">
              <a:extLst>
                <a:ext uri="{FF2B5EF4-FFF2-40B4-BE49-F238E27FC236}">
                  <a16:creationId xmlns:a16="http://schemas.microsoft.com/office/drawing/2014/main" id="{F8FC0257-BB8F-04EC-E11E-48B5471866D6}"/>
                </a:ext>
              </a:extLst>
            </p:cNvPr>
            <p:cNvSpPr txBox="1"/>
            <p:nvPr/>
          </p:nvSpPr>
          <p:spPr>
            <a:xfrm>
              <a:off x="4176556" y="2138563"/>
              <a:ext cx="1449579" cy="492370"/>
            </a:xfrm>
            <a:prstGeom prst="rect">
              <a:avLst/>
            </a:prstGeom>
            <a:noFill/>
          </p:spPr>
          <p:txBody>
            <a:bodyPr wrap="square" rtlCol="0">
              <a:spAutoFit/>
            </a:bodyPr>
            <a:lstStyle/>
            <a:p>
              <a:pPr>
                <a:spcAft>
                  <a:spcPts val="450"/>
                </a:spcAft>
              </a:pPr>
              <a:r>
                <a:rPr lang="en-GB" sz="1400" b="1" dirty="0">
                  <a:solidFill>
                    <a:schemeClr val="accent1">
                      <a:lumMod val="75000"/>
                    </a:schemeClr>
                  </a:solidFill>
                  <a:latin typeface="Arial" panose="020B0604020202020204" pitchFamily="34" charset="0"/>
                  <a:cs typeface="Arial" panose="020B0604020202020204" pitchFamily="34" charset="0"/>
                </a:rPr>
                <a:t> x60</a:t>
              </a:r>
              <a:endParaRPr lang="en-US" sz="14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7868BC90-BE62-A63C-2488-FC98A21B3013}"/>
              </a:ext>
            </a:extLst>
          </p:cNvPr>
          <p:cNvGrpSpPr/>
          <p:nvPr/>
        </p:nvGrpSpPr>
        <p:grpSpPr>
          <a:xfrm>
            <a:off x="10098543" y="3532663"/>
            <a:ext cx="874820" cy="494007"/>
            <a:chOff x="4241912" y="4738820"/>
            <a:chExt cx="1539971" cy="736273"/>
          </a:xfrm>
        </p:grpSpPr>
        <p:sp>
          <p:nvSpPr>
            <p:cNvPr id="32" name="Arrow: Curved Up 2">
              <a:extLst>
                <a:ext uri="{FF2B5EF4-FFF2-40B4-BE49-F238E27FC236}">
                  <a16:creationId xmlns:a16="http://schemas.microsoft.com/office/drawing/2014/main" id="{84B51DD4-384A-E67F-1885-F7FD004A344B}"/>
                </a:ext>
              </a:extLst>
            </p:cNvPr>
            <p:cNvSpPr/>
            <p:nvPr/>
          </p:nvSpPr>
          <p:spPr>
            <a:xfrm>
              <a:off x="4241912" y="4738820"/>
              <a:ext cx="1530238" cy="28718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TextBox 32">
              <a:extLst>
                <a:ext uri="{FF2B5EF4-FFF2-40B4-BE49-F238E27FC236}">
                  <a16:creationId xmlns:a16="http://schemas.microsoft.com/office/drawing/2014/main" id="{89C9422E-1B5C-3DD5-A4D2-9F3D8E34C346}"/>
                </a:ext>
              </a:extLst>
            </p:cNvPr>
            <p:cNvSpPr txBox="1"/>
            <p:nvPr/>
          </p:nvSpPr>
          <p:spPr>
            <a:xfrm>
              <a:off x="4523417" y="4970509"/>
              <a:ext cx="1258466" cy="504584"/>
            </a:xfrm>
            <a:prstGeom prst="rect">
              <a:avLst/>
            </a:prstGeom>
            <a:noFill/>
          </p:spPr>
          <p:txBody>
            <a:bodyPr wrap="square" rtlCol="0">
              <a:spAutoFit/>
            </a:bodyPr>
            <a:lstStyle/>
            <a:p>
              <a:pPr>
                <a:spcAft>
                  <a:spcPts val="450"/>
                </a:spcAft>
              </a:pPr>
              <a:r>
                <a:rPr lang="en-GB" sz="1600" b="1" dirty="0">
                  <a:solidFill>
                    <a:schemeClr val="accent1">
                      <a:lumMod val="75000"/>
                    </a:schemeClr>
                  </a:solidFill>
                  <a:latin typeface="Arial" panose="020B0604020202020204" pitchFamily="34" charset="0"/>
                  <a:cs typeface="Arial" panose="020B0604020202020204" pitchFamily="34" charset="0"/>
                </a:rPr>
                <a:t>x60</a:t>
              </a:r>
              <a:endParaRPr lang="en-US" sz="1600" b="1" dirty="0">
                <a:solidFill>
                  <a:schemeClr val="accent1">
                    <a:lumMod val="75000"/>
                  </a:schemeClr>
                </a:solidFill>
                <a:latin typeface="Arial" panose="020B0604020202020204" pitchFamily="34" charset="0"/>
                <a:cs typeface="Arial" panose="020B0604020202020204" pitchFamily="34" charset="0"/>
              </a:endParaRPr>
            </a:p>
          </p:txBody>
        </p:sp>
      </p:grpSp>
      <p:sp>
        <p:nvSpPr>
          <p:cNvPr id="34" name="TextBox 33">
            <a:extLst>
              <a:ext uri="{FF2B5EF4-FFF2-40B4-BE49-F238E27FC236}">
                <a16:creationId xmlns:a16="http://schemas.microsoft.com/office/drawing/2014/main" id="{F0716034-C8F9-B069-C7D8-5417ECF27516}"/>
              </a:ext>
            </a:extLst>
          </p:cNvPr>
          <p:cNvSpPr txBox="1"/>
          <p:nvPr/>
        </p:nvSpPr>
        <p:spPr>
          <a:xfrm>
            <a:off x="7155138" y="1163348"/>
            <a:ext cx="3104204" cy="802784"/>
          </a:xfrm>
          <a:prstGeom prst="rect">
            <a:avLst/>
          </a:prstGeom>
          <a:noFill/>
        </p:spPr>
        <p:txBody>
          <a:bodyPr wrap="square" rtlCol="0">
            <a:spAutoFit/>
          </a:bodyPr>
          <a:lstStyle/>
          <a:p>
            <a:pPr algn="r">
              <a:spcAft>
                <a:spcPts val="450"/>
              </a:spcAft>
            </a:pPr>
            <a:r>
              <a:rPr lang="en-GB" sz="2100" dirty="0">
                <a:latin typeface="Arial" panose="020B0604020202020204" pitchFamily="34" charset="0"/>
                <a:cs typeface="Arial" panose="020B0604020202020204" pitchFamily="34" charset="0"/>
              </a:rPr>
              <a:t>Time taken = 78 min</a:t>
            </a:r>
          </a:p>
          <a:p>
            <a:pPr>
              <a:spcAft>
                <a:spcPts val="450"/>
              </a:spcAft>
            </a:pP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27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P spid="24" grpId="0"/>
      <p:bldP spid="25" grpId="0"/>
      <p:bldP spid="26" grpId="0"/>
      <p:bldP spid="27"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Practice question (3)</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22</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3" name="TextBox 2">
            <a:extLst>
              <a:ext uri="{FF2B5EF4-FFF2-40B4-BE49-F238E27FC236}">
                <a16:creationId xmlns:a16="http://schemas.microsoft.com/office/drawing/2014/main" id="{A9FE1C35-C1BD-6E5F-62A1-CF986151FB4A}"/>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sp>
        <p:nvSpPr>
          <p:cNvPr id="6" name="TextBox 5">
            <a:extLst>
              <a:ext uri="{FF2B5EF4-FFF2-40B4-BE49-F238E27FC236}">
                <a16:creationId xmlns:a16="http://schemas.microsoft.com/office/drawing/2014/main" id="{E46442AB-F5A3-86B5-E505-BC431AA0F015}"/>
              </a:ext>
            </a:extLst>
          </p:cNvPr>
          <p:cNvSpPr txBox="1"/>
          <p:nvPr/>
        </p:nvSpPr>
        <p:spPr>
          <a:xfrm>
            <a:off x="368110" y="1208407"/>
            <a:ext cx="9713506" cy="4955203"/>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Lara is a skier.</a:t>
            </a: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She completed a ski race in 1 minute 54 seconds.</a:t>
            </a: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The race was 475 m in length.</a:t>
            </a:r>
          </a:p>
          <a:p>
            <a:endParaRPr lang="en-GB" sz="2400" b="1"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 Lara assumes that her average speed is </a:t>
            </a:r>
          </a:p>
          <a:p>
            <a:r>
              <a:rPr lang="en-GB" sz="2400" dirty="0">
                <a:latin typeface="Arial" panose="020B0604020202020204" pitchFamily="34" charset="0"/>
                <a:cs typeface="Arial" panose="020B0604020202020204" pitchFamily="34" charset="0"/>
              </a:rPr>
              <a:t>      the same for each race.</a:t>
            </a:r>
            <a:endParaRPr lang="en-GB" sz="2400" b="1"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      (a) </a:t>
            </a:r>
            <a:r>
              <a:rPr lang="en-GB" sz="2400" dirty="0">
                <a:latin typeface="Arial" panose="020B0604020202020204" pitchFamily="34" charset="0"/>
                <a:cs typeface="Arial" panose="020B0604020202020204" pitchFamily="34" charset="0"/>
              </a:rPr>
              <a:t>Using this assumption, work out how long Lara </a:t>
            </a:r>
          </a:p>
          <a:p>
            <a:r>
              <a:rPr lang="en-GB" sz="2400" dirty="0">
                <a:latin typeface="Arial" panose="020B0604020202020204" pitchFamily="34" charset="0"/>
                <a:cs typeface="Arial" panose="020B0604020202020204" pitchFamily="34" charset="0"/>
              </a:rPr>
              <a:t>       	should take to complete a 700 m race.</a:t>
            </a: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Give your answer in minutes and seconds.</a:t>
            </a:r>
            <a:endParaRPr lang="en-GB" sz="2400" b="1"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				          ………… minutes ………… seconds </a:t>
            </a:r>
          </a:p>
          <a:p>
            <a:pPr algn="r"/>
            <a:r>
              <a:rPr lang="en-GB" sz="2800" b="1"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1591A55D-6A9E-C450-E739-A2194831A34D}"/>
              </a:ext>
            </a:extLst>
          </p:cNvPr>
          <p:cNvSpPr txBox="1"/>
          <p:nvPr/>
        </p:nvSpPr>
        <p:spPr>
          <a:xfrm>
            <a:off x="5086927" y="4966005"/>
            <a:ext cx="978377" cy="523220"/>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2</a:t>
            </a:r>
          </a:p>
        </p:txBody>
      </p:sp>
      <p:sp>
        <p:nvSpPr>
          <p:cNvPr id="19" name="Rectangle 18" descr="Pink rectangle covering the answer">
            <a:extLst>
              <a:ext uri="{FF2B5EF4-FFF2-40B4-BE49-F238E27FC236}">
                <a16:creationId xmlns:a16="http://schemas.microsoft.com/office/drawing/2014/main" id="{DCBDCDAF-0DE6-446F-B87A-559C9EEC3519}"/>
              </a:ext>
            </a:extLst>
          </p:cNvPr>
          <p:cNvSpPr/>
          <p:nvPr/>
        </p:nvSpPr>
        <p:spPr>
          <a:xfrm>
            <a:off x="5150696" y="4752731"/>
            <a:ext cx="884118" cy="72294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AC9AE898-32D6-F230-9F82-2AE9F69C84E7}"/>
              </a:ext>
            </a:extLst>
          </p:cNvPr>
          <p:cNvSpPr txBox="1"/>
          <p:nvPr/>
        </p:nvSpPr>
        <p:spPr>
          <a:xfrm>
            <a:off x="7547188" y="4952456"/>
            <a:ext cx="978377" cy="523220"/>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48</a:t>
            </a:r>
          </a:p>
        </p:txBody>
      </p:sp>
      <p:sp>
        <p:nvSpPr>
          <p:cNvPr id="5" name="Rectangle 4" descr="Pink rectangle covering the answer">
            <a:extLst>
              <a:ext uri="{FF2B5EF4-FFF2-40B4-BE49-F238E27FC236}">
                <a16:creationId xmlns:a16="http://schemas.microsoft.com/office/drawing/2014/main" id="{8A988D38-123A-60DD-E158-18B1BB81D23E}"/>
              </a:ext>
            </a:extLst>
          </p:cNvPr>
          <p:cNvSpPr/>
          <p:nvPr/>
        </p:nvSpPr>
        <p:spPr>
          <a:xfrm>
            <a:off x="7616752" y="4752730"/>
            <a:ext cx="884118" cy="72294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63352522-216B-D64C-4CF3-0CBAFD53A7B0}"/>
              </a:ext>
            </a:extLst>
          </p:cNvPr>
          <p:cNvGraphicFramePr>
            <a:graphicFrameLocks noGrp="1"/>
          </p:cNvGraphicFramePr>
          <p:nvPr>
            <p:extLst>
              <p:ext uri="{D42A27DB-BD31-4B8C-83A1-F6EECF244321}">
                <p14:modId xmlns:p14="http://schemas.microsoft.com/office/powerpoint/2010/main" val="245170648"/>
              </p:ext>
            </p:extLst>
          </p:nvPr>
        </p:nvGraphicFramePr>
        <p:xfrm>
          <a:off x="7930035" y="2117552"/>
          <a:ext cx="3871035" cy="1463040"/>
        </p:xfrm>
        <a:graphic>
          <a:graphicData uri="http://schemas.openxmlformats.org/drawingml/2006/table">
            <a:tbl>
              <a:tblPr firstRow="1" bandRow="1">
                <a:tableStyleId>{5940675A-B579-460E-94D1-54222C63F5DA}</a:tableStyleId>
              </a:tblPr>
              <a:tblGrid>
                <a:gridCol w="1447530">
                  <a:extLst>
                    <a:ext uri="{9D8B030D-6E8A-4147-A177-3AD203B41FA5}">
                      <a16:colId xmlns:a16="http://schemas.microsoft.com/office/drawing/2014/main" val="1592404437"/>
                    </a:ext>
                  </a:extLst>
                </a:gridCol>
                <a:gridCol w="807835">
                  <a:extLst>
                    <a:ext uri="{9D8B030D-6E8A-4147-A177-3AD203B41FA5}">
                      <a16:colId xmlns:a16="http://schemas.microsoft.com/office/drawing/2014/main" val="744807082"/>
                    </a:ext>
                  </a:extLst>
                </a:gridCol>
                <a:gridCol w="807835">
                  <a:extLst>
                    <a:ext uri="{9D8B030D-6E8A-4147-A177-3AD203B41FA5}">
                      <a16:colId xmlns:a16="http://schemas.microsoft.com/office/drawing/2014/main" val="2870340435"/>
                    </a:ext>
                  </a:extLst>
                </a:gridCol>
                <a:gridCol w="807835">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(metres)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(seconds)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8" name="TextBox 7">
            <a:extLst>
              <a:ext uri="{FF2B5EF4-FFF2-40B4-BE49-F238E27FC236}">
                <a16:creationId xmlns:a16="http://schemas.microsoft.com/office/drawing/2014/main" id="{B44CBCFC-4192-9D33-3A9A-02986E999236}"/>
              </a:ext>
            </a:extLst>
          </p:cNvPr>
          <p:cNvSpPr txBox="1"/>
          <p:nvPr/>
        </p:nvSpPr>
        <p:spPr>
          <a:xfrm>
            <a:off x="9431406" y="2308506"/>
            <a:ext cx="864173"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475</a:t>
            </a:r>
            <a:endParaRPr lang="en-US" sz="21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DC2567CB-70A0-3DA4-3E90-2C8774ADB8DC}"/>
              </a:ext>
            </a:extLst>
          </p:cNvPr>
          <p:cNvSpPr txBox="1"/>
          <p:nvPr/>
        </p:nvSpPr>
        <p:spPr>
          <a:xfrm>
            <a:off x="9318576" y="2994710"/>
            <a:ext cx="864173" cy="415498"/>
          </a:xfrm>
          <a:prstGeom prst="rect">
            <a:avLst/>
          </a:prstGeom>
          <a:noFill/>
        </p:spPr>
        <p:txBody>
          <a:bodyPr wrap="square" rtlCol="0">
            <a:spAutoFit/>
          </a:bodyPr>
          <a:lstStyle/>
          <a:p>
            <a:pPr algn="ctr">
              <a:spcAft>
                <a:spcPts val="450"/>
              </a:spcAft>
            </a:pPr>
            <a:r>
              <a:rPr lang="en-GB" sz="2100" dirty="0">
                <a:latin typeface="Arial" panose="020B0604020202020204" pitchFamily="34" charset="0"/>
                <a:cs typeface="Arial" panose="020B0604020202020204" pitchFamily="34" charset="0"/>
              </a:rPr>
              <a:t>114</a:t>
            </a:r>
            <a:endParaRPr lang="en-US" sz="2100"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10B34804-3FE9-6451-5451-84B5985F93B7}"/>
              </a:ext>
            </a:extLst>
          </p:cNvPr>
          <p:cNvGrpSpPr/>
          <p:nvPr/>
        </p:nvGrpSpPr>
        <p:grpSpPr>
          <a:xfrm>
            <a:off x="9565116" y="3597281"/>
            <a:ext cx="1037879" cy="978287"/>
            <a:chOff x="4219712" y="4738820"/>
            <a:chExt cx="1552438" cy="1458050"/>
          </a:xfrm>
        </p:grpSpPr>
        <p:sp>
          <p:nvSpPr>
            <p:cNvPr id="11" name="Arrow: Curved Up 2">
              <a:extLst>
                <a:ext uri="{FF2B5EF4-FFF2-40B4-BE49-F238E27FC236}">
                  <a16:creationId xmlns:a16="http://schemas.microsoft.com/office/drawing/2014/main" id="{71E0EE73-1631-5F01-FED8-CD993FEF0E91}"/>
                </a:ext>
              </a:extLst>
            </p:cNvPr>
            <p:cNvSpPr/>
            <p:nvPr/>
          </p:nvSpPr>
          <p:spPr>
            <a:xfrm>
              <a:off x="4241912" y="4738820"/>
              <a:ext cx="1530238" cy="3949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solidFill>
                  <a:schemeClr val="tx1"/>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CAE2549D-6EA3-800F-940F-2882CDF5552F}"/>
                </a:ext>
              </a:extLst>
            </p:cNvPr>
            <p:cNvSpPr txBox="1"/>
            <p:nvPr/>
          </p:nvSpPr>
          <p:spPr>
            <a:xfrm>
              <a:off x="4219712" y="5095957"/>
              <a:ext cx="1459804" cy="1100913"/>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 475</a:t>
              </a:r>
            </a:p>
          </p:txBody>
        </p:sp>
      </p:grpSp>
      <p:grpSp>
        <p:nvGrpSpPr>
          <p:cNvPr id="20" name="Group 19">
            <a:extLst>
              <a:ext uri="{FF2B5EF4-FFF2-40B4-BE49-F238E27FC236}">
                <a16:creationId xmlns:a16="http://schemas.microsoft.com/office/drawing/2014/main" id="{6F0F6A26-3EC9-39B0-C6DB-164EEBABBE7B}"/>
              </a:ext>
            </a:extLst>
          </p:cNvPr>
          <p:cNvGrpSpPr/>
          <p:nvPr/>
        </p:nvGrpSpPr>
        <p:grpSpPr>
          <a:xfrm>
            <a:off x="9588405" y="1463764"/>
            <a:ext cx="1099498" cy="618308"/>
            <a:chOff x="3916410" y="1915212"/>
            <a:chExt cx="1644606" cy="989147"/>
          </a:xfrm>
        </p:grpSpPr>
        <p:sp>
          <p:nvSpPr>
            <p:cNvPr id="21" name="Arrow: Curved Up 20">
              <a:extLst>
                <a:ext uri="{FF2B5EF4-FFF2-40B4-BE49-F238E27FC236}">
                  <a16:creationId xmlns:a16="http://schemas.microsoft.com/office/drawing/2014/main" id="{CECEC31E-C252-96DC-FCDC-D46BBC753289}"/>
                </a:ext>
              </a:extLst>
            </p:cNvPr>
            <p:cNvSpPr/>
            <p:nvPr/>
          </p:nvSpPr>
          <p:spPr>
            <a:xfrm flipV="1">
              <a:off x="3916410" y="2436569"/>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dirty="0">
                <a:solidFill>
                  <a:schemeClr val="tx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050A0CA3-01D5-9141-4CAB-2BB8AF5EB026}"/>
                </a:ext>
              </a:extLst>
            </p:cNvPr>
            <p:cNvSpPr txBox="1"/>
            <p:nvPr/>
          </p:nvSpPr>
          <p:spPr>
            <a:xfrm>
              <a:off x="4018706" y="1915212"/>
              <a:ext cx="1542310" cy="664699"/>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 475</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24" name="TextBox 23">
            <a:extLst>
              <a:ext uri="{FF2B5EF4-FFF2-40B4-BE49-F238E27FC236}">
                <a16:creationId xmlns:a16="http://schemas.microsoft.com/office/drawing/2014/main" id="{EBAED17C-8DC1-9119-18B5-5A2F2D3324CA}"/>
              </a:ext>
            </a:extLst>
          </p:cNvPr>
          <p:cNvSpPr txBox="1"/>
          <p:nvPr/>
        </p:nvSpPr>
        <p:spPr>
          <a:xfrm>
            <a:off x="10429141" y="2319093"/>
            <a:ext cx="352655"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a:t>
            </a:r>
            <a:endParaRPr lang="en-US" sz="21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2AA3C49C-76B7-0162-63EF-E18CF7038120}"/>
              </a:ext>
            </a:extLst>
          </p:cNvPr>
          <p:cNvSpPr txBox="1"/>
          <p:nvPr/>
        </p:nvSpPr>
        <p:spPr>
          <a:xfrm>
            <a:off x="10254520" y="2982867"/>
            <a:ext cx="91896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0.24</a:t>
            </a:r>
            <a:endParaRPr lang="en-US" sz="21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4DFE370-6C37-9824-F554-DD4621269DEA}"/>
              </a:ext>
            </a:extLst>
          </p:cNvPr>
          <p:cNvSpPr txBox="1"/>
          <p:nvPr/>
        </p:nvSpPr>
        <p:spPr>
          <a:xfrm>
            <a:off x="11053363" y="2308506"/>
            <a:ext cx="864173"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700</a:t>
            </a:r>
            <a:endParaRPr lang="en-US" sz="2100" dirty="0">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01814846-95B5-BBF7-E871-01F4D95ED727}"/>
              </a:ext>
            </a:extLst>
          </p:cNvPr>
          <p:cNvGrpSpPr/>
          <p:nvPr/>
        </p:nvGrpSpPr>
        <p:grpSpPr>
          <a:xfrm>
            <a:off x="10663309" y="1461146"/>
            <a:ext cx="1239289" cy="619657"/>
            <a:chOff x="3916410" y="1913054"/>
            <a:chExt cx="1853701" cy="991305"/>
          </a:xfrm>
        </p:grpSpPr>
        <p:sp>
          <p:nvSpPr>
            <p:cNvPr id="28" name="Arrow: Curved Up 20">
              <a:extLst>
                <a:ext uri="{FF2B5EF4-FFF2-40B4-BE49-F238E27FC236}">
                  <a16:creationId xmlns:a16="http://schemas.microsoft.com/office/drawing/2014/main" id="{F6862F39-9008-2654-A28B-E5A8B4F9FCEF}"/>
                </a:ext>
              </a:extLst>
            </p:cNvPr>
            <p:cNvSpPr/>
            <p:nvPr/>
          </p:nvSpPr>
          <p:spPr>
            <a:xfrm flipV="1">
              <a:off x="3916410" y="2436569"/>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dirty="0">
                <a:solidFill>
                  <a:schemeClr val="tx1"/>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79671790-56CF-17B9-C1D8-51DB4F03AF2C}"/>
                </a:ext>
              </a:extLst>
            </p:cNvPr>
            <p:cNvSpPr txBox="1"/>
            <p:nvPr/>
          </p:nvSpPr>
          <p:spPr>
            <a:xfrm>
              <a:off x="4087225" y="1913054"/>
              <a:ext cx="1682886" cy="664699"/>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×700</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id="{9A96A3D4-A035-CB9A-812C-D003274C2798}"/>
              </a:ext>
            </a:extLst>
          </p:cNvPr>
          <p:cNvGrpSpPr/>
          <p:nvPr/>
        </p:nvGrpSpPr>
        <p:grpSpPr>
          <a:xfrm>
            <a:off x="10661963" y="3612771"/>
            <a:ext cx="1023037" cy="638444"/>
            <a:chOff x="4241912" y="4738820"/>
            <a:chExt cx="1530238" cy="951544"/>
          </a:xfrm>
        </p:grpSpPr>
        <p:sp>
          <p:nvSpPr>
            <p:cNvPr id="31" name="Arrow: Curved Up 2">
              <a:extLst>
                <a:ext uri="{FF2B5EF4-FFF2-40B4-BE49-F238E27FC236}">
                  <a16:creationId xmlns:a16="http://schemas.microsoft.com/office/drawing/2014/main" id="{64176FF5-1282-4DCB-3A54-F4BCEEE573D9}"/>
                </a:ext>
              </a:extLst>
            </p:cNvPr>
            <p:cNvSpPr/>
            <p:nvPr/>
          </p:nvSpPr>
          <p:spPr>
            <a:xfrm>
              <a:off x="4241912" y="4738820"/>
              <a:ext cx="1530238" cy="39304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solidFill>
                  <a:schemeClr val="tx1"/>
                </a:solidFill>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649B3C0F-CCBE-891D-5FCA-7954F0696B19}"/>
                </a:ext>
              </a:extLst>
            </p:cNvPr>
            <p:cNvSpPr txBox="1"/>
            <p:nvPr/>
          </p:nvSpPr>
          <p:spPr>
            <a:xfrm>
              <a:off x="4241913" y="5071101"/>
              <a:ext cx="1459805" cy="619263"/>
            </a:xfrm>
            <a:prstGeom prst="rect">
              <a:avLst/>
            </a:prstGeom>
            <a:noFill/>
          </p:spPr>
          <p:txBody>
            <a:bodyPr wrap="square" rtlCol="0">
              <a:spAutoFit/>
            </a:bodyPr>
            <a:lstStyle/>
            <a:p>
              <a:pPr algn="ct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×700</a:t>
              </a:r>
            </a:p>
          </p:txBody>
        </p:sp>
      </p:grpSp>
      <p:sp>
        <p:nvSpPr>
          <p:cNvPr id="33" name="TextBox 32">
            <a:extLst>
              <a:ext uri="{FF2B5EF4-FFF2-40B4-BE49-F238E27FC236}">
                <a16:creationId xmlns:a16="http://schemas.microsoft.com/office/drawing/2014/main" id="{24E9DD64-B694-CCFC-278C-0580854155DE}"/>
              </a:ext>
            </a:extLst>
          </p:cNvPr>
          <p:cNvSpPr txBox="1"/>
          <p:nvPr/>
        </p:nvSpPr>
        <p:spPr>
          <a:xfrm>
            <a:off x="11053363" y="2982142"/>
            <a:ext cx="91896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168</a:t>
            </a: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057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0" nodeType="clickEffect">
                                  <p:stCondLst>
                                    <p:cond delay="0"/>
                                  </p:stCondLst>
                                  <p:childTnLst>
                                    <p:set>
                                      <p:cBhvr>
                                        <p:cTn id="65"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8" grpId="0"/>
      <p:bldP spid="9" grpId="0"/>
      <p:bldP spid="24" grpId="0"/>
      <p:bldP spid="25" grpId="0"/>
      <p:bldP spid="26"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Practice questions</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23</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4"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15" name="TextBox 14">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Worksheet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3" name="TextBox 2">
            <a:extLst>
              <a:ext uri="{FF2B5EF4-FFF2-40B4-BE49-F238E27FC236}">
                <a16:creationId xmlns:a16="http://schemas.microsoft.com/office/drawing/2014/main" id="{A9FE1C35-C1BD-6E5F-62A1-CF986151FB4A}"/>
              </a:ext>
            </a:extLst>
          </p:cNvPr>
          <p:cNvSpPr txBox="1"/>
          <p:nvPr/>
        </p:nvSpPr>
        <p:spPr>
          <a:xfrm>
            <a:off x="-252000" y="-54000"/>
            <a:ext cx="1942216" cy="769441"/>
          </a:xfrm>
          <a:prstGeom prst="rect">
            <a:avLst/>
          </a:prstGeom>
          <a:noFill/>
          <a:ln>
            <a:noFill/>
          </a:ln>
          <a:effectLst/>
        </p:spPr>
        <p:txBody>
          <a:bodyPr wrap="square" rtlCol="0">
            <a:spAutoFit/>
          </a:bodyPr>
          <a:lstStyle/>
          <a:p>
            <a:pPr algn="ctr"/>
            <a:r>
              <a:rPr lang="en-GB" sz="2150" b="1" dirty="0">
                <a:solidFill>
                  <a:schemeClr val="bg1"/>
                </a:solidFill>
                <a:latin typeface="Arial" panose="020B0604020202020204" pitchFamily="34" charset="0"/>
                <a:cs typeface="Arial" panose="020B0604020202020204" pitchFamily="34" charset="0"/>
              </a:rPr>
              <a:t>PRACTICE QUESTION</a:t>
            </a:r>
          </a:p>
        </p:txBody>
      </p:sp>
      <p:sp>
        <p:nvSpPr>
          <p:cNvPr id="6" name="TextBox 5">
            <a:extLst>
              <a:ext uri="{FF2B5EF4-FFF2-40B4-BE49-F238E27FC236}">
                <a16:creationId xmlns:a16="http://schemas.microsoft.com/office/drawing/2014/main" id="{E46442AB-F5A3-86B5-E505-BC431AA0F015}"/>
              </a:ext>
            </a:extLst>
          </p:cNvPr>
          <p:cNvSpPr txBox="1"/>
          <p:nvPr/>
        </p:nvSpPr>
        <p:spPr>
          <a:xfrm>
            <a:off x="904452" y="1163348"/>
            <a:ext cx="9713506" cy="347787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      Lara’s average speed actually increases the further she goes.</a:t>
            </a:r>
          </a:p>
          <a:p>
            <a:r>
              <a:rPr lang="en-GB" sz="2400" b="1" dirty="0">
                <a:latin typeface="Arial" panose="020B0604020202020204" pitchFamily="34" charset="0"/>
                <a:cs typeface="Arial" panose="020B0604020202020204" pitchFamily="34" charset="0"/>
              </a:rPr>
              <a:t>      (b) </a:t>
            </a:r>
            <a:r>
              <a:rPr lang="en-GB" sz="2400" dirty="0">
                <a:latin typeface="Arial" panose="020B0604020202020204" pitchFamily="34" charset="0"/>
                <a:cs typeface="Arial" panose="020B0604020202020204" pitchFamily="34" charset="0"/>
              </a:rPr>
              <a:t>How does this affect your answer to part (a)?</a:t>
            </a:r>
          </a:p>
          <a:p>
            <a:endParaRPr lang="en-GB" sz="2400" b="1"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	…………………………………………………………………………</a:t>
            </a:r>
          </a:p>
          <a:p>
            <a:endParaRPr lang="en-GB" sz="2400" dirty="0">
              <a:latin typeface="Arial" panose="020B0604020202020204" pitchFamily="34" charset="0"/>
              <a:cs typeface="Arial" panose="020B0604020202020204" pitchFamily="34" charset="0"/>
            </a:endParaRPr>
          </a:p>
          <a:p>
            <a:pPr algn="r"/>
            <a:r>
              <a:rPr lang="en-GB" sz="2800" b="1"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1591A55D-6A9E-C450-E739-A2194831A34D}"/>
              </a:ext>
            </a:extLst>
          </p:cNvPr>
          <p:cNvSpPr txBox="1"/>
          <p:nvPr/>
        </p:nvSpPr>
        <p:spPr>
          <a:xfrm>
            <a:off x="1944859" y="2345103"/>
            <a:ext cx="8483931"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Lara should take less time to complete the race.</a:t>
            </a:r>
          </a:p>
        </p:txBody>
      </p:sp>
      <p:sp>
        <p:nvSpPr>
          <p:cNvPr id="7" name="Rectangle 6" descr="Pink rectangle covering the answer">
            <a:extLst>
              <a:ext uri="{FF2B5EF4-FFF2-40B4-BE49-F238E27FC236}">
                <a16:creationId xmlns:a16="http://schemas.microsoft.com/office/drawing/2014/main" id="{7488E6C8-5F0E-3DA4-ECA3-3A3CDEC816B8}"/>
              </a:ext>
            </a:extLst>
          </p:cNvPr>
          <p:cNvSpPr/>
          <p:nvPr/>
        </p:nvSpPr>
        <p:spPr>
          <a:xfrm>
            <a:off x="1787635" y="2840904"/>
            <a:ext cx="8194565" cy="143221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1834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419497" y="433421"/>
            <a:ext cx="9144000" cy="1395379"/>
          </a:xfrm>
          <a:solidFill>
            <a:schemeClr val="accent1"/>
          </a:solidFill>
          <a:ln>
            <a:solidFill>
              <a:schemeClr val="accent1"/>
            </a:solidFill>
          </a:ln>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review: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Speed</a:t>
            </a:r>
            <a:endParaRPr lang="en-GB" sz="4000" dirty="0"/>
          </a:p>
        </p:txBody>
      </p:sp>
      <p:sp>
        <p:nvSpPr>
          <p:cNvPr id="4" name="Slide Number Placeholder 3">
            <a:extLst>
              <a:ext uri="{FF2B5EF4-FFF2-40B4-BE49-F238E27FC236}">
                <a16:creationId xmlns:a16="http://schemas.microsoft.com/office/drawing/2014/main" id="{8D6827A3-B91F-4385-896A-93F2EEC9C0C2}"/>
              </a:ext>
            </a:extLst>
          </p:cNvPr>
          <p:cNvSpPr>
            <a:spLocks noGrp="1"/>
          </p:cNvSpPr>
          <p:nvPr>
            <p:ph type="sldNum" sz="quarter" idx="12"/>
          </p:nvPr>
        </p:nvSpPr>
        <p:spPr/>
        <p:txBody>
          <a:bodyPr/>
          <a:lstStyle/>
          <a:p>
            <a:fld id="{A75AAEF5-C690-5D4B-B5C7-510283CCFE4D}" type="slidenum">
              <a:rPr lang="en-US" smtClean="0"/>
              <a:t>24</a:t>
            </a:fld>
            <a:endParaRPr lang="en-US" dirty="0"/>
          </a:p>
        </p:txBody>
      </p:sp>
      <p:sp>
        <p:nvSpPr>
          <p:cNvPr id="8" name="Subtitle 2">
            <a:extLst>
              <a:ext uri="{FF2B5EF4-FFF2-40B4-BE49-F238E27FC236}">
                <a16:creationId xmlns:a16="http://schemas.microsoft.com/office/drawing/2014/main" id="{6D17EB91-628E-46AE-9928-24046C5C62CF}"/>
              </a:ext>
            </a:extLst>
          </p:cNvPr>
          <p:cNvSpPr txBox="1">
            <a:spLocks/>
          </p:cNvSpPr>
          <p:nvPr/>
        </p:nvSpPr>
        <p:spPr>
          <a:xfrm>
            <a:off x="1427544" y="2143000"/>
            <a:ext cx="9144000" cy="2886202"/>
          </a:xfrm>
          <a:prstGeom prst="rect">
            <a:avLst/>
          </a:prstGeom>
          <a:ln w="38100">
            <a:solidFill>
              <a:schemeClr val="accent1"/>
            </a:solidFill>
          </a:ln>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Objectives</a:t>
            </a: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Convert between units of time (seconds, minutes and hours) </a:t>
            </a: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Understand meaning of average speed and the factors that can affect </a:t>
            </a:r>
            <a:r>
              <a:rPr lang="en-US" sz="3200" dirty="0"/>
              <a:t>average speed</a:t>
            </a:r>
            <a:r>
              <a:rPr lang="en-US" sz="2800" dirty="0">
                <a:latin typeface="Arial" panose="020B0604020202020204" pitchFamily="34" charset="0"/>
                <a:cs typeface="Arial" panose="020B0604020202020204" pitchFamily="34" charset="0"/>
              </a:rPr>
              <a:t> in real-life contexts</a:t>
            </a:r>
          </a:p>
          <a:p>
            <a:pPr marL="231775" indent="-231775" algn="l">
              <a:lnSpc>
                <a:spcPct val="120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Solve problems that involve distance, time and speed </a:t>
            </a:r>
          </a:p>
          <a:p>
            <a:pPr algn="l"/>
            <a:endParaRPr lang="en-GB" dirty="0"/>
          </a:p>
        </p:txBody>
      </p:sp>
      <p:sp>
        <p:nvSpPr>
          <p:cNvPr id="7" name="Subtitle 2">
            <a:extLst>
              <a:ext uri="{FF2B5EF4-FFF2-40B4-BE49-F238E27FC236}">
                <a16:creationId xmlns:a16="http://schemas.microsoft.com/office/drawing/2014/main" id="{13263C75-0454-43FB-B0EA-4509EC19BB7F}"/>
              </a:ext>
            </a:extLst>
          </p:cNvPr>
          <p:cNvSpPr txBox="1">
            <a:spLocks/>
          </p:cNvSpPr>
          <p:nvPr/>
        </p:nvSpPr>
        <p:spPr>
          <a:xfrm>
            <a:off x="1419497" y="5233230"/>
            <a:ext cx="9144000" cy="1753200"/>
          </a:xfrm>
          <a:prstGeom prst="rect">
            <a:avLst/>
          </a:prstGeom>
          <a:ln w="38100">
            <a:no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sz="2800" b="1" dirty="0">
                <a:solidFill>
                  <a:schemeClr val="accent1"/>
                </a:solidFill>
                <a:latin typeface="Arial" panose="020B0604020202020204" pitchFamily="34" charset="0"/>
                <a:cs typeface="Arial" panose="020B0604020202020204" pitchFamily="34" charset="0"/>
              </a:rPr>
              <a:t>Suggested further steps/areas to work on</a:t>
            </a:r>
          </a:p>
          <a:p>
            <a:pPr marL="231775" indent="-231775" algn="l">
              <a:lnSpc>
                <a:spcPct val="120000"/>
              </a:lnSpc>
              <a:spcBef>
                <a:spcPts val="0"/>
              </a:spcBef>
              <a:buFont typeface="Arial" panose="020B0604020202020204" pitchFamily="34" charset="0"/>
              <a:buChar char="•"/>
            </a:pPr>
            <a:r>
              <a:rPr lang="en-GB" sz="2800" dirty="0">
                <a:latin typeface="Arial" panose="020B0604020202020204" pitchFamily="34" charset="0"/>
                <a:cs typeface="Arial" panose="020B0604020202020204" pitchFamily="34" charset="0"/>
              </a:rPr>
              <a:t>Interpret and use distance−time graphs</a:t>
            </a:r>
          </a:p>
        </p:txBody>
      </p:sp>
    </p:spTree>
    <p:extLst>
      <p:ext uri="{BB962C8B-B14F-4D97-AF65-F5344CB8AC3E}">
        <p14:creationId xmlns:p14="http://schemas.microsoft.com/office/powerpoint/2010/main" val="41360965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466770"/>
            <a:ext cx="9144000" cy="1322815"/>
          </a:xfrm>
          <a:solidFill>
            <a:schemeClr val="accent1"/>
          </a:solidFill>
        </p:spPr>
        <p:txBody>
          <a:bodyPr>
            <a:normAutofit/>
          </a:bodyPr>
          <a:lstStyle/>
          <a:p>
            <a:pPr algn="l"/>
            <a:r>
              <a:rPr lang="en-US" sz="4000" b="1">
                <a:solidFill>
                  <a:schemeClr val="bg1"/>
                </a:solidFill>
                <a:latin typeface="Arial" panose="020B0604020202020204" pitchFamily="34" charset="0"/>
                <a:cs typeface="Arial" panose="020B0604020202020204" pitchFamily="34" charset="0"/>
              </a:rPr>
              <a:t>Lesson 6: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Credits</a:t>
            </a:r>
            <a:endParaRPr lang="en-GB" sz="4000" dirty="0"/>
          </a:p>
        </p:txBody>
      </p:sp>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1"/>
              </a:ext>
            </a:extLst>
          </p:cNvPr>
          <p:cNvSpPr>
            <a:spLocks noGrp="1"/>
          </p:cNvSpPr>
          <p:nvPr>
            <p:ph type="sldNum" sz="quarter" idx="12"/>
          </p:nvPr>
        </p:nvSpPr>
        <p:spPr/>
        <p:txBody>
          <a:bodyPr/>
          <a:lstStyle/>
          <a:p>
            <a:fld id="{A75AAEF5-C690-5D4B-B5C7-510283CCFE4D}" type="slidenum">
              <a:rPr lang="en-US" smtClean="0"/>
              <a:t>25</a:t>
            </a:fld>
            <a:endParaRPr lang="en-US"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95464" y="262672"/>
            <a:ext cx="2123825" cy="638948"/>
          </a:xfrm>
          <a:prstGeom prst="rect">
            <a:avLst/>
          </a:prstGeom>
        </p:spPr>
      </p:pic>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2400"/>
            <a:ext cx="9144000" cy="3353950"/>
          </a:xfrm>
          <a:solidFill>
            <a:schemeClr val="bg1"/>
          </a:solidFill>
          <a:ln w="38100">
            <a:solidFill>
              <a:schemeClr val="accent1"/>
            </a:solidFill>
          </a:ln>
        </p:spPr>
        <p:txBody>
          <a:bodyPr>
            <a:normAutofit fontScale="47500" lnSpcReduction="20000"/>
          </a:bodyPr>
          <a:lstStyle/>
          <a:p>
            <a:pPr algn="l">
              <a:lnSpc>
                <a:spcPct val="120000"/>
              </a:lnSpc>
              <a:spcBef>
                <a:spcPts val="0"/>
              </a:spcBef>
            </a:pPr>
            <a:r>
              <a:rPr kumimoji="0" lang="en-US" sz="40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Photo acknowledgements</a:t>
            </a:r>
          </a:p>
          <a:p>
            <a:pPr algn="l">
              <a:lnSpc>
                <a:spcPct val="120000"/>
              </a:lnSpc>
              <a:spcBef>
                <a:spcPts val="0"/>
              </a:spcBef>
            </a:pPr>
            <a:r>
              <a:rPr lang="en-GB" sz="4000" b="1" dirty="0">
                <a:latin typeface="Arial" panose="020B0604020202020204" pitchFamily="34" charset="0"/>
                <a:cs typeface="Arial" panose="020B0604020202020204" pitchFamily="34" charset="0"/>
              </a:rPr>
              <a:t>Shutterstock.com: </a:t>
            </a:r>
            <a:r>
              <a:rPr lang="en-GB" sz="4000" dirty="0">
                <a:latin typeface="Arial" panose="020B0604020202020204" pitchFamily="34" charset="0"/>
                <a:cs typeface="Arial" panose="020B0604020202020204" pitchFamily="34" charset="0"/>
              </a:rPr>
              <a:t>Vectorfair.com, </a:t>
            </a:r>
            <a:r>
              <a:rPr lang="en-GB" sz="4000" dirty="0" err="1">
                <a:latin typeface="Arial" panose="020B0604020202020204" pitchFamily="34" charset="0"/>
                <a:cs typeface="Arial" panose="020B0604020202020204" pitchFamily="34" charset="0"/>
              </a:rPr>
              <a:t>Kamonwan</a:t>
            </a:r>
            <a:r>
              <a:rPr lang="en-GB" sz="4000" dirty="0">
                <a:latin typeface="Arial" panose="020B0604020202020204" pitchFamily="34" charset="0"/>
                <a:cs typeface="Arial" panose="020B0604020202020204" pitchFamily="34" charset="0"/>
              </a:rPr>
              <a:t> </a:t>
            </a:r>
            <a:r>
              <a:rPr lang="en-GB" sz="4000" dirty="0" err="1">
                <a:latin typeface="Arial" panose="020B0604020202020204" pitchFamily="34" charset="0"/>
                <a:cs typeface="Arial" panose="020B0604020202020204" pitchFamily="34" charset="0"/>
              </a:rPr>
              <a:t>Wankaew</a:t>
            </a:r>
            <a:endParaRPr lang="en-GB" sz="4000" dirty="0">
              <a:latin typeface="Arial" panose="020B0604020202020204" pitchFamily="34" charset="0"/>
              <a:cs typeface="Arial" panose="020B0604020202020204" pitchFamily="34" charset="0"/>
            </a:endParaRPr>
          </a:p>
          <a:p>
            <a:pPr algn="l">
              <a:lnSpc>
                <a:spcPct val="120000"/>
              </a:lnSpc>
              <a:spcBef>
                <a:spcPts val="0"/>
              </a:spcBef>
            </a:pPr>
            <a:endParaRPr kumimoji="0" lang="en-US" sz="40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endParaRPr>
          </a:p>
          <a:p>
            <a:pPr algn="l">
              <a:lnSpc>
                <a:spcPct val="120000"/>
              </a:lnSpc>
              <a:spcBef>
                <a:spcPts val="0"/>
              </a:spcBef>
            </a:pPr>
            <a:r>
              <a:rPr kumimoji="0" lang="en-US" sz="40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Text acknowledgements</a:t>
            </a:r>
          </a:p>
          <a:p>
            <a:pPr algn="l">
              <a:lnSpc>
                <a:spcPct val="120000"/>
              </a:lnSpc>
              <a:spcBef>
                <a:spcPts val="0"/>
              </a:spcBef>
            </a:pPr>
            <a:r>
              <a:rPr lang="en-GB" sz="4000" b="1" dirty="0">
                <a:latin typeface="Arial" panose="020B0604020202020204" pitchFamily="34" charset="0"/>
                <a:cs typeface="Arial" panose="020B0604020202020204" pitchFamily="34" charset="0"/>
              </a:rPr>
              <a:t>Pearson Education Ltd:</a:t>
            </a:r>
            <a:r>
              <a:rPr lang="en-GB" sz="4000" dirty="0">
                <a:latin typeface="Arial" panose="020B0604020202020204" pitchFamily="34" charset="0"/>
                <a:cs typeface="Arial" panose="020B0604020202020204" pitchFamily="34" charset="0"/>
              </a:rPr>
              <a:t> Pearson Edexcel GCSE (9-1) In Mathematics (1MA1) Foundation (Calculator) Paper 2F, Q9 June 2018</a:t>
            </a:r>
          </a:p>
          <a:p>
            <a:pPr algn="l">
              <a:lnSpc>
                <a:spcPct val="120000"/>
              </a:lnSpc>
              <a:spcBef>
                <a:spcPts val="0"/>
              </a:spcBef>
            </a:pPr>
            <a:r>
              <a:rPr lang="en-GB" sz="4000" b="1" dirty="0">
                <a:latin typeface="Arial" panose="020B0604020202020204" pitchFamily="34" charset="0"/>
                <a:cs typeface="Arial" panose="020B0604020202020204" pitchFamily="34" charset="0"/>
              </a:rPr>
              <a:t>Pearson Education Ltd:</a:t>
            </a:r>
            <a:r>
              <a:rPr lang="en-GB" sz="4000" dirty="0">
                <a:latin typeface="Arial" panose="020B0604020202020204" pitchFamily="34" charset="0"/>
                <a:cs typeface="Arial" panose="020B0604020202020204" pitchFamily="34" charset="0"/>
              </a:rPr>
              <a:t> Pearson Edexcel GCSE (9-1) In Mathematics (1MA1) Foundation (Calculator) Paper 3F, Q27 November 2019</a:t>
            </a:r>
          </a:p>
          <a:p>
            <a:pPr algn="l">
              <a:lnSpc>
                <a:spcPct val="120000"/>
              </a:lnSpc>
              <a:spcBef>
                <a:spcPts val="0"/>
              </a:spcBef>
            </a:pPr>
            <a:r>
              <a:rPr lang="en-GB" sz="4000" b="1" dirty="0">
                <a:latin typeface="Arial" panose="020B0604020202020204" pitchFamily="34" charset="0"/>
                <a:cs typeface="Arial" panose="020B0604020202020204" pitchFamily="34" charset="0"/>
              </a:rPr>
              <a:t>Pearson Education Ltd:</a:t>
            </a:r>
            <a:r>
              <a:rPr lang="en-GB" sz="4000" dirty="0">
                <a:latin typeface="Arial" panose="020B0604020202020204" pitchFamily="34" charset="0"/>
                <a:cs typeface="Arial" panose="020B0604020202020204" pitchFamily="34" charset="0"/>
              </a:rPr>
              <a:t> </a:t>
            </a:r>
            <a:r>
              <a:rPr lang="en-GB" sz="4000">
                <a:latin typeface="Arial" panose="020B0604020202020204" pitchFamily="34" charset="0"/>
                <a:cs typeface="Arial" panose="020B0604020202020204" pitchFamily="34" charset="0"/>
              </a:rPr>
              <a:t>Pearson Edexcel GCSE (9-1) In Mathematics (1MA1) Foundation (Calculator) Paper 3F, Q24 November 2018</a:t>
            </a:r>
            <a:endParaRPr lang="en-GB" sz="4000" dirty="0">
              <a:latin typeface="Arial" panose="020B0604020202020204" pitchFamily="34" charset="0"/>
              <a:cs typeface="Arial" panose="020B0604020202020204" pitchFamily="34" charset="0"/>
            </a:endParaRPr>
          </a:p>
          <a:p>
            <a:pPr marL="231775" indent="-231775" algn="l">
              <a:lnSpc>
                <a:spcPts val="3100"/>
              </a:lnSpc>
              <a:spcAft>
                <a:spcPts val="600"/>
              </a:spcAft>
              <a:buFont typeface="Arial" panose="020B0604020202020204" pitchFamily="34" charset="0"/>
              <a:buChar char="•"/>
            </a:pPr>
            <a:endParaRPr lang="en-GB" sz="11200" dirty="0">
              <a:latin typeface="Arial" panose="020B0604020202020204" pitchFamily="34" charset="0"/>
              <a:cs typeface="Arial" panose="020B0604020202020204" pitchFamily="34" charset="0"/>
            </a:endParaRPr>
          </a:p>
          <a:p>
            <a:pPr algn="l"/>
            <a:endParaRPr lang="en-GB" dirty="0"/>
          </a:p>
        </p:txBody>
      </p:sp>
      <p:pic>
        <p:nvPicPr>
          <p:cNvPr id="9" name="Picture 8" descr="Text&#10;&#10;Description automatically generated">
            <a:extLst>
              <a:ext uri="{FF2B5EF4-FFF2-40B4-BE49-F238E27FC236}">
                <a16:creationId xmlns:a16="http://schemas.microsoft.com/office/drawing/2014/main" id="{546BBC02-6222-4D79-8E02-530DBFDA1F75}"/>
              </a:ext>
            </a:extLst>
          </p:cNvPr>
          <p:cNvPicPr>
            <a:picLocks noChangeAspect="1"/>
          </p:cNvPicPr>
          <p:nvPr/>
        </p:nvPicPr>
        <p:blipFill>
          <a:blip r:embed="rId4"/>
          <a:stretch>
            <a:fillRect/>
          </a:stretch>
        </p:blipFill>
        <p:spPr>
          <a:xfrm>
            <a:off x="370800" y="324000"/>
            <a:ext cx="3474000" cy="570825"/>
          </a:xfrm>
          <a:prstGeom prst="rect">
            <a:avLst/>
          </a:prstGeom>
        </p:spPr>
      </p:pic>
    </p:spTree>
    <p:extLst>
      <p:ext uri="{BB962C8B-B14F-4D97-AF65-F5344CB8AC3E}">
        <p14:creationId xmlns:p14="http://schemas.microsoft.com/office/powerpoint/2010/main" val="3114241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Speed as a rate</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3</a:t>
            </a:fld>
            <a:endParaRPr lang="en-US" dirty="0"/>
          </a:p>
        </p:txBody>
      </p:sp>
      <p:pic>
        <p:nvPicPr>
          <p:cNvPr id="100" name="Graphic 99">
            <a:extLst>
              <a:ext uri="{FF2B5EF4-FFF2-40B4-BE49-F238E27FC236}">
                <a16:creationId xmlns:a16="http://schemas.microsoft.com/office/drawing/2014/main" id="{CE9DEDD1-D640-4CD7-8399-24A6221E2BA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453" y="1215478"/>
            <a:ext cx="914400" cy="914400"/>
          </a:xfrm>
          <a:prstGeom prst="rect">
            <a:avLst/>
          </a:prstGeom>
        </p:spPr>
      </p:pic>
      <p:grpSp>
        <p:nvGrpSpPr>
          <p:cNvPr id="99" name="Group 98">
            <a:extLst>
              <a:ext uri="{FF2B5EF4-FFF2-40B4-BE49-F238E27FC236}">
                <a16:creationId xmlns:a16="http://schemas.microsoft.com/office/drawing/2014/main" id="{C6BE3F2C-E77F-4309-A3C2-357F13AC7A5E}"/>
              </a:ext>
              <a:ext uri="{C183D7F6-B498-43B3-948B-1728B52AA6E4}">
                <adec:decorative xmlns:adec="http://schemas.microsoft.com/office/drawing/2017/decorative" val="1"/>
              </a:ext>
            </a:extLst>
          </p:cNvPr>
          <p:cNvGrpSpPr/>
          <p:nvPr/>
        </p:nvGrpSpPr>
        <p:grpSpPr>
          <a:xfrm>
            <a:off x="1769853" y="1470805"/>
            <a:ext cx="8212347" cy="3916390"/>
            <a:chOff x="1259457" y="1949570"/>
            <a:chExt cx="8212347" cy="3381422"/>
          </a:xfrm>
        </p:grpSpPr>
        <p:sp>
          <p:nvSpPr>
            <p:cNvPr id="6" name="TextBox 5">
              <a:extLst>
                <a:ext uri="{FF2B5EF4-FFF2-40B4-BE49-F238E27FC236}">
                  <a16:creationId xmlns:a16="http://schemas.microsoft.com/office/drawing/2014/main" id="{755AD8CD-D355-45F4-8A8D-03865C1297C0}"/>
                </a:ext>
              </a:extLst>
            </p:cNvPr>
            <p:cNvSpPr txBox="1"/>
            <p:nvPr/>
          </p:nvSpPr>
          <p:spPr>
            <a:xfrm>
              <a:off x="1259457" y="1949570"/>
              <a:ext cx="1990237" cy="523220"/>
            </a:xfrm>
            <a:prstGeom prst="rect">
              <a:avLst/>
            </a:prstGeom>
            <a:solidFill>
              <a:schemeClr val="accent1"/>
            </a:solidFill>
            <a:ln w="38100">
              <a:solidFill>
                <a:schemeClr val="accent1"/>
              </a:solidFill>
            </a:ln>
          </p:spPr>
          <p:txBody>
            <a:bodyPr wrap="square" rtlCol="0">
              <a:spAutoFit/>
            </a:bodyPr>
            <a:lstStyle/>
            <a:p>
              <a:r>
                <a:rPr lang="en-GB" sz="2800" b="1" dirty="0">
                  <a:solidFill>
                    <a:schemeClr val="bg1"/>
                  </a:solidFill>
                  <a:latin typeface="Arial" panose="020B0604020202020204" pitchFamily="34" charset="0"/>
                  <a:cs typeface="Arial" panose="020B0604020202020204" pitchFamily="34" charset="0"/>
                </a:rPr>
                <a:t>KEY IDEA</a:t>
              </a:r>
              <a:endParaRPr lang="en-GB" dirty="0"/>
            </a:p>
          </p:txBody>
        </p:sp>
        <p:sp>
          <p:nvSpPr>
            <p:cNvPr id="98" name="Rectangle 97">
              <a:extLst>
                <a:ext uri="{FF2B5EF4-FFF2-40B4-BE49-F238E27FC236}">
                  <a16:creationId xmlns:a16="http://schemas.microsoft.com/office/drawing/2014/main" id="{CAAA4A74-A70B-4650-8E46-6F6AAFBACCA0}"/>
                </a:ext>
              </a:extLst>
            </p:cNvPr>
            <p:cNvSpPr/>
            <p:nvPr/>
          </p:nvSpPr>
          <p:spPr>
            <a:xfrm>
              <a:off x="1259457" y="1949570"/>
              <a:ext cx="8212347" cy="3381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B0AB6807-1007-2C40-ACD3-85A647021B46}"/>
              </a:ext>
            </a:extLst>
          </p:cNvPr>
          <p:cNvSpPr txBox="1"/>
          <p:nvPr/>
        </p:nvSpPr>
        <p:spPr>
          <a:xfrm>
            <a:off x="2043531" y="2181054"/>
            <a:ext cx="7551002" cy="1384995"/>
          </a:xfrm>
          <a:prstGeom prst="rect">
            <a:avLst/>
          </a:prstGeom>
          <a:noFill/>
        </p:spPr>
        <p:txBody>
          <a:bodyPr wrap="square" rtlCol="0">
            <a:spAutoFit/>
          </a:bodyPr>
          <a:lstStyle/>
          <a:p>
            <a:pPr>
              <a:spcAft>
                <a:spcPts val="600"/>
              </a:spcAft>
            </a:pPr>
            <a:r>
              <a:rPr lang="en-GB" sz="2800" dirty="0">
                <a:latin typeface="Arial" panose="020B0604020202020204" pitchFamily="34" charset="0"/>
                <a:cs typeface="Arial" panose="020B0604020202020204" pitchFamily="34" charset="0"/>
              </a:rPr>
              <a:t>Speed can be thought of as </a:t>
            </a:r>
            <a:r>
              <a:rPr lang="en-GB" sz="2800" b="1" dirty="0">
                <a:latin typeface="Arial" panose="020B0604020202020204" pitchFamily="34" charset="0"/>
                <a:cs typeface="Arial" panose="020B0604020202020204" pitchFamily="34" charset="0"/>
              </a:rPr>
              <a:t>the distance travelled per unit of time. </a:t>
            </a:r>
            <a:r>
              <a:rPr lang="en-GB" sz="2800" dirty="0">
                <a:latin typeface="Arial" panose="020B0604020202020204" pitchFamily="34" charset="0"/>
                <a:cs typeface="Arial" panose="020B0604020202020204" pitchFamily="34" charset="0"/>
              </a:rPr>
              <a:t>It is the ratio of distance to unit time</a:t>
            </a:r>
            <a:r>
              <a:rPr lang="en-US"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934758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1724297" y="112165"/>
            <a:ext cx="787023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Speed as a rate</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4</a:t>
            </a:fld>
            <a:endParaRPr lang="en-US" dirty="0"/>
          </a:p>
        </p:txBody>
      </p:sp>
      <p:grpSp>
        <p:nvGrpSpPr>
          <p:cNvPr id="158" name="Group 157">
            <a:extLst>
              <a:ext uri="{FF2B5EF4-FFF2-40B4-BE49-F238E27FC236}">
                <a16:creationId xmlns:a16="http://schemas.microsoft.com/office/drawing/2014/main" id="{39BFBDB9-A8D7-4764-BD7F-24975EDF1A17}"/>
              </a:ext>
            </a:extLst>
          </p:cNvPr>
          <p:cNvGrpSpPr/>
          <p:nvPr/>
        </p:nvGrpSpPr>
        <p:grpSpPr>
          <a:xfrm>
            <a:off x="-27606" y="-17453"/>
            <a:ext cx="2091590" cy="1923564"/>
            <a:chOff x="-27606" y="-17453"/>
            <a:chExt cx="2091590" cy="1923564"/>
          </a:xfrm>
        </p:grpSpPr>
        <p:sp>
          <p:nvSpPr>
            <p:cNvPr id="159" name="Isosceles Triangle 158">
              <a:extLst>
                <a:ext uri="{FF2B5EF4-FFF2-40B4-BE49-F238E27FC236}">
                  <a16:creationId xmlns:a16="http://schemas.microsoft.com/office/drawing/2014/main" id="{31A2B6B6-4AED-44B2-8258-1C2513B6F75E}"/>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60" name="TextBox 159">
              <a:extLst>
                <a:ext uri="{FF2B5EF4-FFF2-40B4-BE49-F238E27FC236}">
                  <a16:creationId xmlns:a16="http://schemas.microsoft.com/office/drawing/2014/main" id="{4D970DDE-3331-43C7-8808-F643520183D1}"/>
                </a:ext>
              </a:extLst>
            </p:cNvPr>
            <p:cNvSpPr txBox="1"/>
            <p:nvPr/>
          </p:nvSpPr>
          <p:spPr>
            <a:xfrm>
              <a:off x="-10800" y="111600"/>
              <a:ext cx="1593170"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pSp>
      <p:sp>
        <p:nvSpPr>
          <p:cNvPr id="7" name="TextBox 6">
            <a:extLst>
              <a:ext uri="{FF2B5EF4-FFF2-40B4-BE49-F238E27FC236}">
                <a16:creationId xmlns:a16="http://schemas.microsoft.com/office/drawing/2014/main" id="{7D0462C9-D266-35B6-88A5-BD9A59F9AEE9}"/>
              </a:ext>
            </a:extLst>
          </p:cNvPr>
          <p:cNvSpPr txBox="1"/>
          <p:nvPr/>
        </p:nvSpPr>
        <p:spPr>
          <a:xfrm>
            <a:off x="1724297" y="1390579"/>
            <a:ext cx="7551002" cy="2400657"/>
          </a:xfrm>
          <a:prstGeom prst="rect">
            <a:avLst/>
          </a:prstGeom>
          <a:noFill/>
        </p:spPr>
        <p:txBody>
          <a:bodyPr wrap="square" rtlCol="0">
            <a:spAutoFit/>
          </a:bodyPr>
          <a:lstStyle/>
          <a:p>
            <a:pPr>
              <a:spcAft>
                <a:spcPts val="600"/>
              </a:spcAft>
            </a:pPr>
            <a:r>
              <a:rPr lang="en-US" sz="2800" dirty="0">
                <a:latin typeface="Arial" panose="020B0604020202020204" pitchFamily="34" charset="0"/>
                <a:cs typeface="Arial" panose="020B0604020202020204" pitchFamily="34" charset="0"/>
              </a:rPr>
              <a:t>For example, if we say that a car travels at a speed of 100 miles per hour, then it means it covers 100 miles in one hour. </a:t>
            </a:r>
          </a:p>
          <a:p>
            <a:pPr>
              <a:spcAft>
                <a:spcPts val="600"/>
              </a:spcAft>
            </a:pPr>
            <a:endParaRPr lang="en-US" sz="2800" dirty="0">
              <a:latin typeface="Arial" panose="020B0604020202020204" pitchFamily="34" charset="0"/>
              <a:cs typeface="Arial" panose="020B0604020202020204" pitchFamily="34" charset="0"/>
            </a:endParaRPr>
          </a:p>
          <a:p>
            <a:pPr>
              <a:spcAft>
                <a:spcPts val="600"/>
              </a:spcAft>
            </a:pPr>
            <a:r>
              <a:rPr lang="en-US" sz="2800" dirty="0">
                <a:latin typeface="Arial" panose="020B0604020202020204" pitchFamily="34" charset="0"/>
                <a:cs typeface="Arial" panose="020B0604020202020204" pitchFamily="34" charset="0"/>
              </a:rPr>
              <a:t>Miles and hours are different units. </a:t>
            </a:r>
          </a:p>
        </p:txBody>
      </p:sp>
      <p:graphicFrame>
        <p:nvGraphicFramePr>
          <p:cNvPr id="9" name="Table 8">
            <a:extLst>
              <a:ext uri="{FF2B5EF4-FFF2-40B4-BE49-F238E27FC236}">
                <a16:creationId xmlns:a16="http://schemas.microsoft.com/office/drawing/2014/main" id="{1EF5911E-D488-972F-B9F0-308AA5418FBB}"/>
              </a:ext>
            </a:extLst>
          </p:cNvPr>
          <p:cNvGraphicFramePr>
            <a:graphicFrameLocks noGrp="1"/>
          </p:cNvGraphicFramePr>
          <p:nvPr>
            <p:extLst>
              <p:ext uri="{D42A27DB-BD31-4B8C-83A1-F6EECF244321}">
                <p14:modId xmlns:p14="http://schemas.microsoft.com/office/powerpoint/2010/main" val="2608087674"/>
              </p:ext>
            </p:extLst>
          </p:nvPr>
        </p:nvGraphicFramePr>
        <p:xfrm>
          <a:off x="2063983" y="4499210"/>
          <a:ext cx="5476849" cy="1240606"/>
        </p:xfrm>
        <a:graphic>
          <a:graphicData uri="http://schemas.openxmlformats.org/drawingml/2006/table">
            <a:tbl>
              <a:tblPr firstRow="1" bandRow="1">
                <a:tableStyleId>{5940675A-B579-460E-94D1-54222C63F5DA}</a:tableStyleId>
              </a:tblPr>
              <a:tblGrid>
                <a:gridCol w="1472379">
                  <a:extLst>
                    <a:ext uri="{9D8B030D-6E8A-4147-A177-3AD203B41FA5}">
                      <a16:colId xmlns:a16="http://schemas.microsoft.com/office/drawing/2014/main" val="1592404437"/>
                    </a:ext>
                  </a:extLst>
                </a:gridCol>
                <a:gridCol w="800894">
                  <a:extLst>
                    <a:ext uri="{9D8B030D-6E8A-4147-A177-3AD203B41FA5}">
                      <a16:colId xmlns:a16="http://schemas.microsoft.com/office/drawing/2014/main" val="744807082"/>
                    </a:ext>
                  </a:extLst>
                </a:gridCol>
                <a:gridCol w="800894">
                  <a:extLst>
                    <a:ext uri="{9D8B030D-6E8A-4147-A177-3AD203B41FA5}">
                      <a16:colId xmlns:a16="http://schemas.microsoft.com/office/drawing/2014/main" val="2870340435"/>
                    </a:ext>
                  </a:extLst>
                </a:gridCol>
                <a:gridCol w="800894">
                  <a:extLst>
                    <a:ext uri="{9D8B030D-6E8A-4147-A177-3AD203B41FA5}">
                      <a16:colId xmlns:a16="http://schemas.microsoft.com/office/drawing/2014/main" val="3040351676"/>
                    </a:ext>
                  </a:extLst>
                </a:gridCol>
                <a:gridCol w="800894">
                  <a:extLst>
                    <a:ext uri="{9D8B030D-6E8A-4147-A177-3AD203B41FA5}">
                      <a16:colId xmlns:a16="http://schemas.microsoft.com/office/drawing/2014/main" val="419203403"/>
                    </a:ext>
                  </a:extLst>
                </a:gridCol>
                <a:gridCol w="800894">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(h)</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210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0" name="TextBox 9">
            <a:extLst>
              <a:ext uri="{FF2B5EF4-FFF2-40B4-BE49-F238E27FC236}">
                <a16:creationId xmlns:a16="http://schemas.microsoft.com/office/drawing/2014/main" id="{011ADD19-0F63-F2D8-DD81-9505262233CF}"/>
              </a:ext>
            </a:extLst>
          </p:cNvPr>
          <p:cNvSpPr txBox="1"/>
          <p:nvPr/>
        </p:nvSpPr>
        <p:spPr>
          <a:xfrm>
            <a:off x="3625247" y="4673153"/>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100</a:t>
            </a:r>
            <a:endParaRPr lang="en-US" sz="21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C5836CD-4748-7A99-17C5-E0003A9297F0}"/>
              </a:ext>
            </a:extLst>
          </p:cNvPr>
          <p:cNvSpPr txBox="1"/>
          <p:nvPr/>
        </p:nvSpPr>
        <p:spPr>
          <a:xfrm>
            <a:off x="3755872" y="5256443"/>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a:t>
            </a: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631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1724297" y="112165"/>
            <a:ext cx="787023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Speed as a rate (2)</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5</a:t>
            </a:fld>
            <a:endParaRPr lang="en-US" dirty="0"/>
          </a:p>
        </p:txBody>
      </p:sp>
      <p:grpSp>
        <p:nvGrpSpPr>
          <p:cNvPr id="158" name="Group 157">
            <a:extLst>
              <a:ext uri="{FF2B5EF4-FFF2-40B4-BE49-F238E27FC236}">
                <a16:creationId xmlns:a16="http://schemas.microsoft.com/office/drawing/2014/main" id="{39BFBDB9-A8D7-4764-BD7F-24975EDF1A17}"/>
              </a:ext>
            </a:extLst>
          </p:cNvPr>
          <p:cNvGrpSpPr/>
          <p:nvPr/>
        </p:nvGrpSpPr>
        <p:grpSpPr>
          <a:xfrm>
            <a:off x="-27606" y="-17453"/>
            <a:ext cx="2091590" cy="1923564"/>
            <a:chOff x="-27606" y="-17453"/>
            <a:chExt cx="2091590" cy="1923564"/>
          </a:xfrm>
        </p:grpSpPr>
        <p:sp>
          <p:nvSpPr>
            <p:cNvPr id="159" name="Isosceles Triangle 158">
              <a:extLst>
                <a:ext uri="{FF2B5EF4-FFF2-40B4-BE49-F238E27FC236}">
                  <a16:creationId xmlns:a16="http://schemas.microsoft.com/office/drawing/2014/main" id="{31A2B6B6-4AED-44B2-8258-1C2513B6F75E}"/>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60" name="TextBox 159">
              <a:extLst>
                <a:ext uri="{FF2B5EF4-FFF2-40B4-BE49-F238E27FC236}">
                  <a16:creationId xmlns:a16="http://schemas.microsoft.com/office/drawing/2014/main" id="{4D970DDE-3331-43C7-8808-F643520183D1}"/>
                </a:ext>
              </a:extLst>
            </p:cNvPr>
            <p:cNvSpPr txBox="1"/>
            <p:nvPr/>
          </p:nvSpPr>
          <p:spPr>
            <a:xfrm>
              <a:off x="-10800" y="111600"/>
              <a:ext cx="1593170"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pSp>
      <p:grpSp>
        <p:nvGrpSpPr>
          <p:cNvPr id="2" name="Group 1">
            <a:extLst>
              <a:ext uri="{FF2B5EF4-FFF2-40B4-BE49-F238E27FC236}">
                <a16:creationId xmlns:a16="http://schemas.microsoft.com/office/drawing/2014/main" id="{87793C2C-D0EB-73B2-3FDA-D990AEC1C546}"/>
              </a:ext>
              <a:ext uri="{C183D7F6-B498-43B3-948B-1728B52AA6E4}">
                <adec:decorative xmlns:adec="http://schemas.microsoft.com/office/drawing/2017/decorative" val="1"/>
              </a:ext>
            </a:extLst>
          </p:cNvPr>
          <p:cNvGrpSpPr/>
          <p:nvPr/>
        </p:nvGrpSpPr>
        <p:grpSpPr>
          <a:xfrm>
            <a:off x="1950844" y="1608517"/>
            <a:ext cx="8150546" cy="1619454"/>
            <a:chOff x="1259456" y="1949570"/>
            <a:chExt cx="9577020" cy="3381422"/>
          </a:xfrm>
        </p:grpSpPr>
        <p:sp>
          <p:nvSpPr>
            <p:cNvPr id="3" name="TextBox 2">
              <a:extLst>
                <a:ext uri="{FF2B5EF4-FFF2-40B4-BE49-F238E27FC236}">
                  <a16:creationId xmlns:a16="http://schemas.microsoft.com/office/drawing/2014/main" id="{7A5EC47E-0BE1-254D-B5DA-BB620EA1BFCF}"/>
                </a:ext>
              </a:extLst>
            </p:cNvPr>
            <p:cNvSpPr txBox="1"/>
            <p:nvPr/>
          </p:nvSpPr>
          <p:spPr>
            <a:xfrm>
              <a:off x="1259457" y="1949570"/>
              <a:ext cx="2061919" cy="1013163"/>
            </a:xfrm>
            <a:prstGeom prst="rect">
              <a:avLst/>
            </a:prstGeom>
            <a:solidFill>
              <a:schemeClr val="accent1"/>
            </a:solidFill>
            <a:ln w="38100">
              <a:solidFill>
                <a:schemeClr val="accent1"/>
              </a:solidFill>
            </a:ln>
          </p:spPr>
          <p:txBody>
            <a:bodyPr wrap="square" rtlCol="0">
              <a:spAutoFit/>
            </a:bodyPr>
            <a:lstStyle/>
            <a:p>
              <a:r>
                <a:rPr lang="en-GB" sz="2100" b="1" dirty="0">
                  <a:solidFill>
                    <a:schemeClr val="bg1"/>
                  </a:solidFill>
                  <a:latin typeface="Arial" panose="020B0604020202020204" pitchFamily="34" charset="0"/>
                  <a:cs typeface="Arial" panose="020B0604020202020204" pitchFamily="34" charset="0"/>
                </a:rPr>
                <a:t>Example 1</a:t>
              </a:r>
              <a:endParaRPr lang="en-GB" sz="1350" dirty="0"/>
            </a:p>
          </p:txBody>
        </p:sp>
        <p:sp>
          <p:nvSpPr>
            <p:cNvPr id="5" name="Rectangle 4">
              <a:extLst>
                <a:ext uri="{FF2B5EF4-FFF2-40B4-BE49-F238E27FC236}">
                  <a16:creationId xmlns:a16="http://schemas.microsoft.com/office/drawing/2014/main" id="{62A7D309-6E4C-7955-9F25-99A9F70FAD11}"/>
                </a:ext>
              </a:extLst>
            </p:cNvPr>
            <p:cNvSpPr/>
            <p:nvPr/>
          </p:nvSpPr>
          <p:spPr>
            <a:xfrm>
              <a:off x="1259456" y="1949570"/>
              <a:ext cx="9577020" cy="3381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6" name="TextBox 5">
            <a:extLst>
              <a:ext uri="{FF2B5EF4-FFF2-40B4-BE49-F238E27FC236}">
                <a16:creationId xmlns:a16="http://schemas.microsoft.com/office/drawing/2014/main" id="{63BF044C-68FB-5818-A510-9B10FB103E0C}"/>
              </a:ext>
            </a:extLst>
          </p:cNvPr>
          <p:cNvSpPr txBox="1"/>
          <p:nvPr/>
        </p:nvSpPr>
        <p:spPr>
          <a:xfrm>
            <a:off x="2090610" y="2117025"/>
            <a:ext cx="9263190" cy="895117"/>
          </a:xfrm>
          <a:prstGeom prst="rect">
            <a:avLst/>
          </a:prstGeom>
          <a:noFill/>
        </p:spPr>
        <p:txBody>
          <a:bodyPr wrap="square" rtlCol="0">
            <a:spAutoFit/>
          </a:bodyPr>
          <a:lstStyle/>
          <a:p>
            <a:pPr>
              <a:spcAft>
                <a:spcPts val="450"/>
              </a:spcAft>
            </a:pPr>
            <a:r>
              <a:rPr lang="en-GB" sz="2400" dirty="0">
                <a:latin typeface="Arial" panose="020B0604020202020204" pitchFamily="34" charset="0"/>
                <a:cs typeface="Arial" panose="020B0604020202020204" pitchFamily="34" charset="0"/>
              </a:rPr>
              <a:t>A car travels 10 miles in 2 hours.</a:t>
            </a:r>
          </a:p>
          <a:p>
            <a:pPr>
              <a:spcAft>
                <a:spcPts val="450"/>
              </a:spcAft>
            </a:pPr>
            <a:r>
              <a:rPr lang="en-GB" sz="2400" dirty="0">
                <a:latin typeface="Arial" panose="020B0604020202020204" pitchFamily="34" charset="0"/>
                <a:cs typeface="Arial" panose="020B0604020202020204" pitchFamily="34" charset="0"/>
              </a:rPr>
              <a:t>Calculate the average speed of the car in miles per hour.</a:t>
            </a:r>
            <a:endParaRPr lang="en-US" sz="24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ADBAF8B4-0B2E-1923-E98D-B02F4CBB8EC0}"/>
              </a:ext>
            </a:extLst>
          </p:cNvPr>
          <p:cNvGraphicFramePr>
            <a:graphicFrameLocks noGrp="1"/>
          </p:cNvGraphicFramePr>
          <p:nvPr>
            <p:extLst>
              <p:ext uri="{D42A27DB-BD31-4B8C-83A1-F6EECF244321}">
                <p14:modId xmlns:p14="http://schemas.microsoft.com/office/powerpoint/2010/main" val="2531602555"/>
              </p:ext>
            </p:extLst>
          </p:nvPr>
        </p:nvGraphicFramePr>
        <p:xfrm>
          <a:off x="2171993" y="4172398"/>
          <a:ext cx="3725737" cy="1240606"/>
        </p:xfrm>
        <a:graphic>
          <a:graphicData uri="http://schemas.openxmlformats.org/drawingml/2006/table">
            <a:tbl>
              <a:tblPr firstRow="1" bandRow="1">
                <a:tableStyleId>{5940675A-B579-460E-94D1-54222C63F5DA}</a:tableStyleId>
              </a:tblPr>
              <a:tblGrid>
                <a:gridCol w="1389652">
                  <a:extLst>
                    <a:ext uri="{9D8B030D-6E8A-4147-A177-3AD203B41FA5}">
                      <a16:colId xmlns:a16="http://schemas.microsoft.com/office/drawing/2014/main" val="1592404437"/>
                    </a:ext>
                  </a:extLst>
                </a:gridCol>
                <a:gridCol w="778695">
                  <a:extLst>
                    <a:ext uri="{9D8B030D-6E8A-4147-A177-3AD203B41FA5}">
                      <a16:colId xmlns:a16="http://schemas.microsoft.com/office/drawing/2014/main" val="744807082"/>
                    </a:ext>
                  </a:extLst>
                </a:gridCol>
                <a:gridCol w="778695">
                  <a:extLst>
                    <a:ext uri="{9D8B030D-6E8A-4147-A177-3AD203B41FA5}">
                      <a16:colId xmlns:a16="http://schemas.microsoft.com/office/drawing/2014/main" val="2870340435"/>
                    </a:ext>
                  </a:extLst>
                </a:gridCol>
                <a:gridCol w="778695">
                  <a:extLst>
                    <a:ext uri="{9D8B030D-6E8A-4147-A177-3AD203B41FA5}">
                      <a16:colId xmlns:a16="http://schemas.microsoft.com/office/drawing/2014/main" val="3040351676"/>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(h)</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sz="2100" dirty="0">
                        <a:latin typeface="Arial" panose="020B0604020202020204" pitchFamily="34" charset="0"/>
                        <a:cs typeface="Arial" panose="020B0604020202020204"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12" name="TextBox 11">
            <a:extLst>
              <a:ext uri="{FF2B5EF4-FFF2-40B4-BE49-F238E27FC236}">
                <a16:creationId xmlns:a16="http://schemas.microsoft.com/office/drawing/2014/main" id="{4EF29F36-0F1F-3736-DFB9-BDE832945B70}"/>
              </a:ext>
            </a:extLst>
          </p:cNvPr>
          <p:cNvSpPr txBox="1"/>
          <p:nvPr/>
        </p:nvSpPr>
        <p:spPr>
          <a:xfrm>
            <a:off x="3667711" y="4319482"/>
            <a:ext cx="734302" cy="415498"/>
          </a:xfrm>
          <a:prstGeom prst="rect">
            <a:avLst/>
          </a:prstGeom>
          <a:noFill/>
        </p:spPr>
        <p:txBody>
          <a:bodyPr wrap="square" rtlCol="0">
            <a:spAutoFit/>
          </a:bodyPr>
          <a:lstStyle/>
          <a:p>
            <a:pPr>
              <a:spcAft>
                <a:spcPts val="450"/>
              </a:spcAft>
            </a:pPr>
            <a:r>
              <a:rPr lang="en-GB" sz="2100" dirty="0">
                <a:solidFill>
                  <a:srgbClr val="002060"/>
                </a:solidFill>
                <a:latin typeface="Arial" panose="020B0604020202020204" pitchFamily="34" charset="0"/>
                <a:cs typeface="Arial" panose="020B0604020202020204" pitchFamily="34" charset="0"/>
              </a:rPr>
              <a:t>10</a:t>
            </a:r>
            <a:endParaRPr lang="en-US" sz="2100" dirty="0">
              <a:solidFill>
                <a:srgbClr val="00206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5E59601-1582-9CEA-2768-253DD2FC7802}"/>
              </a:ext>
            </a:extLst>
          </p:cNvPr>
          <p:cNvSpPr txBox="1"/>
          <p:nvPr/>
        </p:nvSpPr>
        <p:spPr>
          <a:xfrm>
            <a:off x="3745355" y="4921464"/>
            <a:ext cx="734302" cy="415498"/>
          </a:xfrm>
          <a:prstGeom prst="rect">
            <a:avLst/>
          </a:prstGeom>
          <a:noFill/>
        </p:spPr>
        <p:txBody>
          <a:bodyPr wrap="square" rtlCol="0">
            <a:spAutoFit/>
          </a:bodyPr>
          <a:lstStyle/>
          <a:p>
            <a:pPr>
              <a:spcAft>
                <a:spcPts val="450"/>
              </a:spcAft>
            </a:pPr>
            <a:r>
              <a:rPr lang="en-GB" sz="2100" dirty="0">
                <a:solidFill>
                  <a:srgbClr val="002060"/>
                </a:solidFill>
                <a:latin typeface="Arial" panose="020B0604020202020204" pitchFamily="34" charset="0"/>
                <a:cs typeface="Arial" panose="020B0604020202020204" pitchFamily="34" charset="0"/>
              </a:rPr>
              <a:t>2</a:t>
            </a:r>
            <a:endParaRPr lang="en-US" sz="2100" dirty="0">
              <a:solidFill>
                <a:srgbClr val="00206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B6B88ACE-4927-9009-CF48-8BD92B241BE4}"/>
              </a:ext>
            </a:extLst>
          </p:cNvPr>
          <p:cNvSpPr txBox="1"/>
          <p:nvPr/>
        </p:nvSpPr>
        <p:spPr>
          <a:xfrm>
            <a:off x="4531612" y="4921464"/>
            <a:ext cx="295376" cy="415498"/>
          </a:xfrm>
          <a:prstGeom prst="rect">
            <a:avLst/>
          </a:prstGeom>
          <a:noFill/>
        </p:spPr>
        <p:txBody>
          <a:bodyPr wrap="square" rtlCol="0">
            <a:spAutoFit/>
          </a:bodyPr>
          <a:lstStyle/>
          <a:p>
            <a:pPr>
              <a:spcAft>
                <a:spcPts val="450"/>
              </a:spcAft>
            </a:pPr>
            <a:r>
              <a:rPr lang="en-US" sz="2100" dirty="0">
                <a:solidFill>
                  <a:srgbClr val="002060"/>
                </a:solidFill>
                <a:latin typeface="Arial" panose="020B0604020202020204" pitchFamily="34" charset="0"/>
                <a:cs typeface="Arial" panose="020B0604020202020204" pitchFamily="34" charset="0"/>
              </a:rPr>
              <a:t>1</a:t>
            </a:r>
          </a:p>
        </p:txBody>
      </p:sp>
      <p:sp>
        <p:nvSpPr>
          <p:cNvPr id="15" name="TextBox 14">
            <a:extLst>
              <a:ext uri="{FF2B5EF4-FFF2-40B4-BE49-F238E27FC236}">
                <a16:creationId xmlns:a16="http://schemas.microsoft.com/office/drawing/2014/main" id="{4923FB28-27D5-059C-1E12-50ECE568E911}"/>
              </a:ext>
            </a:extLst>
          </p:cNvPr>
          <p:cNvSpPr txBox="1"/>
          <p:nvPr/>
        </p:nvSpPr>
        <p:spPr>
          <a:xfrm>
            <a:off x="4531612" y="4317776"/>
            <a:ext cx="298994" cy="415498"/>
          </a:xfrm>
          <a:prstGeom prst="rect">
            <a:avLst/>
          </a:prstGeom>
          <a:noFill/>
        </p:spPr>
        <p:txBody>
          <a:bodyPr wrap="square" rtlCol="0">
            <a:spAutoFit/>
          </a:bodyPr>
          <a:lstStyle/>
          <a:p>
            <a:pPr>
              <a:spcAft>
                <a:spcPts val="450"/>
              </a:spcAft>
            </a:pPr>
            <a:r>
              <a:rPr lang="en-GB" sz="2100" dirty="0">
                <a:solidFill>
                  <a:srgbClr val="002060"/>
                </a:solidFill>
                <a:latin typeface="Arial" panose="020B0604020202020204" pitchFamily="34" charset="0"/>
                <a:cs typeface="Arial" panose="020B0604020202020204" pitchFamily="34" charset="0"/>
              </a:rPr>
              <a:t>5</a:t>
            </a:r>
            <a:endParaRPr lang="en-US" sz="2100" dirty="0">
              <a:solidFill>
                <a:srgbClr val="002060"/>
              </a:solidFill>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FEE2C112-FFAE-A3B7-BA88-EBEA5BF42A44}"/>
              </a:ext>
            </a:extLst>
          </p:cNvPr>
          <p:cNvGrpSpPr/>
          <p:nvPr/>
        </p:nvGrpSpPr>
        <p:grpSpPr>
          <a:xfrm>
            <a:off x="3745355" y="5416172"/>
            <a:ext cx="1004412" cy="809504"/>
            <a:chOff x="4241912" y="4738819"/>
            <a:chExt cx="1530238" cy="809504"/>
          </a:xfrm>
        </p:grpSpPr>
        <p:sp>
          <p:nvSpPr>
            <p:cNvPr id="17" name="Arrow: Curved Up 16">
              <a:extLst>
                <a:ext uri="{FF2B5EF4-FFF2-40B4-BE49-F238E27FC236}">
                  <a16:creationId xmlns:a16="http://schemas.microsoft.com/office/drawing/2014/main" id="{D0F6C962-BA1C-3CA2-B6F6-F6FCD2975BF7}"/>
                </a:ext>
              </a:extLst>
            </p:cNvPr>
            <p:cNvSpPr/>
            <p:nvPr/>
          </p:nvSpPr>
          <p:spPr>
            <a:xfrm>
              <a:off x="4241912" y="4738819"/>
              <a:ext cx="1530238" cy="4152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8" name="TextBox 17">
              <a:extLst>
                <a:ext uri="{FF2B5EF4-FFF2-40B4-BE49-F238E27FC236}">
                  <a16:creationId xmlns:a16="http://schemas.microsoft.com/office/drawing/2014/main" id="{1A538C27-F9E3-C913-3E36-B2642DDF381E}"/>
                </a:ext>
              </a:extLst>
            </p:cNvPr>
            <p:cNvSpPr txBox="1"/>
            <p:nvPr/>
          </p:nvSpPr>
          <p:spPr>
            <a:xfrm>
              <a:off x="4651176" y="5132825"/>
              <a:ext cx="105054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÷2</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2AD9D958-388F-4DE6-A634-9E73714450CE}"/>
              </a:ext>
            </a:extLst>
          </p:cNvPr>
          <p:cNvGrpSpPr/>
          <p:nvPr/>
        </p:nvGrpSpPr>
        <p:grpSpPr>
          <a:xfrm>
            <a:off x="3743032" y="3281016"/>
            <a:ext cx="1006735" cy="838337"/>
            <a:chOff x="3916410" y="2066022"/>
            <a:chExt cx="1530238" cy="838337"/>
          </a:xfrm>
        </p:grpSpPr>
        <p:sp>
          <p:nvSpPr>
            <p:cNvPr id="20" name="Arrow: Curved Up 19">
              <a:extLst>
                <a:ext uri="{FF2B5EF4-FFF2-40B4-BE49-F238E27FC236}">
                  <a16:creationId xmlns:a16="http://schemas.microsoft.com/office/drawing/2014/main" id="{148D5056-4796-AE3A-5EF3-803D992CDB38}"/>
                </a:ext>
              </a:extLst>
            </p:cNvPr>
            <p:cNvSpPr/>
            <p:nvPr/>
          </p:nvSpPr>
          <p:spPr>
            <a:xfrm flipV="1">
              <a:off x="3916410" y="2436569"/>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TextBox 20">
              <a:extLst>
                <a:ext uri="{FF2B5EF4-FFF2-40B4-BE49-F238E27FC236}">
                  <a16:creationId xmlns:a16="http://schemas.microsoft.com/office/drawing/2014/main" id="{05569720-1241-2B8B-3026-562B02E82E69}"/>
                </a:ext>
              </a:extLst>
            </p:cNvPr>
            <p:cNvSpPr txBox="1"/>
            <p:nvPr/>
          </p:nvSpPr>
          <p:spPr>
            <a:xfrm>
              <a:off x="4324735" y="2066022"/>
              <a:ext cx="105164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÷2</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C01D3240-54A9-9D0A-05A3-BAA337EFD291}"/>
              </a:ext>
            </a:extLst>
          </p:cNvPr>
          <p:cNvGrpSpPr/>
          <p:nvPr/>
        </p:nvGrpSpPr>
        <p:grpSpPr>
          <a:xfrm>
            <a:off x="6639894" y="4888537"/>
            <a:ext cx="1963674" cy="540204"/>
            <a:chOff x="6639894" y="4777023"/>
            <a:chExt cx="1963674" cy="540204"/>
          </a:xfrm>
        </p:grpSpPr>
        <p:sp>
          <p:nvSpPr>
            <p:cNvPr id="7" name="Rectangle: Rounded Corners 6">
              <a:extLst>
                <a:ext uri="{FF2B5EF4-FFF2-40B4-BE49-F238E27FC236}">
                  <a16:creationId xmlns:a16="http://schemas.microsoft.com/office/drawing/2014/main" id="{158806CA-D137-5DC5-86A2-0F574D7A8BEC}"/>
                </a:ext>
              </a:extLst>
            </p:cNvPr>
            <p:cNvSpPr/>
            <p:nvPr/>
          </p:nvSpPr>
          <p:spPr>
            <a:xfrm>
              <a:off x="6962775" y="4794007"/>
              <a:ext cx="1171575" cy="523220"/>
            </a:xfrm>
            <a:prstGeom prst="roundRect">
              <a:avLst>
                <a:gd name="adj" fmla="val 2207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3" name="TextBox 22">
              <a:extLst>
                <a:ext uri="{FF2B5EF4-FFF2-40B4-BE49-F238E27FC236}">
                  <a16:creationId xmlns:a16="http://schemas.microsoft.com/office/drawing/2014/main" id="{A8E4FD76-1B39-E9F6-B4CF-9470226C8524}"/>
                </a:ext>
              </a:extLst>
            </p:cNvPr>
            <p:cNvSpPr txBox="1"/>
            <p:nvPr/>
          </p:nvSpPr>
          <p:spPr>
            <a:xfrm>
              <a:off x="6639894" y="4777023"/>
              <a:ext cx="1963674" cy="523220"/>
            </a:xfrm>
            <a:prstGeom prst="rect">
              <a:avLst/>
            </a:prstGeom>
            <a:noFill/>
          </p:spPr>
          <p:txBody>
            <a:bodyPr wrap="square" rtlCol="0">
              <a:spAutoFit/>
            </a:bodyPr>
            <a:lstStyle/>
            <a:p>
              <a:pPr>
                <a:spcAft>
                  <a:spcPts val="450"/>
                </a:spcAft>
              </a:pPr>
              <a:r>
                <a:rPr lang="en-GB" sz="2800" dirty="0">
                  <a:latin typeface="Arial" panose="020B0604020202020204" pitchFamily="34" charset="0"/>
                  <a:cs typeface="Arial" panose="020B0604020202020204" pitchFamily="34" charset="0"/>
                </a:rPr>
                <a:t>= 5 mph</a:t>
              </a:r>
              <a:endParaRPr lang="en-US" sz="2800" dirty="0">
                <a:latin typeface="Arial" panose="020B0604020202020204" pitchFamily="34" charset="0"/>
                <a:cs typeface="Arial" panose="020B0604020202020204" pitchFamily="34" charset="0"/>
              </a:endParaRPr>
            </a:p>
          </p:txBody>
        </p:sp>
      </p:grpSp>
      <p:sp>
        <p:nvSpPr>
          <p:cNvPr id="24" name="TextBox 23">
            <a:extLst>
              <a:ext uri="{FF2B5EF4-FFF2-40B4-BE49-F238E27FC236}">
                <a16:creationId xmlns:a16="http://schemas.microsoft.com/office/drawing/2014/main" id="{E608914B-63AF-99B0-CB9A-CC447EAA10EB}"/>
              </a:ext>
            </a:extLst>
          </p:cNvPr>
          <p:cNvSpPr txBox="1"/>
          <p:nvPr/>
        </p:nvSpPr>
        <p:spPr>
          <a:xfrm>
            <a:off x="6639894" y="4382301"/>
            <a:ext cx="2875581" cy="523220"/>
          </a:xfrm>
          <a:prstGeom prst="rect">
            <a:avLst/>
          </a:prstGeom>
          <a:noFill/>
        </p:spPr>
        <p:txBody>
          <a:bodyPr wrap="square" rtlCol="0">
            <a:spAutoFit/>
          </a:bodyPr>
          <a:lstStyle/>
          <a:p>
            <a:pPr>
              <a:spcAft>
                <a:spcPts val="450"/>
              </a:spcAft>
            </a:pPr>
            <a:r>
              <a:rPr lang="en-GB" sz="2800" dirty="0">
                <a:latin typeface="Arial" panose="020B0604020202020204" pitchFamily="34" charset="0"/>
                <a:cs typeface="Arial" panose="020B0604020202020204" pitchFamily="34" charset="0"/>
              </a:rPr>
              <a:t>5 miles in 1 hour </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20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1724297" y="112165"/>
            <a:ext cx="787023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Speed as a rate (3)</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6</a:t>
            </a:fld>
            <a:endParaRPr lang="en-US" dirty="0"/>
          </a:p>
        </p:txBody>
      </p:sp>
      <p:grpSp>
        <p:nvGrpSpPr>
          <p:cNvPr id="158" name="Group 157">
            <a:extLst>
              <a:ext uri="{FF2B5EF4-FFF2-40B4-BE49-F238E27FC236}">
                <a16:creationId xmlns:a16="http://schemas.microsoft.com/office/drawing/2014/main" id="{39BFBDB9-A8D7-4764-BD7F-24975EDF1A17}"/>
              </a:ext>
            </a:extLst>
          </p:cNvPr>
          <p:cNvGrpSpPr/>
          <p:nvPr/>
        </p:nvGrpSpPr>
        <p:grpSpPr>
          <a:xfrm>
            <a:off x="-27606" y="-17453"/>
            <a:ext cx="2091590" cy="1923564"/>
            <a:chOff x="-27606" y="-17453"/>
            <a:chExt cx="2091590" cy="1923564"/>
          </a:xfrm>
        </p:grpSpPr>
        <p:sp>
          <p:nvSpPr>
            <p:cNvPr id="159" name="Isosceles Triangle 158">
              <a:extLst>
                <a:ext uri="{FF2B5EF4-FFF2-40B4-BE49-F238E27FC236}">
                  <a16:creationId xmlns:a16="http://schemas.microsoft.com/office/drawing/2014/main" id="{31A2B6B6-4AED-44B2-8258-1C2513B6F75E}"/>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60" name="TextBox 159">
              <a:extLst>
                <a:ext uri="{FF2B5EF4-FFF2-40B4-BE49-F238E27FC236}">
                  <a16:creationId xmlns:a16="http://schemas.microsoft.com/office/drawing/2014/main" id="{4D970DDE-3331-43C7-8808-F643520183D1}"/>
                </a:ext>
              </a:extLst>
            </p:cNvPr>
            <p:cNvSpPr txBox="1"/>
            <p:nvPr/>
          </p:nvSpPr>
          <p:spPr>
            <a:xfrm>
              <a:off x="-10800" y="111600"/>
              <a:ext cx="1593170"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pSp>
      <p:grpSp>
        <p:nvGrpSpPr>
          <p:cNvPr id="7" name="Group 6">
            <a:extLst>
              <a:ext uri="{FF2B5EF4-FFF2-40B4-BE49-F238E27FC236}">
                <a16:creationId xmlns:a16="http://schemas.microsoft.com/office/drawing/2014/main" id="{EA9028A7-3B54-AAC5-DD00-C2536F01F322}"/>
              </a:ext>
              <a:ext uri="{C183D7F6-B498-43B3-948B-1728B52AA6E4}">
                <adec:decorative xmlns:adec="http://schemas.microsoft.com/office/drawing/2017/decorative" val="1"/>
              </a:ext>
            </a:extLst>
          </p:cNvPr>
          <p:cNvGrpSpPr/>
          <p:nvPr/>
        </p:nvGrpSpPr>
        <p:grpSpPr>
          <a:xfrm>
            <a:off x="1846935" y="1580603"/>
            <a:ext cx="8223282" cy="1440907"/>
            <a:chOff x="1259457" y="1949568"/>
            <a:chExt cx="8470701" cy="3513553"/>
          </a:xfrm>
        </p:grpSpPr>
        <p:sp>
          <p:nvSpPr>
            <p:cNvPr id="9" name="TextBox 8">
              <a:extLst>
                <a:ext uri="{FF2B5EF4-FFF2-40B4-BE49-F238E27FC236}">
                  <a16:creationId xmlns:a16="http://schemas.microsoft.com/office/drawing/2014/main" id="{16AA86F4-2890-8B33-E302-F1FB65BE6877}"/>
                </a:ext>
              </a:extLst>
            </p:cNvPr>
            <p:cNvSpPr txBox="1"/>
            <p:nvPr/>
          </p:nvSpPr>
          <p:spPr>
            <a:xfrm>
              <a:off x="1259457" y="1949570"/>
              <a:ext cx="2158680" cy="1013163"/>
            </a:xfrm>
            <a:prstGeom prst="rect">
              <a:avLst/>
            </a:prstGeom>
            <a:solidFill>
              <a:schemeClr val="accent1"/>
            </a:solidFill>
            <a:ln w="38100">
              <a:solidFill>
                <a:schemeClr val="accent1"/>
              </a:solidFill>
            </a:ln>
          </p:spPr>
          <p:txBody>
            <a:bodyPr wrap="square" rtlCol="0">
              <a:spAutoFit/>
            </a:bodyPr>
            <a:lstStyle/>
            <a:p>
              <a:r>
                <a:rPr lang="en-GB" sz="2100" b="1" dirty="0">
                  <a:solidFill>
                    <a:schemeClr val="bg1"/>
                  </a:solidFill>
                  <a:latin typeface="Arial" panose="020B0604020202020204" pitchFamily="34" charset="0"/>
                  <a:cs typeface="Arial" panose="020B0604020202020204" pitchFamily="34" charset="0"/>
                </a:rPr>
                <a:t>Example 2</a:t>
              </a:r>
              <a:endParaRPr lang="en-GB" sz="1350" dirty="0"/>
            </a:p>
          </p:txBody>
        </p:sp>
        <p:sp>
          <p:nvSpPr>
            <p:cNvPr id="10" name="Rectangle 9">
              <a:extLst>
                <a:ext uri="{FF2B5EF4-FFF2-40B4-BE49-F238E27FC236}">
                  <a16:creationId xmlns:a16="http://schemas.microsoft.com/office/drawing/2014/main" id="{09A9ED21-9C32-E985-F6A5-30D78DA770D1}"/>
                </a:ext>
              </a:extLst>
            </p:cNvPr>
            <p:cNvSpPr/>
            <p:nvPr/>
          </p:nvSpPr>
          <p:spPr>
            <a:xfrm>
              <a:off x="1259457" y="1949568"/>
              <a:ext cx="8470701" cy="351355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11" name="TextBox 10">
            <a:extLst>
              <a:ext uri="{FF2B5EF4-FFF2-40B4-BE49-F238E27FC236}">
                <a16:creationId xmlns:a16="http://schemas.microsoft.com/office/drawing/2014/main" id="{D4DED44A-BB4C-E7C5-7C97-BE4CC8924BDB}"/>
              </a:ext>
            </a:extLst>
          </p:cNvPr>
          <p:cNvSpPr txBox="1"/>
          <p:nvPr/>
        </p:nvSpPr>
        <p:spPr>
          <a:xfrm>
            <a:off x="2121783" y="2096334"/>
            <a:ext cx="7972473" cy="895117"/>
          </a:xfrm>
          <a:prstGeom prst="rect">
            <a:avLst/>
          </a:prstGeom>
          <a:noFill/>
        </p:spPr>
        <p:txBody>
          <a:bodyPr wrap="square" rtlCol="0">
            <a:spAutoFit/>
          </a:bodyPr>
          <a:lstStyle/>
          <a:p>
            <a:pPr>
              <a:spcAft>
                <a:spcPts val="450"/>
              </a:spcAft>
            </a:pPr>
            <a:r>
              <a:rPr lang="en-GB" sz="2400" dirty="0">
                <a:latin typeface="Arial" panose="020B0604020202020204" pitchFamily="34" charset="0"/>
                <a:cs typeface="Arial" panose="020B0604020202020204" pitchFamily="34" charset="0"/>
              </a:rPr>
              <a:t>A car travels 10 miles in 12 minutes.</a:t>
            </a:r>
          </a:p>
          <a:p>
            <a:pPr>
              <a:spcAft>
                <a:spcPts val="450"/>
              </a:spcAft>
            </a:pPr>
            <a:r>
              <a:rPr lang="en-GB" sz="2400" dirty="0">
                <a:latin typeface="Arial" panose="020B0604020202020204" pitchFamily="34" charset="0"/>
                <a:cs typeface="Arial" panose="020B0604020202020204" pitchFamily="34" charset="0"/>
              </a:rPr>
              <a:t>Calculate the average speed of the car in miles per hour.</a:t>
            </a:r>
            <a:endParaRPr lang="en-US" sz="2400" dirty="0">
              <a:latin typeface="Arial" panose="020B0604020202020204" pitchFamily="34" charset="0"/>
              <a:cs typeface="Arial" panose="020B0604020202020204" pitchFamily="34" charset="0"/>
            </a:endParaRPr>
          </a:p>
        </p:txBody>
      </p:sp>
      <p:graphicFrame>
        <p:nvGraphicFramePr>
          <p:cNvPr id="25" name="Table 24">
            <a:extLst>
              <a:ext uri="{FF2B5EF4-FFF2-40B4-BE49-F238E27FC236}">
                <a16:creationId xmlns:a16="http://schemas.microsoft.com/office/drawing/2014/main" id="{D03FD225-DCE9-F39C-0D53-040EAB09024A}"/>
              </a:ext>
            </a:extLst>
          </p:cNvPr>
          <p:cNvGraphicFramePr>
            <a:graphicFrameLocks noGrp="1"/>
          </p:cNvGraphicFramePr>
          <p:nvPr>
            <p:extLst>
              <p:ext uri="{D42A27DB-BD31-4B8C-83A1-F6EECF244321}">
                <p14:modId xmlns:p14="http://schemas.microsoft.com/office/powerpoint/2010/main" val="2869219248"/>
              </p:ext>
            </p:extLst>
          </p:nvPr>
        </p:nvGraphicFramePr>
        <p:xfrm>
          <a:off x="2135389" y="3995745"/>
          <a:ext cx="5487257" cy="1463040"/>
        </p:xfrm>
        <a:graphic>
          <a:graphicData uri="http://schemas.openxmlformats.org/drawingml/2006/table">
            <a:tbl>
              <a:tblPr firstRow="1" bandRow="1">
                <a:tableStyleId>{5940675A-B579-460E-94D1-54222C63F5DA}</a:tableStyleId>
              </a:tblPr>
              <a:tblGrid>
                <a:gridCol w="1475177">
                  <a:extLst>
                    <a:ext uri="{9D8B030D-6E8A-4147-A177-3AD203B41FA5}">
                      <a16:colId xmlns:a16="http://schemas.microsoft.com/office/drawing/2014/main" val="1592404437"/>
                    </a:ext>
                  </a:extLst>
                </a:gridCol>
                <a:gridCol w="802416">
                  <a:extLst>
                    <a:ext uri="{9D8B030D-6E8A-4147-A177-3AD203B41FA5}">
                      <a16:colId xmlns:a16="http://schemas.microsoft.com/office/drawing/2014/main" val="744807082"/>
                    </a:ext>
                  </a:extLst>
                </a:gridCol>
                <a:gridCol w="802416">
                  <a:extLst>
                    <a:ext uri="{9D8B030D-6E8A-4147-A177-3AD203B41FA5}">
                      <a16:colId xmlns:a16="http://schemas.microsoft.com/office/drawing/2014/main" val="2870340435"/>
                    </a:ext>
                  </a:extLst>
                </a:gridCol>
                <a:gridCol w="802416">
                  <a:extLst>
                    <a:ext uri="{9D8B030D-6E8A-4147-A177-3AD203B41FA5}">
                      <a16:colId xmlns:a16="http://schemas.microsoft.com/office/drawing/2014/main" val="3040351676"/>
                    </a:ext>
                  </a:extLst>
                </a:gridCol>
                <a:gridCol w="802416">
                  <a:extLst>
                    <a:ext uri="{9D8B030D-6E8A-4147-A177-3AD203B41FA5}">
                      <a16:colId xmlns:a16="http://schemas.microsoft.com/office/drawing/2014/main" val="419203403"/>
                    </a:ext>
                  </a:extLst>
                </a:gridCol>
                <a:gridCol w="802416">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solidFill>
                  </a:tcPr>
                </a:tc>
                <a:tc>
                  <a:txBody>
                    <a:bodyPr/>
                    <a:lstStyle/>
                    <a:p>
                      <a:endParaRPr lang="en-GB"/>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endParaRPr lang="en-GB"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212709908"/>
                  </a:ext>
                </a:extLst>
              </a:tr>
            </a:tbl>
          </a:graphicData>
        </a:graphic>
      </p:graphicFrame>
      <p:sp>
        <p:nvSpPr>
          <p:cNvPr id="26" name="TextBox 25">
            <a:extLst>
              <a:ext uri="{FF2B5EF4-FFF2-40B4-BE49-F238E27FC236}">
                <a16:creationId xmlns:a16="http://schemas.microsoft.com/office/drawing/2014/main" id="{75AE83E6-D083-B56C-D0E7-2872DDE15FAB}"/>
              </a:ext>
            </a:extLst>
          </p:cNvPr>
          <p:cNvSpPr txBox="1"/>
          <p:nvPr/>
        </p:nvSpPr>
        <p:spPr>
          <a:xfrm>
            <a:off x="3778053" y="4165481"/>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10</a:t>
            </a:r>
            <a:endParaRPr lang="en-US" sz="2100"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4493C425-83D5-2BA4-D74D-4EDCB2A6E372}"/>
              </a:ext>
            </a:extLst>
          </p:cNvPr>
          <p:cNvSpPr txBox="1"/>
          <p:nvPr/>
        </p:nvSpPr>
        <p:spPr>
          <a:xfrm>
            <a:off x="3778053" y="4862490"/>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12</a:t>
            </a:r>
            <a:endParaRPr lang="en-US" sz="21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30F84CA7-5537-5306-1198-5153CCB6A832}"/>
              </a:ext>
            </a:extLst>
          </p:cNvPr>
          <p:cNvSpPr txBox="1"/>
          <p:nvPr/>
        </p:nvSpPr>
        <p:spPr>
          <a:xfrm>
            <a:off x="5373717" y="4870887"/>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60</a:t>
            </a:r>
            <a:endParaRPr lang="en-US" sz="2100"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F85F9F10-9BB5-5F35-0015-8005D6FA734C}"/>
              </a:ext>
            </a:extLst>
          </p:cNvPr>
          <p:cNvSpPr txBox="1"/>
          <p:nvPr/>
        </p:nvSpPr>
        <p:spPr>
          <a:xfrm>
            <a:off x="4612713" y="4870887"/>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6</a:t>
            </a:r>
            <a:endParaRPr lang="en-US" sz="21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08827671-CCA8-4658-5F80-0DABD6AA7661}"/>
              </a:ext>
            </a:extLst>
          </p:cNvPr>
          <p:cNvSpPr txBox="1"/>
          <p:nvPr/>
        </p:nvSpPr>
        <p:spPr>
          <a:xfrm>
            <a:off x="4612713" y="4165481"/>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5</a:t>
            </a:r>
            <a:endParaRPr lang="en-US" sz="2100" dirty="0">
              <a:latin typeface="Arial" panose="020B0604020202020204" pitchFamily="34" charset="0"/>
              <a:cs typeface="Arial" panose="020B0604020202020204" pitchFamily="34" charset="0"/>
            </a:endParaRPr>
          </a:p>
        </p:txBody>
      </p:sp>
      <p:grpSp>
        <p:nvGrpSpPr>
          <p:cNvPr id="31" name="Group 30">
            <a:extLst>
              <a:ext uri="{FF2B5EF4-FFF2-40B4-BE49-F238E27FC236}">
                <a16:creationId xmlns:a16="http://schemas.microsoft.com/office/drawing/2014/main" id="{C7C71756-61E8-2F98-C331-EDC354BBD218}"/>
              </a:ext>
            </a:extLst>
          </p:cNvPr>
          <p:cNvGrpSpPr/>
          <p:nvPr/>
        </p:nvGrpSpPr>
        <p:grpSpPr>
          <a:xfrm>
            <a:off x="4814431" y="5494020"/>
            <a:ext cx="1004412" cy="834895"/>
            <a:chOff x="4241912" y="4686301"/>
            <a:chExt cx="1530238" cy="834895"/>
          </a:xfrm>
        </p:grpSpPr>
        <p:sp>
          <p:nvSpPr>
            <p:cNvPr id="32" name="Arrow: Curved Up 31">
              <a:extLst>
                <a:ext uri="{FF2B5EF4-FFF2-40B4-BE49-F238E27FC236}">
                  <a16:creationId xmlns:a16="http://schemas.microsoft.com/office/drawing/2014/main" id="{CCC5CB60-7414-DC20-6FAD-F54882DF8BB8}"/>
                </a:ext>
              </a:extLst>
            </p:cNvPr>
            <p:cNvSpPr/>
            <p:nvPr/>
          </p:nvSpPr>
          <p:spPr>
            <a:xfrm>
              <a:off x="4241912" y="4686301"/>
              <a:ext cx="1530238" cy="4152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8736BCF6-09CF-D6F0-6F86-4320E07B63BE}"/>
                </a:ext>
              </a:extLst>
            </p:cNvPr>
            <p:cNvSpPr txBox="1"/>
            <p:nvPr/>
          </p:nvSpPr>
          <p:spPr>
            <a:xfrm>
              <a:off x="4602813" y="5105698"/>
              <a:ext cx="105054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×10</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34" name="Group 33">
            <a:extLst>
              <a:ext uri="{FF2B5EF4-FFF2-40B4-BE49-F238E27FC236}">
                <a16:creationId xmlns:a16="http://schemas.microsoft.com/office/drawing/2014/main" id="{6AC48D4D-9B1D-95D0-48F6-5E164927A336}"/>
              </a:ext>
            </a:extLst>
          </p:cNvPr>
          <p:cNvGrpSpPr/>
          <p:nvPr/>
        </p:nvGrpSpPr>
        <p:grpSpPr>
          <a:xfrm>
            <a:off x="4758420" y="3149482"/>
            <a:ext cx="1006735" cy="846263"/>
            <a:chOff x="3982614" y="2066022"/>
            <a:chExt cx="1530238" cy="839603"/>
          </a:xfrm>
        </p:grpSpPr>
        <p:sp>
          <p:nvSpPr>
            <p:cNvPr id="35" name="Arrow: Curved Up 34">
              <a:extLst>
                <a:ext uri="{FF2B5EF4-FFF2-40B4-BE49-F238E27FC236}">
                  <a16:creationId xmlns:a16="http://schemas.microsoft.com/office/drawing/2014/main" id="{8BC8FF95-09CC-9933-7BF9-A59D82BF49CD}"/>
                </a:ext>
              </a:extLst>
            </p:cNvPr>
            <p:cNvSpPr/>
            <p:nvPr/>
          </p:nvSpPr>
          <p:spPr>
            <a:xfrm flipV="1">
              <a:off x="3982614" y="2437835"/>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6" name="TextBox 35">
              <a:extLst>
                <a:ext uri="{FF2B5EF4-FFF2-40B4-BE49-F238E27FC236}">
                  <a16:creationId xmlns:a16="http://schemas.microsoft.com/office/drawing/2014/main" id="{97E43D5E-767B-B130-4E03-BA1D7BF45733}"/>
                </a:ext>
              </a:extLst>
            </p:cNvPr>
            <p:cNvSpPr txBox="1"/>
            <p:nvPr/>
          </p:nvSpPr>
          <p:spPr>
            <a:xfrm>
              <a:off x="4222722" y="2066022"/>
              <a:ext cx="1253213"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×10</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37" name="TextBox 36">
            <a:extLst>
              <a:ext uri="{FF2B5EF4-FFF2-40B4-BE49-F238E27FC236}">
                <a16:creationId xmlns:a16="http://schemas.microsoft.com/office/drawing/2014/main" id="{5425BA0F-85C1-B3A5-0D5E-13EE0A9BD358}"/>
              </a:ext>
            </a:extLst>
          </p:cNvPr>
          <p:cNvSpPr txBox="1"/>
          <p:nvPr/>
        </p:nvSpPr>
        <p:spPr>
          <a:xfrm>
            <a:off x="5347015" y="4164500"/>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50</a:t>
            </a:r>
            <a:endParaRPr lang="en-US" sz="2100" dirty="0">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EC761233-5863-796D-09AB-512B04A22822}"/>
              </a:ext>
            </a:extLst>
          </p:cNvPr>
          <p:cNvGrpSpPr/>
          <p:nvPr/>
        </p:nvGrpSpPr>
        <p:grpSpPr>
          <a:xfrm>
            <a:off x="3751685" y="3164212"/>
            <a:ext cx="1006735" cy="821399"/>
            <a:chOff x="3916410" y="1893242"/>
            <a:chExt cx="1530238" cy="821399"/>
          </a:xfrm>
        </p:grpSpPr>
        <p:sp>
          <p:nvSpPr>
            <p:cNvPr id="40" name="Arrow: Curved Up 20">
              <a:extLst>
                <a:ext uri="{FF2B5EF4-FFF2-40B4-BE49-F238E27FC236}">
                  <a16:creationId xmlns:a16="http://schemas.microsoft.com/office/drawing/2014/main" id="{22440F7B-2DB7-2D66-5157-6E3182ABFE71}"/>
                </a:ext>
              </a:extLst>
            </p:cNvPr>
            <p:cNvSpPr/>
            <p:nvPr/>
          </p:nvSpPr>
          <p:spPr>
            <a:xfrm flipV="1">
              <a:off x="3916410" y="2246851"/>
              <a:ext cx="1530238"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988CD5F7-DD19-90C1-2072-7C7ABED6266C}"/>
                </a:ext>
              </a:extLst>
            </p:cNvPr>
            <p:cNvSpPr txBox="1"/>
            <p:nvPr/>
          </p:nvSpPr>
          <p:spPr>
            <a:xfrm>
              <a:off x="4248934" y="1893242"/>
              <a:ext cx="734302"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÷2</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42" name="Group 41">
            <a:extLst>
              <a:ext uri="{FF2B5EF4-FFF2-40B4-BE49-F238E27FC236}">
                <a16:creationId xmlns:a16="http://schemas.microsoft.com/office/drawing/2014/main" id="{F52FE38D-8546-27F0-2827-1668A870C62C}"/>
              </a:ext>
            </a:extLst>
          </p:cNvPr>
          <p:cNvGrpSpPr/>
          <p:nvPr/>
        </p:nvGrpSpPr>
        <p:grpSpPr>
          <a:xfrm>
            <a:off x="3796222" y="5485737"/>
            <a:ext cx="1004412" cy="830769"/>
            <a:chOff x="4241912" y="4738819"/>
            <a:chExt cx="1530238" cy="830769"/>
          </a:xfrm>
        </p:grpSpPr>
        <p:sp>
          <p:nvSpPr>
            <p:cNvPr id="43" name="Arrow: Curved Up 2">
              <a:extLst>
                <a:ext uri="{FF2B5EF4-FFF2-40B4-BE49-F238E27FC236}">
                  <a16:creationId xmlns:a16="http://schemas.microsoft.com/office/drawing/2014/main" id="{29FBF188-E4A3-813B-2C1B-3B8035210CB4}"/>
                </a:ext>
              </a:extLst>
            </p:cNvPr>
            <p:cNvSpPr/>
            <p:nvPr/>
          </p:nvSpPr>
          <p:spPr>
            <a:xfrm>
              <a:off x="4241912" y="4738819"/>
              <a:ext cx="1530238" cy="4152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AF4C6D6F-874D-0251-2F57-2460D418A5A6}"/>
                </a:ext>
              </a:extLst>
            </p:cNvPr>
            <p:cNvSpPr txBox="1"/>
            <p:nvPr/>
          </p:nvSpPr>
          <p:spPr>
            <a:xfrm>
              <a:off x="4557172" y="5154090"/>
              <a:ext cx="105054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÷2</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6" name="Rounded Rectangle 1">
            <a:extLst>
              <a:ext uri="{FF2B5EF4-FFF2-40B4-BE49-F238E27FC236}">
                <a16:creationId xmlns:a16="http://schemas.microsoft.com/office/drawing/2014/main" id="{40E39DF3-F0B3-14EF-BF41-F3300CB16B23}"/>
              </a:ext>
            </a:extLst>
          </p:cNvPr>
          <p:cNvSpPr/>
          <p:nvPr/>
        </p:nvSpPr>
        <p:spPr>
          <a:xfrm>
            <a:off x="8146183" y="4825940"/>
            <a:ext cx="1506837"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50 mph</a:t>
            </a:r>
          </a:p>
        </p:txBody>
      </p:sp>
    </p:spTree>
    <p:extLst>
      <p:ext uri="{BB962C8B-B14F-4D97-AF65-F5344CB8AC3E}">
        <p14:creationId xmlns:p14="http://schemas.microsoft.com/office/powerpoint/2010/main" val="292383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7"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p:cNvSpPr>
          <p:nvPr/>
        </p:nvSpPr>
        <p:spPr>
          <a:xfrm>
            <a:off x="1724297" y="112165"/>
            <a:ext cx="7870236" cy="10170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Arial" panose="020B0604020202020204" pitchFamily="34" charset="0"/>
                <a:cs typeface="Arial" panose="020B0604020202020204" pitchFamily="34" charset="0"/>
              </a:rPr>
              <a:t>Speed as a rate (4)</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7</a:t>
            </a:fld>
            <a:endParaRPr lang="en-US" dirty="0"/>
          </a:p>
        </p:txBody>
      </p:sp>
      <p:grpSp>
        <p:nvGrpSpPr>
          <p:cNvPr id="158" name="Group 157">
            <a:extLst>
              <a:ext uri="{FF2B5EF4-FFF2-40B4-BE49-F238E27FC236}">
                <a16:creationId xmlns:a16="http://schemas.microsoft.com/office/drawing/2014/main" id="{39BFBDB9-A8D7-4764-BD7F-24975EDF1A17}"/>
              </a:ext>
            </a:extLst>
          </p:cNvPr>
          <p:cNvGrpSpPr/>
          <p:nvPr/>
        </p:nvGrpSpPr>
        <p:grpSpPr>
          <a:xfrm>
            <a:off x="-27606" y="-17453"/>
            <a:ext cx="2091590" cy="1923564"/>
            <a:chOff x="-27606" y="-17453"/>
            <a:chExt cx="2091590" cy="1923564"/>
          </a:xfrm>
        </p:grpSpPr>
        <p:sp>
          <p:nvSpPr>
            <p:cNvPr id="159" name="Isosceles Triangle 158">
              <a:extLst>
                <a:ext uri="{FF2B5EF4-FFF2-40B4-BE49-F238E27FC236}">
                  <a16:creationId xmlns:a16="http://schemas.microsoft.com/office/drawing/2014/main" id="{31A2B6B6-4AED-44B2-8258-1C2513B6F75E}"/>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60" name="TextBox 159">
              <a:extLst>
                <a:ext uri="{FF2B5EF4-FFF2-40B4-BE49-F238E27FC236}">
                  <a16:creationId xmlns:a16="http://schemas.microsoft.com/office/drawing/2014/main" id="{4D970DDE-3331-43C7-8808-F643520183D1}"/>
                </a:ext>
              </a:extLst>
            </p:cNvPr>
            <p:cNvSpPr txBox="1"/>
            <p:nvPr/>
          </p:nvSpPr>
          <p:spPr>
            <a:xfrm>
              <a:off x="-10800" y="111600"/>
              <a:ext cx="1593170"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pSp>
      <p:grpSp>
        <p:nvGrpSpPr>
          <p:cNvPr id="3" name="Group 2">
            <a:extLst>
              <a:ext uri="{FF2B5EF4-FFF2-40B4-BE49-F238E27FC236}">
                <a16:creationId xmlns:a16="http://schemas.microsoft.com/office/drawing/2014/main" id="{FDD3A7B5-D9F6-0A2C-EED4-A45D4409D74A}"/>
              </a:ext>
              <a:ext uri="{C183D7F6-B498-43B3-948B-1728B52AA6E4}">
                <adec:decorative xmlns:adec="http://schemas.microsoft.com/office/drawing/2017/decorative" val="1"/>
              </a:ext>
            </a:extLst>
          </p:cNvPr>
          <p:cNvGrpSpPr/>
          <p:nvPr/>
        </p:nvGrpSpPr>
        <p:grpSpPr>
          <a:xfrm>
            <a:off x="1841740" y="1354602"/>
            <a:ext cx="7408200" cy="1478703"/>
            <a:chOff x="1259457" y="1949568"/>
            <a:chExt cx="8212347" cy="3605716"/>
          </a:xfrm>
        </p:grpSpPr>
        <p:sp>
          <p:nvSpPr>
            <p:cNvPr id="5" name="TextBox 4">
              <a:extLst>
                <a:ext uri="{FF2B5EF4-FFF2-40B4-BE49-F238E27FC236}">
                  <a16:creationId xmlns:a16="http://schemas.microsoft.com/office/drawing/2014/main" id="{717EF934-E621-CF82-1285-C0ACA6AF7838}"/>
                </a:ext>
              </a:extLst>
            </p:cNvPr>
            <p:cNvSpPr txBox="1"/>
            <p:nvPr/>
          </p:nvSpPr>
          <p:spPr>
            <a:xfrm>
              <a:off x="1259457" y="1949570"/>
              <a:ext cx="2158680" cy="1013163"/>
            </a:xfrm>
            <a:prstGeom prst="rect">
              <a:avLst/>
            </a:prstGeom>
            <a:solidFill>
              <a:schemeClr val="accent1"/>
            </a:solidFill>
            <a:ln w="38100">
              <a:solidFill>
                <a:schemeClr val="accent1"/>
              </a:solidFill>
            </a:ln>
          </p:spPr>
          <p:txBody>
            <a:bodyPr wrap="square" rtlCol="0">
              <a:spAutoFit/>
            </a:bodyPr>
            <a:lstStyle/>
            <a:p>
              <a:r>
                <a:rPr lang="en-GB" sz="2100" b="1" dirty="0">
                  <a:solidFill>
                    <a:schemeClr val="bg1"/>
                  </a:solidFill>
                  <a:latin typeface="Arial" panose="020B0604020202020204" pitchFamily="34" charset="0"/>
                  <a:cs typeface="Arial" panose="020B0604020202020204" pitchFamily="34" charset="0"/>
                </a:rPr>
                <a:t>Example 3</a:t>
              </a:r>
              <a:endParaRPr lang="en-GB" sz="1350" dirty="0"/>
            </a:p>
          </p:txBody>
        </p:sp>
        <p:sp>
          <p:nvSpPr>
            <p:cNvPr id="6" name="Rectangle 5">
              <a:extLst>
                <a:ext uri="{FF2B5EF4-FFF2-40B4-BE49-F238E27FC236}">
                  <a16:creationId xmlns:a16="http://schemas.microsoft.com/office/drawing/2014/main" id="{4CEA0A2E-7ADF-BAE7-C6F7-3A4197EAD945}"/>
                </a:ext>
              </a:extLst>
            </p:cNvPr>
            <p:cNvSpPr/>
            <p:nvPr/>
          </p:nvSpPr>
          <p:spPr>
            <a:xfrm>
              <a:off x="1259457" y="1949568"/>
              <a:ext cx="8212347" cy="360571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grpSp>
      <p:sp>
        <p:nvSpPr>
          <p:cNvPr id="8" name="TextBox 7">
            <a:extLst>
              <a:ext uri="{FF2B5EF4-FFF2-40B4-BE49-F238E27FC236}">
                <a16:creationId xmlns:a16="http://schemas.microsoft.com/office/drawing/2014/main" id="{083C4A1C-366D-0409-1542-82C3B0A28741}"/>
              </a:ext>
            </a:extLst>
          </p:cNvPr>
          <p:cNvSpPr txBox="1"/>
          <p:nvPr/>
        </p:nvSpPr>
        <p:spPr>
          <a:xfrm>
            <a:off x="2116588" y="1913937"/>
            <a:ext cx="7133351" cy="895117"/>
          </a:xfrm>
          <a:prstGeom prst="rect">
            <a:avLst/>
          </a:prstGeom>
          <a:noFill/>
        </p:spPr>
        <p:txBody>
          <a:bodyPr wrap="square" rtlCol="0">
            <a:spAutoFit/>
          </a:bodyPr>
          <a:lstStyle/>
          <a:p>
            <a:pPr>
              <a:spcAft>
                <a:spcPts val="450"/>
              </a:spcAft>
            </a:pPr>
            <a:r>
              <a:rPr lang="en-GB" sz="2400" dirty="0">
                <a:latin typeface="Arial" panose="020B0604020202020204" pitchFamily="34" charset="0"/>
                <a:cs typeface="Arial" panose="020B0604020202020204" pitchFamily="34" charset="0"/>
              </a:rPr>
              <a:t>A car travels 65 miles in 13 minutes.</a:t>
            </a:r>
          </a:p>
          <a:p>
            <a:pPr>
              <a:spcAft>
                <a:spcPts val="450"/>
              </a:spcAft>
            </a:pPr>
            <a:r>
              <a:rPr lang="en-GB" sz="2400" dirty="0">
                <a:latin typeface="Arial" panose="020B0604020202020204" pitchFamily="34" charset="0"/>
                <a:cs typeface="Arial" panose="020B0604020202020204" pitchFamily="34" charset="0"/>
              </a:rPr>
              <a:t>Calculate the average speed of the car.</a:t>
            </a:r>
            <a:endParaRPr lang="en-US" sz="2400" dirty="0">
              <a:latin typeface="Arial" panose="020B0604020202020204" pitchFamily="34" charset="0"/>
              <a:cs typeface="Arial" panose="020B0604020202020204" pitchFamily="34" charset="0"/>
            </a:endParaRPr>
          </a:p>
        </p:txBody>
      </p:sp>
      <p:graphicFrame>
        <p:nvGraphicFramePr>
          <p:cNvPr id="12" name="Table 11">
            <a:extLst>
              <a:ext uri="{FF2B5EF4-FFF2-40B4-BE49-F238E27FC236}">
                <a16:creationId xmlns:a16="http://schemas.microsoft.com/office/drawing/2014/main" id="{F865BB37-F630-40BE-7BD9-94400388F52D}"/>
              </a:ext>
            </a:extLst>
          </p:cNvPr>
          <p:cNvGraphicFramePr>
            <a:graphicFrameLocks noGrp="1"/>
          </p:cNvGraphicFramePr>
          <p:nvPr>
            <p:extLst>
              <p:ext uri="{D42A27DB-BD31-4B8C-83A1-F6EECF244321}">
                <p14:modId xmlns:p14="http://schemas.microsoft.com/office/powerpoint/2010/main" val="1382179597"/>
              </p:ext>
            </p:extLst>
          </p:nvPr>
        </p:nvGraphicFramePr>
        <p:xfrm>
          <a:off x="1924050" y="4078113"/>
          <a:ext cx="5371220" cy="1240606"/>
        </p:xfrm>
        <a:graphic>
          <a:graphicData uri="http://schemas.openxmlformats.org/drawingml/2006/table">
            <a:tbl>
              <a:tblPr firstRow="1" bandRow="1">
                <a:tableStyleId>{5940675A-B579-460E-94D1-54222C63F5DA}</a:tableStyleId>
              </a:tblPr>
              <a:tblGrid>
                <a:gridCol w="1562100">
                  <a:extLst>
                    <a:ext uri="{9D8B030D-6E8A-4147-A177-3AD203B41FA5}">
                      <a16:colId xmlns:a16="http://schemas.microsoft.com/office/drawing/2014/main" val="1592404437"/>
                    </a:ext>
                  </a:extLst>
                </a:gridCol>
                <a:gridCol w="761824">
                  <a:extLst>
                    <a:ext uri="{9D8B030D-6E8A-4147-A177-3AD203B41FA5}">
                      <a16:colId xmlns:a16="http://schemas.microsoft.com/office/drawing/2014/main" val="744807082"/>
                    </a:ext>
                  </a:extLst>
                </a:gridCol>
                <a:gridCol w="761824">
                  <a:extLst>
                    <a:ext uri="{9D8B030D-6E8A-4147-A177-3AD203B41FA5}">
                      <a16:colId xmlns:a16="http://schemas.microsoft.com/office/drawing/2014/main" val="2870340435"/>
                    </a:ext>
                  </a:extLst>
                </a:gridCol>
                <a:gridCol w="761824">
                  <a:extLst>
                    <a:ext uri="{9D8B030D-6E8A-4147-A177-3AD203B41FA5}">
                      <a16:colId xmlns:a16="http://schemas.microsoft.com/office/drawing/2014/main" val="3040351676"/>
                    </a:ext>
                  </a:extLst>
                </a:gridCol>
                <a:gridCol w="761824">
                  <a:extLst>
                    <a:ext uri="{9D8B030D-6E8A-4147-A177-3AD203B41FA5}">
                      <a16:colId xmlns:a16="http://schemas.microsoft.com/office/drawing/2014/main" val="419203403"/>
                    </a:ext>
                  </a:extLst>
                </a:gridCol>
                <a:gridCol w="761824">
                  <a:extLst>
                    <a:ext uri="{9D8B030D-6E8A-4147-A177-3AD203B41FA5}">
                      <a16:colId xmlns:a16="http://schemas.microsoft.com/office/drawing/2014/main" val="473143865"/>
                    </a:ext>
                  </a:extLst>
                </a:gridCol>
              </a:tblGrid>
              <a:tr h="509086">
                <a:tc>
                  <a:txBody>
                    <a:bodyPr/>
                    <a:lstStyle/>
                    <a:p>
                      <a:r>
                        <a:rPr lang="en-GB" sz="2100" b="1" dirty="0">
                          <a:solidFill>
                            <a:schemeClr val="bg1"/>
                          </a:solidFill>
                          <a:latin typeface="Arial" panose="020B0604020202020204" pitchFamily="34" charset="0"/>
                          <a:cs typeface="Arial" panose="020B0604020202020204" pitchFamily="34" charset="0"/>
                        </a:rPr>
                        <a:t>Distance (miles)</a:t>
                      </a:r>
                    </a:p>
                  </a:txBody>
                  <a:tcPr>
                    <a:solidFill>
                      <a:schemeClr val="accent1"/>
                    </a:solidFill>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459093977"/>
                  </a:ext>
                </a:extLst>
              </a:tr>
              <a:tr h="509086">
                <a:tc>
                  <a:txBody>
                    <a:bodyPr/>
                    <a:lstStyle/>
                    <a:p>
                      <a:r>
                        <a:rPr lang="en-GB" sz="2100" b="1" dirty="0">
                          <a:solidFill>
                            <a:schemeClr val="bg1"/>
                          </a:solidFill>
                          <a:latin typeface="Arial" panose="020B0604020202020204" pitchFamily="34" charset="0"/>
                          <a:cs typeface="Arial" panose="020B0604020202020204" pitchFamily="34" charset="0"/>
                        </a:rPr>
                        <a:t>Time (min)</a:t>
                      </a:r>
                    </a:p>
                  </a:txBody>
                  <a:tcPr>
                    <a:solidFill>
                      <a:schemeClr val="accent1"/>
                    </a:solidFill>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3212709908"/>
                  </a:ext>
                </a:extLst>
              </a:tr>
            </a:tbl>
          </a:graphicData>
        </a:graphic>
      </p:graphicFrame>
      <p:sp>
        <p:nvSpPr>
          <p:cNvPr id="13" name="TextBox 12">
            <a:extLst>
              <a:ext uri="{FF2B5EF4-FFF2-40B4-BE49-F238E27FC236}">
                <a16:creationId xmlns:a16="http://schemas.microsoft.com/office/drawing/2014/main" id="{C22EBF35-9B3A-2D49-C318-A92728007029}"/>
              </a:ext>
            </a:extLst>
          </p:cNvPr>
          <p:cNvSpPr txBox="1"/>
          <p:nvPr/>
        </p:nvSpPr>
        <p:spPr>
          <a:xfrm>
            <a:off x="3652078" y="4249597"/>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65</a:t>
            </a:r>
            <a:endParaRPr lang="en-US" sz="21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17B3402-EB90-24D3-D00C-A03B5098344A}"/>
              </a:ext>
            </a:extLst>
          </p:cNvPr>
          <p:cNvSpPr txBox="1"/>
          <p:nvPr/>
        </p:nvSpPr>
        <p:spPr>
          <a:xfrm>
            <a:off x="3628182" y="4850929"/>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13</a:t>
            </a:r>
            <a:endParaRPr lang="en-US" sz="21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E7669D13-0825-EE33-ED53-D71590D076C7}"/>
              </a:ext>
            </a:extLst>
          </p:cNvPr>
          <p:cNvSpPr txBox="1"/>
          <p:nvPr/>
        </p:nvSpPr>
        <p:spPr>
          <a:xfrm>
            <a:off x="5156357" y="4850929"/>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60</a:t>
            </a:r>
            <a:endParaRPr lang="en-US" sz="21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3CB36A0E-35E9-B40E-8A7B-536FB623CD50}"/>
              </a:ext>
            </a:extLst>
          </p:cNvPr>
          <p:cNvSpPr txBox="1"/>
          <p:nvPr/>
        </p:nvSpPr>
        <p:spPr>
          <a:xfrm>
            <a:off x="4456105" y="4850929"/>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1</a:t>
            </a:r>
            <a:endParaRPr lang="en-US" sz="21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F9BC0F80-E1C9-2981-0317-52D9A8752540}"/>
              </a:ext>
            </a:extLst>
          </p:cNvPr>
          <p:cNvSpPr txBox="1"/>
          <p:nvPr/>
        </p:nvSpPr>
        <p:spPr>
          <a:xfrm>
            <a:off x="4441418" y="4249597"/>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5</a:t>
            </a:r>
            <a:endParaRPr lang="en-US" sz="2100" dirty="0">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F37084F5-56C4-AFA2-623B-445B05946789}"/>
              </a:ext>
            </a:extLst>
          </p:cNvPr>
          <p:cNvGrpSpPr/>
          <p:nvPr/>
        </p:nvGrpSpPr>
        <p:grpSpPr>
          <a:xfrm>
            <a:off x="3880660" y="5350297"/>
            <a:ext cx="848136" cy="876715"/>
            <a:chOff x="4251166" y="4686301"/>
            <a:chExt cx="1330521" cy="876715"/>
          </a:xfrm>
        </p:grpSpPr>
        <p:sp>
          <p:nvSpPr>
            <p:cNvPr id="19" name="Arrow: Curved Up 18">
              <a:extLst>
                <a:ext uri="{FF2B5EF4-FFF2-40B4-BE49-F238E27FC236}">
                  <a16:creationId xmlns:a16="http://schemas.microsoft.com/office/drawing/2014/main" id="{35C6DED1-A677-6029-3BC8-EBF56F7E5DE0}"/>
                </a:ext>
              </a:extLst>
            </p:cNvPr>
            <p:cNvSpPr/>
            <p:nvPr/>
          </p:nvSpPr>
          <p:spPr>
            <a:xfrm>
              <a:off x="4251166" y="4686301"/>
              <a:ext cx="1330521"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TextBox 19">
              <a:extLst>
                <a:ext uri="{FF2B5EF4-FFF2-40B4-BE49-F238E27FC236}">
                  <a16:creationId xmlns:a16="http://schemas.microsoft.com/office/drawing/2014/main" id="{4C548592-C24E-2AFA-06AA-329CC4DB82FE}"/>
                </a:ext>
              </a:extLst>
            </p:cNvPr>
            <p:cNvSpPr txBox="1"/>
            <p:nvPr/>
          </p:nvSpPr>
          <p:spPr>
            <a:xfrm>
              <a:off x="4422562" y="5147518"/>
              <a:ext cx="105054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÷13</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id="{8E7C721A-FC95-32AE-5F25-1D9A0ED840D5}"/>
              </a:ext>
            </a:extLst>
          </p:cNvPr>
          <p:cNvGrpSpPr/>
          <p:nvPr/>
        </p:nvGrpSpPr>
        <p:grpSpPr>
          <a:xfrm>
            <a:off x="3833123" y="3195655"/>
            <a:ext cx="854036" cy="842360"/>
            <a:chOff x="4182900" y="2280682"/>
            <a:chExt cx="1274105" cy="842360"/>
          </a:xfrm>
        </p:grpSpPr>
        <p:sp>
          <p:nvSpPr>
            <p:cNvPr id="23" name="Arrow: Curved Up 22">
              <a:extLst>
                <a:ext uri="{FF2B5EF4-FFF2-40B4-BE49-F238E27FC236}">
                  <a16:creationId xmlns:a16="http://schemas.microsoft.com/office/drawing/2014/main" id="{D0481ACD-A04D-59BE-8920-5D924355CE32}"/>
                </a:ext>
              </a:extLst>
            </p:cNvPr>
            <p:cNvSpPr/>
            <p:nvPr/>
          </p:nvSpPr>
          <p:spPr>
            <a:xfrm flipV="1">
              <a:off x="4182900" y="2655252"/>
              <a:ext cx="1274105"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4" name="TextBox 23">
              <a:extLst>
                <a:ext uri="{FF2B5EF4-FFF2-40B4-BE49-F238E27FC236}">
                  <a16:creationId xmlns:a16="http://schemas.microsoft.com/office/drawing/2014/main" id="{E7CD65EF-1D4F-8FEC-178B-F6C85489A942}"/>
                </a:ext>
              </a:extLst>
            </p:cNvPr>
            <p:cNvSpPr txBox="1"/>
            <p:nvPr/>
          </p:nvSpPr>
          <p:spPr>
            <a:xfrm>
              <a:off x="4283590" y="2280682"/>
              <a:ext cx="1132271"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÷13</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45" name="TextBox 44">
            <a:extLst>
              <a:ext uri="{FF2B5EF4-FFF2-40B4-BE49-F238E27FC236}">
                <a16:creationId xmlns:a16="http://schemas.microsoft.com/office/drawing/2014/main" id="{F1672A4C-308C-9FCD-A4CA-BA45D62E1EE8}"/>
              </a:ext>
            </a:extLst>
          </p:cNvPr>
          <p:cNvSpPr txBox="1"/>
          <p:nvPr/>
        </p:nvSpPr>
        <p:spPr>
          <a:xfrm>
            <a:off x="5052074" y="4239866"/>
            <a:ext cx="734302" cy="415498"/>
          </a:xfrm>
          <a:prstGeom prst="rect">
            <a:avLst/>
          </a:prstGeom>
          <a:noFill/>
        </p:spPr>
        <p:txBody>
          <a:bodyPr wrap="square" rtlCol="0">
            <a:spAutoFit/>
          </a:bodyPr>
          <a:lstStyle/>
          <a:p>
            <a:pPr>
              <a:spcAft>
                <a:spcPts val="450"/>
              </a:spcAft>
            </a:pPr>
            <a:r>
              <a:rPr lang="en-GB" sz="2100" dirty="0">
                <a:latin typeface="Arial" panose="020B0604020202020204" pitchFamily="34" charset="0"/>
                <a:cs typeface="Arial" panose="020B0604020202020204" pitchFamily="34" charset="0"/>
              </a:rPr>
              <a:t>300</a:t>
            </a:r>
            <a:endParaRPr lang="en-US" sz="2100" dirty="0">
              <a:latin typeface="Arial" panose="020B060402020202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8427DCB8-7538-0585-8B24-77FFEB62B90E}"/>
              </a:ext>
            </a:extLst>
          </p:cNvPr>
          <p:cNvGrpSpPr/>
          <p:nvPr/>
        </p:nvGrpSpPr>
        <p:grpSpPr>
          <a:xfrm>
            <a:off x="4796276" y="5348776"/>
            <a:ext cx="774771" cy="884809"/>
            <a:chOff x="4241914" y="4686301"/>
            <a:chExt cx="1337825" cy="884809"/>
          </a:xfrm>
        </p:grpSpPr>
        <p:sp>
          <p:nvSpPr>
            <p:cNvPr id="48" name="Arrow: Curved Up 2">
              <a:extLst>
                <a:ext uri="{FF2B5EF4-FFF2-40B4-BE49-F238E27FC236}">
                  <a16:creationId xmlns:a16="http://schemas.microsoft.com/office/drawing/2014/main" id="{226671E3-6D35-04A5-66AC-FA256660EF7D}"/>
                </a:ext>
              </a:extLst>
            </p:cNvPr>
            <p:cNvSpPr/>
            <p:nvPr/>
          </p:nvSpPr>
          <p:spPr>
            <a:xfrm>
              <a:off x="4241914" y="4686301"/>
              <a:ext cx="1310530"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9" name="TextBox 48">
              <a:extLst>
                <a:ext uri="{FF2B5EF4-FFF2-40B4-BE49-F238E27FC236}">
                  <a16:creationId xmlns:a16="http://schemas.microsoft.com/office/drawing/2014/main" id="{3735F3C1-D157-15C4-CD41-476F9E2DE113}"/>
                </a:ext>
              </a:extLst>
            </p:cNvPr>
            <p:cNvSpPr txBox="1"/>
            <p:nvPr/>
          </p:nvSpPr>
          <p:spPr>
            <a:xfrm>
              <a:off x="4326622" y="5155612"/>
              <a:ext cx="1253117"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×60</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grpSp>
        <p:nvGrpSpPr>
          <p:cNvPr id="50" name="Group 49">
            <a:extLst>
              <a:ext uri="{FF2B5EF4-FFF2-40B4-BE49-F238E27FC236}">
                <a16:creationId xmlns:a16="http://schemas.microsoft.com/office/drawing/2014/main" id="{F022ADD5-8874-6B8E-5636-E8C19A249EB3}"/>
              </a:ext>
            </a:extLst>
          </p:cNvPr>
          <p:cNvGrpSpPr/>
          <p:nvPr/>
        </p:nvGrpSpPr>
        <p:grpSpPr>
          <a:xfrm>
            <a:off x="4713256" y="3179112"/>
            <a:ext cx="844436" cy="845584"/>
            <a:chOff x="4197222" y="2277458"/>
            <a:chExt cx="1259783" cy="845584"/>
          </a:xfrm>
        </p:grpSpPr>
        <p:sp>
          <p:nvSpPr>
            <p:cNvPr id="51" name="Arrow: Curved Up 20">
              <a:extLst>
                <a:ext uri="{FF2B5EF4-FFF2-40B4-BE49-F238E27FC236}">
                  <a16:creationId xmlns:a16="http://schemas.microsoft.com/office/drawing/2014/main" id="{25F662C3-645E-C6B8-3786-B96A0D621326}"/>
                </a:ext>
              </a:extLst>
            </p:cNvPr>
            <p:cNvSpPr/>
            <p:nvPr/>
          </p:nvSpPr>
          <p:spPr>
            <a:xfrm flipV="1">
              <a:off x="4197222" y="2655252"/>
              <a:ext cx="1259783" cy="467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2" name="TextBox 51">
              <a:extLst>
                <a:ext uri="{FF2B5EF4-FFF2-40B4-BE49-F238E27FC236}">
                  <a16:creationId xmlns:a16="http://schemas.microsoft.com/office/drawing/2014/main" id="{F9B8F582-8B0A-E535-065A-5FC7D427DA3E}"/>
                </a:ext>
              </a:extLst>
            </p:cNvPr>
            <p:cNvSpPr txBox="1"/>
            <p:nvPr/>
          </p:nvSpPr>
          <p:spPr>
            <a:xfrm>
              <a:off x="4302943" y="2277458"/>
              <a:ext cx="1132270" cy="415498"/>
            </a:xfrm>
            <a:prstGeom prst="rect">
              <a:avLst/>
            </a:prstGeom>
            <a:noFill/>
          </p:spPr>
          <p:txBody>
            <a:bodyPr wrap="square" rtlCol="0">
              <a:spAutoFit/>
            </a:bodyPr>
            <a:lstStyle/>
            <a:p>
              <a:pPr>
                <a:spcAft>
                  <a:spcPts val="450"/>
                </a:spcAft>
              </a:pPr>
              <a:r>
                <a:rPr lang="en-GB" sz="2100" b="1" dirty="0">
                  <a:solidFill>
                    <a:schemeClr val="accent1">
                      <a:lumMod val="75000"/>
                    </a:schemeClr>
                  </a:solidFill>
                  <a:latin typeface="Arial" panose="020B0604020202020204" pitchFamily="34" charset="0"/>
                  <a:cs typeface="Arial" panose="020B0604020202020204" pitchFamily="34" charset="0"/>
                </a:rPr>
                <a:t>×60</a:t>
              </a:r>
              <a:endParaRPr lang="en-US" sz="2100" b="1" dirty="0">
                <a:solidFill>
                  <a:schemeClr val="accent1">
                    <a:lumMod val="75000"/>
                  </a:schemeClr>
                </a:solidFill>
                <a:latin typeface="Arial" panose="020B0604020202020204" pitchFamily="34" charset="0"/>
                <a:cs typeface="Arial" panose="020B0604020202020204" pitchFamily="34" charset="0"/>
              </a:endParaRPr>
            </a:p>
          </p:txBody>
        </p:sp>
      </p:grpSp>
      <p:sp>
        <p:nvSpPr>
          <p:cNvPr id="53" name="Rounded Rectangle 1">
            <a:extLst>
              <a:ext uri="{FF2B5EF4-FFF2-40B4-BE49-F238E27FC236}">
                <a16:creationId xmlns:a16="http://schemas.microsoft.com/office/drawing/2014/main" id="{766F3139-A6D2-26B9-86D4-9DE87B0B04A1}"/>
              </a:ext>
            </a:extLst>
          </p:cNvPr>
          <p:cNvSpPr/>
          <p:nvPr/>
        </p:nvSpPr>
        <p:spPr>
          <a:xfrm>
            <a:off x="7697507" y="4771415"/>
            <a:ext cx="1779868" cy="578882"/>
          </a:xfrm>
          <a:prstGeom prst="roundRect">
            <a:avLst/>
          </a:prstGeom>
          <a:solidFill>
            <a:schemeClr val="accent1">
              <a:lumMod val="40000"/>
              <a:lumOff val="60000"/>
            </a:schemeClr>
          </a:solidFill>
        </p:spPr>
        <p:txBody>
          <a:bodyPr wrap="square">
            <a:spAutoFit/>
          </a:bodyPr>
          <a:lstStyle/>
          <a:p>
            <a:pPr algn="ctr"/>
            <a:r>
              <a:rPr lang="en-GB" sz="2800" dirty="0">
                <a:solidFill>
                  <a:srgbClr val="000000"/>
                </a:solidFill>
                <a:latin typeface="Arial" panose="020B0604020202020204" pitchFamily="34" charset="0"/>
                <a:ea typeface="Cambria Math" panose="02040503050406030204" pitchFamily="18" charset="0"/>
                <a:cs typeface="Arial" panose="020B0604020202020204" pitchFamily="34" charset="0"/>
              </a:rPr>
              <a:t>300 mph</a:t>
            </a:r>
          </a:p>
        </p:txBody>
      </p:sp>
    </p:spTree>
    <p:extLst>
      <p:ext uri="{BB962C8B-B14F-4D97-AF65-F5344CB8AC3E}">
        <p14:creationId xmlns:p14="http://schemas.microsoft.com/office/powerpoint/2010/main" val="21198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wipe(down)">
                                      <p:cBhvr>
                                        <p:cTn id="6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45" grpId="0"/>
      <p:bldP spid="5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hotograph of a person's hand holding up a smartphone. The smartphone's screen shows a map application. The dashboard and steering wheel of a car are in the background&#10;">
            <a:extLst>
              <a:ext uri="{FF2B5EF4-FFF2-40B4-BE49-F238E27FC236}">
                <a16:creationId xmlns:a16="http://schemas.microsoft.com/office/drawing/2014/main" id="{A458094A-5DC0-2D8D-57C8-EA2E07AF7C4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12525" y="1453983"/>
            <a:ext cx="6527007" cy="4351338"/>
          </a:xfrm>
        </p:spPr>
      </p:pic>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852854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dirty="0">
                <a:solidFill>
                  <a:schemeClr val="accent1"/>
                </a:solidFill>
                <a:latin typeface="Arial" panose="020B0604020202020204" pitchFamily="34" charset="0"/>
                <a:cs typeface="Arial" panose="020B0604020202020204" pitchFamily="34" charset="0"/>
              </a:rPr>
              <a:t>Finding average speed</a:t>
            </a:r>
            <a:endPar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8</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F82D19D-1FB9-47B5-A87D-36C07F3B87C2}"/>
              </a:ext>
            </a:extLst>
          </p:cNvPr>
          <p:cNvSpPr txBox="1"/>
          <p:nvPr/>
        </p:nvSpPr>
        <p:spPr>
          <a:xfrm>
            <a:off x="-47313" y="93544"/>
            <a:ext cx="1659838"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EXPLORE</a:t>
            </a:r>
          </a:p>
        </p:txBody>
      </p:sp>
      <p:sp>
        <p:nvSpPr>
          <p:cNvPr id="2" name="Title 1">
            <a:extLst>
              <a:ext uri="{FF2B5EF4-FFF2-40B4-BE49-F238E27FC236}">
                <a16:creationId xmlns:a16="http://schemas.microsoft.com/office/drawing/2014/main" id="{079A092C-6897-F3F2-9F7F-DA93DA614E16}"/>
              </a:ext>
            </a:extLst>
          </p:cNvPr>
          <p:cNvSpPr txBox="1">
            <a:spLocks/>
          </p:cNvSpPr>
          <p:nvPr/>
        </p:nvSpPr>
        <p:spPr>
          <a:xfrm>
            <a:off x="8507928" y="2176852"/>
            <a:ext cx="3144981" cy="3131857"/>
          </a:xfrm>
          <a:prstGeom prst="rect">
            <a:avLst/>
          </a:prstGeom>
          <a:noFill/>
        </p:spPr>
        <p:txBody>
          <a:bodyPr vert="horz" lIns="66321" tIns="33161" rIns="66321" bIns="33161" rtlCol="0">
            <a:noAutofit/>
          </a:bodyPr>
          <a:lstStyle>
            <a:lvl1pPr marL="0" indent="0" algn="l" defTabSz="663214" rtl="0" eaLnBrk="1" latinLnBrk="0" hangingPunct="1">
              <a:lnSpc>
                <a:spcPct val="90000"/>
              </a:lnSpc>
              <a:spcBef>
                <a:spcPct val="20000"/>
              </a:spcBef>
              <a:buFont typeface="Arial" pitchFamily="34" charset="0"/>
              <a:buNone/>
              <a:defRPr sz="1000" kern="1200">
                <a:solidFill>
                  <a:schemeClr val="tx1"/>
                </a:solidFill>
                <a:latin typeface="+mn-lt"/>
                <a:ea typeface="+mn-ea"/>
                <a:cs typeface="+mn-cs"/>
              </a:defRPr>
            </a:lvl1pPr>
            <a:lvl2pPr marL="331607" indent="0" algn="l" defTabSz="663214" rtl="0" eaLnBrk="1" latinLnBrk="0" hangingPunct="1">
              <a:lnSpc>
                <a:spcPct val="90000"/>
              </a:lnSpc>
              <a:spcBef>
                <a:spcPct val="20000"/>
              </a:spcBef>
              <a:buFont typeface="Arial" pitchFamily="34" charset="0"/>
              <a:buNone/>
              <a:defRPr sz="900" kern="1200">
                <a:solidFill>
                  <a:schemeClr val="tx1"/>
                </a:solidFill>
                <a:latin typeface="+mn-lt"/>
                <a:ea typeface="+mn-ea"/>
                <a:cs typeface="+mn-cs"/>
              </a:defRPr>
            </a:lvl2pPr>
            <a:lvl3pPr marL="663214"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3pPr>
            <a:lvl4pPr marL="994821"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4pPr>
            <a:lvl5pPr marL="1326429"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5pPr>
            <a:lvl6pPr marL="1658036"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6pPr>
            <a:lvl7pPr marL="1989643"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7pPr>
            <a:lvl8pPr marL="2321250"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8pPr>
            <a:lvl9pPr marL="2652857" indent="0" algn="l" defTabSz="663214" rtl="0" eaLnBrk="1" latinLnBrk="0" hangingPunct="1">
              <a:lnSpc>
                <a:spcPct val="90000"/>
              </a:lnSpc>
              <a:spcBef>
                <a:spcPct val="20000"/>
              </a:spcBef>
              <a:buFont typeface="Arial" pitchFamily="34" charset="0"/>
              <a:buNone/>
              <a:defRPr sz="700" kern="1200">
                <a:solidFill>
                  <a:schemeClr val="tx1"/>
                </a:solidFill>
                <a:latin typeface="+mn-lt"/>
                <a:ea typeface="+mn-ea"/>
                <a:cs typeface="+mn-cs"/>
              </a:defRPr>
            </a:lvl9pPr>
          </a:lstStyle>
          <a:p>
            <a:r>
              <a:rPr lang="en-GB" sz="2400" kern="0" dirty="0">
                <a:solidFill>
                  <a:sysClr val="windowText" lastClr="000000"/>
                </a:solidFill>
                <a:latin typeface="Arial" panose="020B0604020202020204" pitchFamily="34" charset="0"/>
                <a:cs typeface="Arial" panose="020B0604020202020204" pitchFamily="34" charset="0"/>
              </a:rPr>
              <a:t>Let’s compare average walking, driving and cycling speeds using data from a map. </a:t>
            </a:r>
          </a:p>
          <a:p>
            <a:endParaRPr lang="en-GB" sz="2400" kern="0" dirty="0">
              <a:solidFill>
                <a:sysClr val="windowText" lastClr="000000"/>
              </a:solidFill>
              <a:latin typeface="Arial" panose="020B0604020202020204" pitchFamily="34" charset="0"/>
              <a:cs typeface="Arial" panose="020B0604020202020204" pitchFamily="34" charset="0"/>
            </a:endParaRPr>
          </a:p>
          <a:p>
            <a:endParaRPr lang="en-GB" sz="2400" kern="0" dirty="0">
              <a:solidFill>
                <a:sysClr val="windowText" lastClr="000000"/>
              </a:solidFill>
              <a:latin typeface="Arial" panose="020B0604020202020204" pitchFamily="34" charset="0"/>
              <a:cs typeface="Arial" panose="020B0604020202020204" pitchFamily="34" charset="0"/>
            </a:endParaRPr>
          </a:p>
          <a:p>
            <a:endParaRPr lang="en-GB" sz="2400" kern="0" dirty="0">
              <a:solidFill>
                <a:sysClr val="windowText" lastClr="000000"/>
              </a:solidFill>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9101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p:nvPr>
        </p:nvSpPr>
        <p:spPr>
          <a:xfrm>
            <a:off x="1670400" y="112165"/>
            <a:ext cx="852854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accent1"/>
                </a:solidFill>
                <a:effectLst/>
                <a:uLnTx/>
                <a:uFillTx/>
                <a:latin typeface="Arial" panose="020B0604020202020204" pitchFamily="34" charset="0"/>
                <a:ea typeface="+mj-ea"/>
                <a:cs typeface="Arial" panose="020B0604020202020204" pitchFamily="34" charset="0"/>
              </a:rPr>
              <a:t>Online maps – no internet</a:t>
            </a:r>
          </a:p>
        </p:txBody>
      </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9</a:t>
            </a:fld>
            <a:endParaRPr lang="en-US" dirty="0"/>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F82D19D-1FB9-47B5-A87D-36C07F3B87C2}"/>
              </a:ext>
            </a:extLst>
          </p:cNvPr>
          <p:cNvSpPr txBox="1"/>
          <p:nvPr/>
        </p:nvSpPr>
        <p:spPr>
          <a:xfrm>
            <a:off x="10562" y="112166"/>
            <a:ext cx="1082193" cy="758996"/>
          </a:xfrm>
          <a:prstGeom prst="rect">
            <a:avLst/>
          </a:prstGeom>
          <a:solidFill>
            <a:schemeClr val="accent1"/>
          </a:solidFill>
          <a:ln>
            <a:solidFill>
              <a:schemeClr val="accent1"/>
            </a:solid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YOUR </a:t>
            </a:r>
          </a:p>
          <a:p>
            <a:pPr algn="ctr"/>
            <a:r>
              <a:rPr lang="en-GB" sz="2400" b="1" dirty="0">
                <a:solidFill>
                  <a:schemeClr val="bg1"/>
                </a:solidFill>
                <a:latin typeface="Arial" panose="020B0604020202020204" pitchFamily="34" charset="0"/>
                <a:cs typeface="Arial" panose="020B0604020202020204" pitchFamily="34" charset="0"/>
              </a:rPr>
              <a:t>TURN</a:t>
            </a:r>
          </a:p>
        </p:txBody>
      </p:sp>
      <p:grpSp>
        <p:nvGrpSpPr>
          <p:cNvPr id="18" name="Group 17" descr="Worksheet available icon">
            <a:extLst>
              <a:ext uri="{FF2B5EF4-FFF2-40B4-BE49-F238E27FC236}">
                <a16:creationId xmlns:a16="http://schemas.microsoft.com/office/drawing/2014/main" id="{F829BE98-8723-412A-A7EC-94B8C90B3E33}"/>
              </a:ext>
            </a:extLst>
          </p:cNvPr>
          <p:cNvGrpSpPr/>
          <p:nvPr/>
        </p:nvGrpSpPr>
        <p:grpSpPr>
          <a:xfrm>
            <a:off x="9495879" y="211521"/>
            <a:ext cx="2102384" cy="753403"/>
            <a:chOff x="9495879" y="211521"/>
            <a:chExt cx="2102384" cy="753403"/>
          </a:xfrm>
        </p:grpSpPr>
        <p:pic>
          <p:nvPicPr>
            <p:cNvPr id="1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20" name="TextBox 1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chemeClr val="accent1"/>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5" name="TextBox 4">
            <a:extLst>
              <a:ext uri="{FF2B5EF4-FFF2-40B4-BE49-F238E27FC236}">
                <a16:creationId xmlns:a16="http://schemas.microsoft.com/office/drawing/2014/main" id="{B0AB6807-1007-2C40-ACD3-85A647021B46}"/>
              </a:ext>
            </a:extLst>
          </p:cNvPr>
          <p:cNvSpPr txBox="1"/>
          <p:nvPr/>
        </p:nvSpPr>
        <p:spPr>
          <a:xfrm>
            <a:off x="1238737" y="1323246"/>
            <a:ext cx="9259050" cy="1836400"/>
          </a:xfrm>
          <a:prstGeom prst="rect">
            <a:avLst/>
          </a:prstGeom>
          <a:noFill/>
        </p:spPr>
        <p:txBody>
          <a:bodyPr wrap="square" rtlCol="0">
            <a:spAutoFit/>
          </a:bodyPr>
          <a:lstStyle/>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Use the information from the maps in the handout.</a:t>
            </a:r>
          </a:p>
          <a:p>
            <a:pPr marL="457200" indent="-457200">
              <a:lnSpc>
                <a:spcPts val="3100"/>
              </a:lnSpc>
              <a:spcAft>
                <a:spcPts val="600"/>
              </a:spcAft>
              <a:buFont typeface="Arial"/>
              <a:buChar char="•"/>
            </a:pPr>
            <a:endParaRPr lang="en-US" sz="2800" dirty="0">
              <a:latin typeface="Arial" panose="020B0604020202020204" pitchFamily="34" charset="0"/>
              <a:cs typeface="Arial" panose="020B0604020202020204" pitchFamily="34" charset="0"/>
            </a:endParaRPr>
          </a:p>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Calculate the average speeds for driving, walking and cycling for the journey.</a:t>
            </a:r>
          </a:p>
        </p:txBody>
      </p:sp>
      <p:pic>
        <p:nvPicPr>
          <p:cNvPr id="2" name="Picture 1" descr="A simple drawing of car&#10;">
            <a:extLst>
              <a:ext uri="{FF2B5EF4-FFF2-40B4-BE49-F238E27FC236}">
                <a16:creationId xmlns:a16="http://schemas.microsoft.com/office/drawing/2014/main" id="{B0BD1163-05BE-FFD2-3666-7D205A5C086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27600" y="4185779"/>
            <a:ext cx="2055931" cy="1349268"/>
          </a:xfrm>
          <a:prstGeom prst="rect">
            <a:avLst/>
          </a:prstGeom>
        </p:spPr>
      </p:pic>
      <p:pic>
        <p:nvPicPr>
          <p:cNvPr id="3" name="Picture 2" descr="A symbol of a person walking&#10;">
            <a:extLst>
              <a:ext uri="{FF2B5EF4-FFF2-40B4-BE49-F238E27FC236}">
                <a16:creationId xmlns:a16="http://schemas.microsoft.com/office/drawing/2014/main" id="{01CF2CDE-6E29-A1D4-8C98-BC1C56DCB6B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221" b="93976" l="9901" r="89604">
                        <a14:foregroundMark x1="53960" y1="17269" x2="53960" y2="17269"/>
                        <a14:foregroundMark x1="53960" y1="5221" x2="53960" y2="5221"/>
                        <a14:foregroundMark x1="50495" y1="18072" x2="50495" y2="18072"/>
                        <a14:foregroundMark x1="44554" y1="45783" x2="44554" y2="45783"/>
                        <a14:foregroundMark x1="40099" y1="56225" x2="40099" y2="56225"/>
                        <a14:foregroundMark x1="81683" y1="91968" x2="81683" y2="91968"/>
                        <a14:foregroundMark x1="14356" y1="93976" x2="14356" y2="93976"/>
                      </a14:backgroundRemoval>
                    </a14:imgEffect>
                  </a14:imgLayer>
                </a14:imgProps>
              </a:ext>
            </a:extLst>
          </a:blip>
          <a:stretch>
            <a:fillRect/>
          </a:stretch>
        </p:blipFill>
        <p:spPr>
          <a:xfrm>
            <a:off x="5413042" y="4464585"/>
            <a:ext cx="682957" cy="841862"/>
          </a:xfrm>
          <a:prstGeom prst="rect">
            <a:avLst/>
          </a:prstGeom>
        </p:spPr>
      </p:pic>
      <p:pic>
        <p:nvPicPr>
          <p:cNvPr id="6" name="Picture 5" descr="A simple drawing of a bicycle&#10;">
            <a:extLst>
              <a:ext uri="{FF2B5EF4-FFF2-40B4-BE49-F238E27FC236}">
                <a16:creationId xmlns:a16="http://schemas.microsoft.com/office/drawing/2014/main" id="{F97341CA-2655-537A-A385-B92605BAF94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0022" y="4388385"/>
            <a:ext cx="1600773" cy="1075147"/>
          </a:xfrm>
          <a:prstGeom prst="rect">
            <a:avLst/>
          </a:prstGeom>
        </p:spPr>
      </p:pic>
    </p:spTree>
    <p:extLst>
      <p:ext uri="{BB962C8B-B14F-4D97-AF65-F5344CB8AC3E}">
        <p14:creationId xmlns:p14="http://schemas.microsoft.com/office/powerpoint/2010/main" val="354121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386F601CBFC94984A6906BB867933F" ma:contentTypeVersion="15" ma:contentTypeDescription="Create a new document." ma:contentTypeScope="" ma:versionID="15461bda9d73d806b7964241bb7d28bc">
  <xsd:schema xmlns:xsd="http://www.w3.org/2001/XMLSchema" xmlns:xs="http://www.w3.org/2001/XMLSchema" xmlns:p="http://schemas.microsoft.com/office/2006/metadata/properties" xmlns:ns3="a10a6eb9-63a7-4197-9348-63cae7d34f04" xmlns:ns4="477f57eb-37f9-41dc-bca8-9f40c1f5f1c8" targetNamespace="http://schemas.microsoft.com/office/2006/metadata/properties" ma:root="true" ma:fieldsID="17b47ab3bfc6692852adbaad6804dc6d" ns3:_="" ns4:_="">
    <xsd:import namespace="a10a6eb9-63a7-4197-9348-63cae7d34f04"/>
    <xsd:import namespace="477f57eb-37f9-41dc-bca8-9f40c1f5f1c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element ref="ns3:MediaServiceAutoKeyPoints" minOccurs="0"/>
                <xsd:element ref="ns3:MediaServiceKeyPoints" minOccurs="0"/>
                <xsd:element ref="ns3:MediaLengthInSecond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0a6eb9-63a7-4197-9348-63cae7d34f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77f57eb-37f9-41dc-bca8-9f40c1f5f1c8"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a10a6eb9-63a7-4197-9348-63cae7d34f0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93E91E-180D-475C-89CA-B6397356AA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0a6eb9-63a7-4197-9348-63cae7d34f04"/>
    <ds:schemaRef ds:uri="477f57eb-37f9-41dc-bca8-9f40c1f5f1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054519A-5C88-4765-8DF4-097EB505FC69}">
  <ds:schemaRefs>
    <ds:schemaRef ds:uri="http://purl.org/dc/terms/"/>
    <ds:schemaRef ds:uri="http://purl.org/dc/elements/1.1/"/>
    <ds:schemaRef ds:uri="http://schemas.microsoft.com/office/2006/metadata/properties"/>
    <ds:schemaRef ds:uri="http://www.w3.org/XML/1998/namespace"/>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477f57eb-37f9-41dc-bca8-9f40c1f5f1c8"/>
    <ds:schemaRef ds:uri="a10a6eb9-63a7-4197-9348-63cae7d34f04"/>
  </ds:schemaRefs>
</ds:datastoreItem>
</file>

<file path=customXml/itemProps3.xml><?xml version="1.0" encoding="utf-8"?>
<ds:datastoreItem xmlns:ds="http://schemas.openxmlformats.org/officeDocument/2006/customXml" ds:itemID="{15750DE2-DA89-48CE-9F79-28D425E377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33999</TotalTime>
  <Words>2364</Words>
  <Application>Microsoft Office PowerPoint</Application>
  <PresentationFormat>Widescreen</PresentationFormat>
  <Paragraphs>481</Paragraphs>
  <Slides>25</Slides>
  <Notes>25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25</vt:i4>
      </vt:variant>
    </vt:vector>
  </HeadingPairs>
  <TitlesOfParts>
    <vt:vector size="30" baseType="lpstr">
      <vt:lpstr>Arial</vt:lpstr>
      <vt:lpstr>Calibri</vt:lpstr>
      <vt:lpstr>Cambria Math</vt:lpstr>
      <vt:lpstr>Office Theme</vt:lpstr>
      <vt:lpstr>Custom Design</vt:lpstr>
      <vt:lpstr>Lesson 6:  Speed</vt:lpstr>
      <vt:lpstr>Introduction</vt:lpstr>
      <vt:lpstr>Speed as a rate</vt:lpstr>
      <vt:lpstr>PowerPoint Presentation</vt:lpstr>
      <vt:lpstr>PowerPoint Presentation</vt:lpstr>
      <vt:lpstr>PowerPoint Presentation</vt:lpstr>
      <vt:lpstr>PowerPoint Presentation</vt:lpstr>
      <vt:lpstr>Finding average speed</vt:lpstr>
      <vt:lpstr>Online maps – no internet</vt:lpstr>
      <vt:lpstr>Online maps</vt:lpstr>
      <vt:lpstr>PowerPoint Presentation</vt:lpstr>
      <vt:lpstr>PowerPoint Presentation</vt:lpstr>
      <vt:lpstr>PowerPoint Presentation</vt:lpstr>
      <vt:lpstr>Pizza time</vt:lpstr>
      <vt:lpstr>Pizza time answers (1)</vt:lpstr>
      <vt:lpstr>Pizza time answers (2)</vt:lpstr>
      <vt:lpstr>Pizza time challenge answers</vt:lpstr>
      <vt:lpstr>PowerPoint Presentation</vt:lpstr>
      <vt:lpstr>Practice question (1) </vt:lpstr>
      <vt:lpstr>Practice question (1)</vt:lpstr>
      <vt:lpstr>Practice question (2)</vt:lpstr>
      <vt:lpstr>Practice question (3)</vt:lpstr>
      <vt:lpstr>Practice questions</vt:lpstr>
      <vt:lpstr>Lesson review:  Speed</vt:lpstr>
      <vt:lpstr>Lesson 6:  Credits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Centres for Excellence Mastery Lesson Slides</dc:title>
  <dc:subject/>
  <dc:creator>Pearson</dc:creator>
  <cp:keywords/>
  <dc:description/>
  <cp:lastModifiedBy>Arun Aranganathan</cp:lastModifiedBy>
  <cp:revision>461</cp:revision>
  <dcterms:created xsi:type="dcterms:W3CDTF">2019-07-11T15:46:02Z</dcterms:created>
  <dcterms:modified xsi:type="dcterms:W3CDTF">2023-03-17T04:00:38Z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0x0101008C386F601CBFC94984A6906BB867933F</vt:lpwstr>
  </property>
</Properties>
</file>