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40" r:id="rId4"/>
    <p:sldId id="425" r:id="rId5"/>
    <p:sldId id="426" r:id="rId6"/>
    <p:sldId id="427" r:id="rId7"/>
    <p:sldId id="428" r:id="rId8"/>
    <p:sldId id="429" r:id="rId9"/>
    <p:sldId id="430" r:id="rId10"/>
    <p:sldId id="360" r:id="rId11"/>
    <p:sldId id="437" r:id="rId12"/>
    <p:sldId id="432" r:id="rId13"/>
    <p:sldId id="433" r:id="rId14"/>
    <p:sldId id="434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0DA437-6F9E-2DFB-2EDD-BF1D24D77E69}" name="Marie Joubert (staff)" initials="MJ(" userId="S::marie.joubert1@nottingham.ac.uk::8784a254-284d-4fcc-ace7-66743a425855" providerId="AD"/>
  <p188:author id="{6EAC9880-9F95-82CD-7BDE-5A307FA106F4}" name="Sarah" initials="S" userId="Sarah" providerId="None"/>
  <p188:author id="{A3B5DB84-950D-7B36-4E01-DE48024E119B}" name="Olesya Gilmutdinova" initials="OG" userId="S::olesya@newgenpublishing.co.uk::0ad0dfd8-c78a-45b1-8302-82c733b1cefb" providerId="AD"/>
  <p188:author id="{5C0F08FE-B5CA-9B9E-29F8-9E60E2B97FB0}" name="Harsh Kumar" initials="H" userId="Harsh Kuma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tt, Clare" initials="CC" lastIdx="62" clrIdx="0">
    <p:extLst>
      <p:ext uri="{19B8F6BF-5375-455C-9EA6-DF929625EA0E}">
        <p15:presenceInfo xmlns:p15="http://schemas.microsoft.com/office/powerpoint/2012/main" userId="S::Clare.Collett@Pearson.com::a376c1f8-5148-4d55-9c90-6113c98c8476" providerId="AD"/>
      </p:ext>
    </p:extLst>
  </p:cmAuthor>
  <p:cmAuthor id="2" name="Veronica Wastell" initials="VW" lastIdx="17" clrIdx="1">
    <p:extLst>
      <p:ext uri="{19B8F6BF-5375-455C-9EA6-DF929625EA0E}">
        <p15:presenceInfo xmlns:p15="http://schemas.microsoft.com/office/powerpoint/2012/main" userId="Veronica Wastell" providerId="None"/>
      </p:ext>
    </p:extLst>
  </p:cmAuthor>
  <p:cmAuthor id="3" name="Clare Dawson" initials="CD" lastIdx="10" clrIdx="2"/>
  <p:cmAuthor id="4" name="Marie Joubert" initials="MJ" lastIdx="70" clrIdx="3">
    <p:extLst>
      <p:ext uri="{19B8F6BF-5375-455C-9EA6-DF929625EA0E}">
        <p15:presenceInfo xmlns:p15="http://schemas.microsoft.com/office/powerpoint/2012/main" userId="S::marie.joubert1@nottingham.ac.uk::8784a254-284d-4fcc-ace7-66743a425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64"/>
    <a:srgbClr val="E6C8D9"/>
    <a:srgbClr val="B20000"/>
    <a:srgbClr val="EFDCBF"/>
    <a:srgbClr val="FFDDF1"/>
    <a:srgbClr val="BDA4B2"/>
    <a:srgbClr val="8F5C2E"/>
    <a:srgbClr val="4C4EAE"/>
    <a:srgbClr val="CDCEE9"/>
    <a:srgbClr val="740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0553" autoAdjust="0"/>
  </p:normalViewPr>
  <p:slideViewPr>
    <p:cSldViewPr snapToGrid="0" snapToObjects="1">
      <p:cViewPr varScale="1">
        <p:scale>
          <a:sx n="60" d="100"/>
          <a:sy n="60" d="100"/>
        </p:scale>
        <p:origin x="7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5C08C-1EE7-2E4B-BEDD-2CD36E772CA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292A9-7A47-3844-B146-D6E152DC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0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0340D-206C-4C41-A35B-4D72CE2F2B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41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6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24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3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6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3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5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292A9-7A47-3844-B146-D6E152DC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8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9299-7A4A-CF4C-8CAB-26B755E61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758C2-1153-B944-8767-1B9FC695E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5346-481B-9148-9F45-047F4B17D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0532-AFFC-6B4B-A157-C5716CAB66AF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A7E3-54F5-CE4C-A0C9-173A337E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8FADA-7263-6346-880C-D8050662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6B33-5A5D-9340-BCC9-7C2AC9BE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C00CF-AFD8-BF4A-A0BA-E817DCCDF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B277A-C330-5846-877B-A41F5A6F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177-FA41-CE43-A4F3-2784EC194D6E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DB542-32A0-B041-ABC1-F2BF9E7F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B01DE-E4A2-9E4A-9F5E-920011075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9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88DED-5D49-0D49-9626-848FD149F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05394-05C5-2442-AEE2-630A13F3B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01C0A-FBB6-AF43-BCEF-0A9F3624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8521-1942-204E-9D75-7B1AB6186D23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63140-48CF-E94E-B47A-EB7847D1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FDEEE-7B90-9644-8191-DDC372D9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eting room with a discussion group enjoying collaborating together around a table. They have a variety of documents and an open laptop in front of them.&#10;">
            <a:extLst>
              <a:ext uri="{FF2B5EF4-FFF2-40B4-BE49-F238E27FC236}">
                <a16:creationId xmlns:a16="http://schemas.microsoft.com/office/drawing/2014/main" id="{E6FA3312-5EA2-C34C-A957-A867FE0B2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986" b="79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4960" y="2961600"/>
            <a:ext cx="6623040" cy="1656000"/>
          </a:xfrm>
          <a:solidFill>
            <a:schemeClr val="accent2"/>
          </a:solidFill>
        </p:spPr>
        <p:txBody>
          <a:bodyPr lIns="108000" tIns="136800" rIns="0" bIns="0">
            <a:noAutofit/>
          </a:bodyPr>
          <a:lstStyle>
            <a:lvl1pPr algn="l">
              <a:lnSpc>
                <a:spcPts val="5467"/>
              </a:lnSpc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4960" y="4824000"/>
            <a:ext cx="6623040" cy="1656000"/>
          </a:xfrm>
          <a:solidFill>
            <a:schemeClr val="tx1"/>
          </a:solidFill>
        </p:spPr>
        <p:txBody>
          <a:bodyPr lIns="108000" tIns="108000" bIns="108000"/>
          <a:lstStyle>
            <a:lvl1pPr marL="0" indent="0" algn="l">
              <a:lnSpc>
                <a:spcPts val="2133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4960" y="5253203"/>
            <a:ext cx="6407315" cy="672075"/>
          </a:xfrm>
        </p:spPr>
        <p:txBody>
          <a:bodyPr lIns="108000">
            <a:noAutofit/>
          </a:bodyPr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84960" y="5829267"/>
            <a:ext cx="6407315" cy="672075"/>
          </a:xfrm>
        </p:spPr>
        <p:txBody>
          <a:bodyPr lIns="108000" tIns="108000" bIns="108000" anchor="b" anchorCtr="0">
            <a:noAutofit/>
          </a:bodyPr>
          <a:lstStyle>
            <a:lvl1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ts val="2133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225365-3D5D-E14C-B39A-FF7434DBCA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84001"/>
            <a:ext cx="3860376" cy="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013A-3248-CD49-A89C-46D39D7FD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CBD20-65C8-604B-8223-E04FB6945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0A9B5-C2E7-2449-9E0E-F6AFDCAE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E283-DB39-F44B-AFA4-F687808D57BF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4118D-3C70-8A41-907B-A497C920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E65BC-C24D-2D45-B0BB-EF6D1D63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0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5B31-45EB-C24F-9E36-7D17E643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11802-820E-BE41-8BBE-378F5DAB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E6C28-AC16-BF48-AC5A-1EE1FE12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44BD-0A74-C343-84B2-D8F01B20524B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AF1AC-29AF-9D4C-8C91-291F1E15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52D71-6938-9944-BD93-B3644341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2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B0C8-8BEE-7D47-9B4D-F905347D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075DF-6830-994F-930B-9A7111A97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D8FDA-DE34-D64E-841A-686C4CAF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8A290-B8B3-DF49-A0D1-C9992EDB112D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AFB61-A685-5B49-BBC3-4550598B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3E9B-8688-3246-A29D-CA93D76D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C053-5046-384A-AF29-B8F5FDD1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1068-C6AE-6C41-9AF4-DEBE37FE8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F627F-C7DA-E143-AECD-24BC99F64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8725F-1BFE-884A-8C48-257026E8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18E9-7F47-C044-907D-624F6064ACA4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F0B32-AB7B-C348-A61C-205DC7F2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EADAC-0764-DF4B-8EEF-D609EADF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9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EFE7-41F6-D845-AD97-74826EFC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35AB2-5796-944C-B5A8-95A39574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04CAB-CE95-6A4A-BC48-A5A6E28BC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A78F3-DBCE-BB4E-8AE5-1F978F3D0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9B274-DA5D-AF45-A15B-FCD060028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A64DE8-F42B-F140-88D7-B9157728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DCB8-AD22-A54F-9910-29E01F6E01AB}" type="datetime1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55894D-314E-2248-8372-3ACCB8E3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AF1A3-8C35-6444-880B-489D3E3B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7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6E35-E288-6E46-8AE2-C620DACF8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09971-F513-8245-B1F9-9A705DE1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8A18-D63C-654F-A494-634F276E3E8E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AA84A-0BFD-AF4D-9F99-6584F52D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70928-A687-0F40-B8F0-2D6BD37C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9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80357-36FF-4C49-B3FF-1542030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9174-E8AA-2147-9375-45B31203D791}" type="datetime1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32AE4-F24A-A649-9728-E49CB5FE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4B81A-0898-824E-86F6-312F2B03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BBF6-712C-894B-B338-770EE55B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58E9-0799-7844-87FB-63296043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0A057-D11A-AF46-A095-382D89609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23E7-40F4-C14B-965A-8AC6D86EFD48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B5B23-F3DA-BA40-BDB9-E14D617B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DFE2-06A3-8A4B-A944-ECD3E22A4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9C27-E5B0-3345-A4AB-CFB2F683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FF64-A4EF-874D-8148-B50CAAAC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50630-1DFB-8040-B781-5D0E3233E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DAF7-3456-A247-8D5C-0A8EBD0B4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A88EE-9189-5A4E-9528-35D4F42BEA3C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FA3EF-BB27-4142-A314-3F13BEB8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73FCC-E67D-914C-8071-528E22BB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1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3CFB-F218-FE4B-8BB7-6CC1B13A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9AFFD7-11D4-1746-B361-401D1D238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5B14A-7DB4-694D-AD86-D834B1CDF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8DFDA-9439-DD43-9821-1A465EA8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B1FB-8BFA-A84E-B83A-BE54B3EA6B17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26C68-32CC-CA45-B6C3-507085754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5578E-F248-B144-AD91-40F0E6F9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9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6885-65B4-5E40-98D6-F8377F61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FAB7D-778E-B443-9C49-CA14C625F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FCAC-9FC8-2F43-B14F-0289E67F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90D3-6790-B348-A017-66135251B151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52450-DA91-344A-BF3A-87DC3B68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1BD14-FC3F-A248-8687-C4A0071B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E8DF8-B610-594D-8FBB-72CC98FFF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443CC-1F93-D948-A9E8-C3289413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7C0B7-1831-2841-9DC9-AA896885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6D6D-65C6-8E4B-9F66-DF088DE91A33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2383-7CA5-AF44-8E5C-A339198E5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34063-8A2B-F44D-A1D5-B7566A1D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9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2001" y="1315200"/>
            <a:ext cx="10223500" cy="4802099"/>
          </a:xfrm>
        </p:spPr>
        <p:txBody>
          <a:bodyPr>
            <a:noAutofit/>
          </a:bodyPr>
          <a:lstStyle>
            <a:lvl1pPr marL="0" indent="0">
              <a:lnSpc>
                <a:spcPts val="3733"/>
              </a:lnSpc>
              <a:spcBef>
                <a:spcPts val="0"/>
              </a:spcBef>
              <a:buNone/>
              <a:defRPr sz="3600"/>
            </a:lvl1pPr>
            <a:lvl2pPr marL="359991" indent="-359991">
              <a:lnSpc>
                <a:spcPts val="3733"/>
              </a:lnSpc>
              <a:spcBef>
                <a:spcPts val="0"/>
              </a:spcBef>
              <a:defRPr sz="3600"/>
            </a:lvl2pPr>
            <a:lvl3pPr marL="719982" indent="-359991">
              <a:lnSpc>
                <a:spcPts val="3733"/>
              </a:lnSpc>
              <a:defRPr sz="3600"/>
            </a:lvl3pPr>
            <a:lvl4pPr marL="1079973" indent="-359991">
              <a:lnSpc>
                <a:spcPts val="3733"/>
              </a:lnSpc>
              <a:defRPr sz="3600"/>
            </a:lvl4pPr>
            <a:lvl5pPr marL="1439964" indent="-359991">
              <a:lnSpc>
                <a:spcPts val="3733"/>
              </a:lnSpc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10601" y="333201"/>
            <a:ext cx="11250084" cy="93256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667"/>
              </a:lnSpc>
              <a:spcBef>
                <a:spcPts val="0"/>
              </a:spcBef>
              <a:defRPr sz="2667" b="1" cap="all" baseline="0"/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85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B25C-5BC8-5741-96E2-575DEB0A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A4623-1CC0-D846-B84F-4C72F5F13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FA13E-7A12-1042-9D21-E9642723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4B9-12C9-FB44-AC9D-ED994028918A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0A479-4CBC-5B4D-8D62-57876371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5A7C-FA91-BE4F-A72B-317008C8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71B6-3CF8-454F-AAA8-40717B48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EDA33-B84D-6F4D-A145-D2B700B5F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F14CB-76BE-E74C-B7EB-9E8528374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DD26B-D800-9244-BC67-6035178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DFF8-D00C-FB44-B806-B6B270705AEB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A71B0-1356-CE44-839D-14B49C3A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BD825-FDD3-AE47-868C-0405C300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DBAD-EF53-8641-957C-47C8A0CF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38973-FBEB-0B45-8B22-E682B7775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04063-3ECF-2A40-B4B2-D79860702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6B636-F832-FE46-AFAC-A65515448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203D1-709A-F440-A2B2-2354D0328C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05BDA-E7DE-A54B-A53D-AA117900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A0CC-CB2D-324E-AC2B-9E0B7B128A47}" type="datetime1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3DB5F-F468-FE46-A96D-BDEFCD3C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46405-2AE0-C14B-8959-4DBC7D1B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6E30-01CA-B54F-A141-0B9C6CC4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C3E65-99BB-E540-A491-F9EE12CB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A89F-5B75-E346-8D1C-51D16750FD93}" type="datetime1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000866-511C-3941-A764-EBB155AE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9C672-EE08-4046-BB96-26736A94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7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9E546-42AD-D14C-9301-45E19936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E772-966B-1946-9ABE-AC27881A4A01}" type="datetime1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5A7F6-2EC6-B54D-8FA8-D9EF76EC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52C0A-9B3B-624B-A092-B4A616BDE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682B-29D1-9B46-A84B-E30E72B0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C740C-FBAA-6C4B-A863-5BBBA5CBC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1B158-757E-AE41-B565-37ED88B1A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65F3C-6C02-BB45-8932-C69F3CAA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8A7-B758-DD40-8590-83E3E30C99FC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2AC59-F5EC-594E-9C3B-39CA8EF7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1DF19-4F9F-5340-B271-B255C0A9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5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9186C-FEC9-2943-96A2-78568536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2AED95-B008-8747-B10E-38272F70F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3CE7C-B467-854B-B6A6-FB7EC70D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A31EA-73C9-F847-BC58-915C2EF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5BBD-3E32-C644-8DE8-2C42C7A22893}" type="datetime1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5143B-FCE1-B642-A9D9-CA2BA603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B9DFA-1F03-D14A-88EF-5089C19F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9BE31-4571-0E40-805F-BA98CF6C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6792C-EF41-644D-8712-B3CE832D5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5CA98-0782-2A49-B1CA-9A7E99284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E2D3-EC21-BF4A-B917-324189F30406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0CFD-0BC6-8842-AFDB-7AAC0BAD5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DF30-F721-7F45-97FF-8B0353251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AEF5-C690-5D4B-B5C7-510283CCF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54EAE-9FC9-1846-B193-14EE7AB2C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01E3-789F-164C-A668-09207D43FCA9}" type="datetime1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BF88A-710E-CF43-A77F-2F8EC52AF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CE41-835D-024E-8759-EB5C471BF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2959B6-490E-A144-8C7C-88267F972F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D2323F-B1E1-6C4E-9AE6-649001D33CD4}"/>
              </a:ext>
            </a:extLst>
          </p:cNvPr>
          <p:cNvCxnSpPr>
            <a:cxnSpLocks/>
          </p:cNvCxnSpPr>
          <p:nvPr userDrawn="1"/>
        </p:nvCxnSpPr>
        <p:spPr>
          <a:xfrm>
            <a:off x="539999" y="6350379"/>
            <a:ext cx="11088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315F01-3018-CC4B-BC61-0DF90B809CD2}"/>
              </a:ext>
            </a:extLst>
          </p:cNvPr>
          <p:cNvCxnSpPr>
            <a:cxnSpLocks/>
          </p:cNvCxnSpPr>
          <p:nvPr userDrawn="1"/>
        </p:nvCxnSpPr>
        <p:spPr>
          <a:xfrm>
            <a:off x="539999" y="1039899"/>
            <a:ext cx="11088000" cy="0"/>
          </a:xfrm>
          <a:prstGeom prst="line">
            <a:avLst/>
          </a:prstGeom>
          <a:ln w="9525">
            <a:solidFill>
              <a:srgbClr val="BE00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837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hyperlink" Target="https://protect-eu.mimecast.com/s/vPSICK139HYOY2CA8y0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ct-eu.mimecast.com/s/vPSICK139HYOY2CA8y0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solidFill>
            <a:srgbClr val="BE0064"/>
          </a:solidFill>
        </p:spPr>
        <p:txBody>
          <a:bodyPr/>
          <a:lstStyle/>
          <a:p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A whole college approach</a:t>
            </a:r>
          </a:p>
        </p:txBody>
      </p:sp>
      <p:sp>
        <p:nvSpPr>
          <p:cNvPr id="1057" name="Text Placeholder 105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1CCD2-015A-ED66-6D05-0D81B75E21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29A9E5-BE12-7EC1-644F-927B347AF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960" y="4845341"/>
            <a:ext cx="6623040" cy="1656000"/>
          </a:xfrm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4CA42-B860-91B8-1594-93485BFDFCDE}"/>
              </a:ext>
            </a:extLst>
          </p:cNvPr>
          <p:cNvSpPr txBox="1"/>
          <p:nvPr/>
        </p:nvSpPr>
        <p:spPr>
          <a:xfrm>
            <a:off x="5184960" y="4832428"/>
            <a:ext cx="662304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 </a:t>
            </a: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Task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2FDB7-99DA-C44F-9813-C2BAA492D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464" y="262672"/>
            <a:ext cx="2123825" cy="6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61937-3E0C-915C-F392-C756B7EEA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10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37D97A-2960-E5D5-9C2F-F5D8C958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47606"/>
              </p:ext>
            </p:extLst>
          </p:nvPr>
        </p:nvGraphicFramePr>
        <p:xfrm>
          <a:off x="838800" y="2988000"/>
          <a:ext cx="10216800" cy="2649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9357">
                  <a:extLst>
                    <a:ext uri="{9D8B030D-6E8A-4147-A177-3AD203B41FA5}">
                      <a16:colId xmlns:a16="http://schemas.microsoft.com/office/drawing/2014/main" val="2188978475"/>
                    </a:ext>
                  </a:extLst>
                </a:gridCol>
                <a:gridCol w="1827443">
                  <a:extLst>
                    <a:ext uri="{9D8B030D-6E8A-4147-A177-3AD203B41FA5}">
                      <a16:colId xmlns:a16="http://schemas.microsoft.com/office/drawing/2014/main" val="3303282809"/>
                    </a:ext>
                  </a:extLst>
                </a:gridCol>
              </a:tblGrid>
              <a:tr h="5323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79783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 one vocational course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0751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 one vocational area but more than one course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37494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Two or three vocational areas together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86258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Totally mixed vocational areas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857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CE8ACE3-3264-385C-3654-BE57CECFB6F5}"/>
              </a:ext>
            </a:extLst>
          </p:cNvPr>
          <p:cNvSpPr txBox="1"/>
          <p:nvPr/>
        </p:nvSpPr>
        <p:spPr>
          <a:xfrm>
            <a:off x="838800" y="1357409"/>
            <a:ext cx="1081634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 following best describes the mixture of students in your college classes for:</a:t>
            </a:r>
          </a:p>
          <a:p>
            <a:pPr lvl="1"/>
            <a:r>
              <a:rPr lang="en-GB" alt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	GCSE mathematics?</a:t>
            </a:r>
          </a:p>
          <a:p>
            <a:pPr lvl="1"/>
            <a:r>
              <a:rPr lang="en-GB" alt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	Functional Skills mathematics? </a:t>
            </a:r>
            <a:endParaRPr lang="en-GB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41ACABE-6585-8A52-2620-685006DC46A6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92D3F5-94EB-11E9-D059-FA52149FD815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9</a:t>
            </a:r>
          </a:p>
        </p:txBody>
      </p:sp>
    </p:spTree>
    <p:extLst>
      <p:ext uri="{BB962C8B-B14F-4D97-AF65-F5344CB8AC3E}">
        <p14:creationId xmlns:p14="http://schemas.microsoft.com/office/powerpoint/2010/main" val="213299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353CAB-3C03-32FB-B39F-3BA99D257C8A}"/>
              </a:ext>
            </a:extLst>
          </p:cNvPr>
          <p:cNvSpPr txBox="1"/>
          <p:nvPr/>
        </p:nvSpPr>
        <p:spPr>
          <a:xfrm>
            <a:off x="1522800" y="2689200"/>
            <a:ext cx="8640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 the college stream any mathematics classes (by ability or previous grade)?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BB415-F937-6D2F-15A2-90DDA6097820}"/>
              </a:ext>
            </a:extLst>
          </p:cNvPr>
          <p:cNvSpPr/>
          <p:nvPr/>
        </p:nvSpPr>
        <p:spPr>
          <a:xfrm>
            <a:off x="838800" y="1767599"/>
            <a:ext cx="9828000" cy="2601201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6A53719-6B24-890A-084F-3AB08720E6A0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358997-B88D-C68B-19A3-2F5397D37E6F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10</a:t>
            </a:r>
          </a:p>
        </p:txBody>
      </p:sp>
    </p:spTree>
    <p:extLst>
      <p:ext uri="{BB962C8B-B14F-4D97-AF65-F5344CB8AC3E}">
        <p14:creationId xmlns:p14="http://schemas.microsoft.com/office/powerpoint/2010/main" val="309526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42114F-8311-F35F-03CA-76ED01FE68E6}"/>
              </a:ext>
            </a:extLst>
          </p:cNvPr>
          <p:cNvSpPr txBox="1"/>
          <p:nvPr/>
        </p:nvSpPr>
        <p:spPr>
          <a:xfrm>
            <a:off x="1525200" y="2422781"/>
            <a:ext cx="86400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much time each week is allocated for mathematics classes for 16–19-year-olds taking: </a:t>
            </a:r>
          </a:p>
          <a:p>
            <a:pPr lvl="0"/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lphaLcPeriod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mathematics? </a:t>
            </a:r>
          </a:p>
          <a:p>
            <a:pPr marL="914400" lvl="1" indent="-457200">
              <a:buAutoNum type="alphaLcPeriod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Functional Skills mathematics?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13DEC2-68FA-92C0-EE56-A1A828491807}"/>
              </a:ext>
            </a:extLst>
          </p:cNvPr>
          <p:cNvSpPr/>
          <p:nvPr/>
        </p:nvSpPr>
        <p:spPr>
          <a:xfrm>
            <a:off x="838800" y="1767599"/>
            <a:ext cx="9828000" cy="3464801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BC6D1AD-B7D6-8099-DF6B-7519614483F5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0E65A8-6AC2-3263-90EE-CE60B61C3F63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11</a:t>
            </a:r>
          </a:p>
        </p:txBody>
      </p:sp>
    </p:spTree>
    <p:extLst>
      <p:ext uri="{BB962C8B-B14F-4D97-AF65-F5344CB8AC3E}">
        <p14:creationId xmlns:p14="http://schemas.microsoft.com/office/powerpoint/2010/main" val="146243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90E3B-2199-0878-E3B9-097F764EDEE3}"/>
              </a:ext>
            </a:extLst>
          </p:cNvPr>
          <p:cNvSpPr txBox="1"/>
          <p:nvPr/>
        </p:nvSpPr>
        <p:spPr>
          <a:xfrm>
            <a:off x="1525200" y="2110371"/>
            <a:ext cx="864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many teachers do you think are currently employed to teach mathematics (on courses leading to a mathematics qualification)? </a:t>
            </a:r>
          </a:p>
          <a:p>
            <a:pPr lvl="0"/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many of these are full-time mathematics teachers?</a:t>
            </a:r>
            <a:endParaRPr lang="en-GB" sz="2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11496C-AECE-19E4-FD92-20393B44BD8F}"/>
              </a:ext>
            </a:extLst>
          </p:cNvPr>
          <p:cNvSpPr/>
          <p:nvPr/>
        </p:nvSpPr>
        <p:spPr>
          <a:xfrm>
            <a:off x="838800" y="1767599"/>
            <a:ext cx="9828000" cy="3363201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51A5341-C8BC-53D5-4776-9873E8750408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862A46-B484-BD14-DEFA-E2D31AFF3645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12</a:t>
            </a:r>
          </a:p>
        </p:txBody>
      </p:sp>
    </p:spTree>
    <p:extLst>
      <p:ext uri="{BB962C8B-B14F-4D97-AF65-F5344CB8AC3E}">
        <p14:creationId xmlns:p14="http://schemas.microsoft.com/office/powerpoint/2010/main" val="312351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AF66-BDEC-4533-9866-E930CF55A0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8537"/>
            <a:ext cx="9144000" cy="1219564"/>
          </a:xfrm>
          <a:solidFill>
            <a:srgbClr val="E6C8D9"/>
          </a:solidFill>
          <a:ln w="28575">
            <a:solidFill>
              <a:srgbClr val="BE0064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7EB91-628E-46AE-9928-24046C5C6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7592"/>
            <a:ext cx="9144000" cy="3203421"/>
          </a:xfrm>
          <a:ln w="28575">
            <a:solidFill>
              <a:srgbClr val="BE0064"/>
            </a:solidFill>
          </a:ln>
        </p:spPr>
        <p:txBody>
          <a:bodyPr>
            <a:normAutofit/>
          </a:bodyPr>
          <a:lstStyle/>
          <a:p>
            <a:pPr algn="l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acknowledgements</a:t>
            </a:r>
          </a:p>
          <a:p>
            <a:pPr algn="l">
              <a:lnSpc>
                <a:spcPts val="31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123rf.com: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Blaj Gabriel </a:t>
            </a:r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9FCDE-7D00-428D-8EE4-B16B20658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464" y="262672"/>
            <a:ext cx="2123825" cy="6389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827A3-B91F-4385-896A-93F2EEC9C0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AEF5-C690-5D4B-B5C7-510283CCFE4D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ABF070F-41AE-3009-AE85-FCF49F7A7C45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1001EA-A52C-81B8-A2CA-BB3C9EEBDB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0" y="0"/>
            <a:ext cx="3661410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213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32ED2AB-F02E-72B0-3385-30945488D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716905"/>
              </p:ext>
            </p:extLst>
          </p:nvPr>
        </p:nvGraphicFramePr>
        <p:xfrm>
          <a:off x="838800" y="1622107"/>
          <a:ext cx="9962865" cy="4567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5594">
                  <a:extLst>
                    <a:ext uri="{9D8B030D-6E8A-4147-A177-3AD203B41FA5}">
                      <a16:colId xmlns:a16="http://schemas.microsoft.com/office/drawing/2014/main" val="2188978475"/>
                    </a:ext>
                  </a:extLst>
                </a:gridCol>
                <a:gridCol w="6277271">
                  <a:extLst>
                    <a:ext uri="{9D8B030D-6E8A-4147-A177-3AD203B41FA5}">
                      <a16:colId xmlns:a16="http://schemas.microsoft.com/office/drawing/2014/main" val="3303282809"/>
                    </a:ext>
                  </a:extLst>
                </a:gridCol>
              </a:tblGrid>
              <a:tr h="917821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college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79783"/>
                  </a:ext>
                </a:extLst>
              </a:tr>
              <a:tr h="912458">
                <a:tc>
                  <a:txBody>
                    <a:bodyPr/>
                    <a:lstStyle/>
                    <a:p>
                      <a:pPr algn="ctr"/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Single-site independent college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0751"/>
                  </a:ext>
                </a:extLst>
              </a:tr>
              <a:tr h="912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Multi-site independent college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37494"/>
                  </a:ext>
                </a:extLst>
              </a:tr>
              <a:tr h="912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Single-site college within a larger college group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86258"/>
                  </a:ext>
                </a:extLst>
              </a:tr>
              <a:tr h="9124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Multi-site college within a larger college group</a:t>
                      </a:r>
                    </a:p>
                  </a:txBody>
                  <a:tcPr marT="252000" marB="7200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85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C0C1B2A-71E9-2145-EDF7-1199C72D0CD9}"/>
              </a:ext>
            </a:extLst>
          </p:cNvPr>
          <p:cNvSpPr txBox="1"/>
          <p:nvPr/>
        </p:nvSpPr>
        <p:spPr>
          <a:xfrm>
            <a:off x="838800" y="1132353"/>
            <a:ext cx="854565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Which of the following, in your opinion, best describes your college?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B1B8873E-43F6-155D-A96E-5E1B2962880C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4A7F8-1075-6A5F-2DD2-387D45573E06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</a:p>
        </p:txBody>
      </p:sp>
    </p:spTree>
    <p:extLst>
      <p:ext uri="{BB962C8B-B14F-4D97-AF65-F5344CB8AC3E}">
        <p14:creationId xmlns:p14="http://schemas.microsoft.com/office/powerpoint/2010/main" val="13168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25D96A-E522-F189-1DB4-859ED5958B7C}"/>
              </a:ext>
            </a:extLst>
          </p:cNvPr>
          <p:cNvSpPr/>
          <p:nvPr/>
        </p:nvSpPr>
        <p:spPr>
          <a:xfrm>
            <a:off x="838800" y="1767599"/>
            <a:ext cx="9828000" cy="2512301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D61B6-A1A2-0776-E5F6-A731A7EE9BBE}"/>
              </a:ext>
            </a:extLst>
          </p:cNvPr>
          <p:cNvSpPr txBox="1"/>
          <p:nvPr/>
        </p:nvSpPr>
        <p:spPr>
          <a:xfrm>
            <a:off x="1525200" y="2331251"/>
            <a:ext cx="8640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how many of your college sites would you find vocational or academic provision for 16–18-year-old students?</a:t>
            </a:r>
            <a:endParaRPr lang="en-GB" sz="2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8C5F77F4-6658-1D28-E7A1-90ED547FC4FB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AB41C-7966-0687-0FEF-F88F9680A754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45855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577BE-44B0-0EAF-09D7-1493CFFD07E7}"/>
              </a:ext>
            </a:extLst>
          </p:cNvPr>
          <p:cNvSpPr txBox="1"/>
          <p:nvPr/>
        </p:nvSpPr>
        <p:spPr>
          <a:xfrm>
            <a:off x="1525200" y="2474893"/>
            <a:ext cx="864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800" dirty="0"/>
              <a:t>What are the main vocational areas on each site?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D68C12-1DB5-0D2A-224C-1371CB36E6A3}"/>
              </a:ext>
            </a:extLst>
          </p:cNvPr>
          <p:cNvSpPr/>
          <p:nvPr/>
        </p:nvSpPr>
        <p:spPr>
          <a:xfrm>
            <a:off x="838800" y="1767599"/>
            <a:ext cx="9828000" cy="2296401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463346F-D9D5-9E5E-9D29-5715A2582789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6DF387-625B-9E35-677E-EDEFE09B46A2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231634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E30C4B-D998-1655-43CC-7B344A889122}"/>
              </a:ext>
            </a:extLst>
          </p:cNvPr>
          <p:cNvSpPr txBox="1"/>
          <p:nvPr/>
        </p:nvSpPr>
        <p:spPr>
          <a:xfrm>
            <a:off x="1525200" y="2168204"/>
            <a:ext cx="8640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dispersed are your college sites?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example, are they:</a:t>
            </a:r>
          </a:p>
          <a:p>
            <a:pPr lvl="0"/>
            <a:endParaRPr lang="en-GB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 within walking distance?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within walking distance and a third 15 miles away?</a:t>
            </a:r>
            <a:endParaRPr lang="en-GB" sz="2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9CE3D-781F-6F23-A457-A7B9AB40F026}"/>
              </a:ext>
            </a:extLst>
          </p:cNvPr>
          <p:cNvSpPr/>
          <p:nvPr/>
        </p:nvSpPr>
        <p:spPr>
          <a:xfrm>
            <a:off x="838800" y="1767599"/>
            <a:ext cx="9828000" cy="3312401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EC53FC0-4B8C-1C93-14B3-E85E7028246A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E081AF-6366-C10B-0780-A4FFB93C800E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157747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1AFC25-1433-4794-ED20-EA9E4F8FF70E}"/>
              </a:ext>
            </a:extLst>
          </p:cNvPr>
          <p:cNvSpPr txBox="1"/>
          <p:nvPr/>
        </p:nvSpPr>
        <p:spPr>
          <a:xfrm>
            <a:off x="1522800" y="2199727"/>
            <a:ext cx="844501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which sites are the following mathematics courses taught?</a:t>
            </a:r>
          </a:p>
          <a:p>
            <a:pPr lvl="0"/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	GCSE mathematics </a:t>
            </a:r>
          </a:p>
          <a:p>
            <a:pPr lvl="1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	Functional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kills mathematics</a:t>
            </a:r>
          </a:p>
          <a:p>
            <a:pPr lvl="1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	A level mathematics</a:t>
            </a:r>
          </a:p>
          <a:p>
            <a:pPr lvl="1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	Any other mathematics qualifications</a:t>
            </a:r>
            <a:endParaRPr lang="en-GB" sz="2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0D8B0A-77FC-1F70-9921-EB5D171E2400}"/>
              </a:ext>
            </a:extLst>
          </p:cNvPr>
          <p:cNvSpPr/>
          <p:nvPr/>
        </p:nvSpPr>
        <p:spPr>
          <a:xfrm>
            <a:off x="838800" y="1767599"/>
            <a:ext cx="9828000" cy="3972801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462DE8E-CA6A-AEF9-6E68-895E8810079A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D5D9C06-964A-F434-59EB-9ABF572B79F4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61210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987F0-0A44-9537-76E1-6938E5F4C986}"/>
              </a:ext>
            </a:extLst>
          </p:cNvPr>
          <p:cNvSpPr txBox="1"/>
          <p:nvPr/>
        </p:nvSpPr>
        <p:spPr>
          <a:xfrm>
            <a:off x="1525200" y="2034705"/>
            <a:ext cx="8640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current </a:t>
            </a: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year, approximately how many 16- to 18-year-olds in the college do you think are studying for:</a:t>
            </a:r>
          </a:p>
          <a:p>
            <a:pPr lvl="0"/>
            <a:endParaRPr lang="en-GB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GCSE mathematics?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Functional Skills mathematics?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level mathematics?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other mathematics qualifications?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486693-CD73-0EE1-0015-1E121D2171C8}"/>
              </a:ext>
            </a:extLst>
          </p:cNvPr>
          <p:cNvSpPr/>
          <p:nvPr/>
        </p:nvSpPr>
        <p:spPr>
          <a:xfrm>
            <a:off x="838800" y="1767599"/>
            <a:ext cx="9828000" cy="4073643"/>
          </a:xfrm>
          <a:prstGeom prst="rect">
            <a:avLst/>
          </a:prstGeom>
          <a:noFill/>
          <a:ln w="12700">
            <a:solidFill>
              <a:srgbClr val="BE00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rgbClr val="BE006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04C0AE0-0FBA-523E-580F-85E201C0AE5E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4994D1-3F02-5900-B9BD-0F00BF084808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6</a:t>
            </a:r>
          </a:p>
        </p:txBody>
      </p:sp>
    </p:spTree>
    <p:extLst>
      <p:ext uri="{BB962C8B-B14F-4D97-AF65-F5344CB8AC3E}">
        <p14:creationId xmlns:p14="http://schemas.microsoft.com/office/powerpoint/2010/main" val="358767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F0C6-646A-B847-B751-F8629AA1EE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959B6-490E-A144-8C7C-88267F972F69}" type="slidenum">
              <a:rPr lang="en-US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161DFE-83CC-4D2A-D0D2-0CC038565B00}"/>
              </a:ext>
            </a:extLst>
          </p:cNvPr>
          <p:cNvSpPr txBox="1"/>
          <p:nvPr/>
        </p:nvSpPr>
        <p:spPr>
          <a:xfrm>
            <a:off x="838200" y="1074369"/>
            <a:ext cx="1023620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Which of the following </a:t>
            </a: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think best describes the college staffing and management structure for mathematics?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855651-2150-4D68-D016-874B0F5A4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71915"/>
              </p:ext>
            </p:extLst>
          </p:nvPr>
        </p:nvGraphicFramePr>
        <p:xfrm>
          <a:off x="838199" y="1768442"/>
          <a:ext cx="10216800" cy="4492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5170">
                  <a:extLst>
                    <a:ext uri="{9D8B030D-6E8A-4147-A177-3AD203B41FA5}">
                      <a16:colId xmlns:a16="http://schemas.microsoft.com/office/drawing/2014/main" val="2188978475"/>
                    </a:ext>
                  </a:extLst>
                </a:gridCol>
                <a:gridCol w="7410310">
                  <a:extLst>
                    <a:ext uri="{9D8B030D-6E8A-4147-A177-3AD203B41FA5}">
                      <a16:colId xmlns:a16="http://schemas.microsoft.com/office/drawing/2014/main" val="3303282809"/>
                    </a:ext>
                  </a:extLst>
                </a:gridCol>
                <a:gridCol w="1041320">
                  <a:extLst>
                    <a:ext uri="{9D8B030D-6E8A-4147-A177-3AD203B41FA5}">
                      <a16:colId xmlns:a16="http://schemas.microsoft.com/office/drawing/2014/main" val="2373289365"/>
                    </a:ext>
                  </a:extLst>
                </a:gridCol>
              </a:tblGrid>
              <a:tr h="5323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Basic model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Variations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77" marR="68077" marT="0" marB="0">
                    <a:lnL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79783"/>
                  </a:ext>
                </a:extLst>
              </a:tr>
              <a:tr h="660019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Centralised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Centralised team on one site under one manager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C1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0751"/>
                  </a:ext>
                </a:extLst>
              </a:tr>
              <a:tr h="6600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Site-based teams managed by one central manager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C2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97159"/>
                  </a:ext>
                </a:extLst>
              </a:tr>
              <a:tr h="660019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Dispersed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Teachers based in vocational areas and managed by vocational staff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D1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37494"/>
                  </a:ext>
                </a:extLst>
              </a:tr>
              <a:tr h="6600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Teachers based in vocational areas but managed centrally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D2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582025"/>
                  </a:ext>
                </a:extLst>
              </a:tr>
              <a:tr h="660019"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Multi-team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Separate teams for different types of programme (e.g. adults, sixth form, 16–18s) with different managers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M1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86258"/>
                  </a:ext>
                </a:extLst>
              </a:tr>
              <a:tr h="66001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Separate teams for different college sites with site managers</a:t>
                      </a: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M2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077" marR="68077"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30825"/>
                  </a:ext>
                </a:extLst>
              </a:tr>
            </a:tbl>
          </a:graphicData>
        </a:graphic>
      </p:graphicFrame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2C94B2BD-C4B7-BD74-7C50-5341167DDC06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82851-DA22-3698-0A78-BC0E50780130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7</a:t>
            </a:r>
          </a:p>
        </p:txBody>
      </p:sp>
    </p:spTree>
    <p:extLst>
      <p:ext uri="{BB962C8B-B14F-4D97-AF65-F5344CB8AC3E}">
        <p14:creationId xmlns:p14="http://schemas.microsoft.com/office/powerpoint/2010/main" val="293549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F61937-3E0C-915C-F392-C756B7EEA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E5E86E-2DE2-BACF-0A18-346427355971}"/>
              </a:ext>
            </a:extLst>
          </p:cNvPr>
          <p:cNvSpPr txBox="1"/>
          <p:nvPr/>
        </p:nvSpPr>
        <p:spPr>
          <a:xfrm>
            <a:off x="838800" y="1121269"/>
            <a:ext cx="1065718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alt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of the following do you think best describes the college’s current approach to the enrolment and progression routes of students required to retake mathematics?</a:t>
            </a:r>
            <a:endParaRPr lang="en-GB" alt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37D97A-2960-E5D5-9C2F-F5D8C9583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42816"/>
              </p:ext>
            </p:extLst>
          </p:nvPr>
        </p:nvGraphicFramePr>
        <p:xfrm>
          <a:off x="838800" y="1787018"/>
          <a:ext cx="10215887" cy="4099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8607">
                  <a:extLst>
                    <a:ext uri="{9D8B030D-6E8A-4147-A177-3AD203B41FA5}">
                      <a16:colId xmlns:a16="http://schemas.microsoft.com/office/drawing/2014/main" val="2188978475"/>
                    </a:ext>
                  </a:extLst>
                </a:gridCol>
                <a:gridCol w="1827280">
                  <a:extLst>
                    <a:ext uri="{9D8B030D-6E8A-4147-A177-3AD203B41FA5}">
                      <a16:colId xmlns:a16="http://schemas.microsoft.com/office/drawing/2014/main" val="3303282809"/>
                    </a:ext>
                  </a:extLst>
                </a:gridCol>
              </a:tblGrid>
              <a:tr h="5323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1" i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Approach used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13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E6C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00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79783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 take GCSE, unless exempt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G1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20751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students take GCSE, unless ungraded or exempt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G2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37494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grade 2 or lower take functional skills until they reach level 1 and then progress to GCSE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F1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886258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grade 2 or lower take functional skills and progress to level 2 before retaking GCSE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F2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8575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grade 2 or lower are assessed by the college before placing them on a GCSE or functional skills course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A1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047093"/>
                  </a:ext>
                </a:extLst>
              </a:tr>
              <a:tr h="529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 or other approach</a:t>
                      </a:r>
                      <a:endParaRPr lang="en-GB" sz="2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A2</a:t>
                      </a:r>
                      <a:endParaRPr lang="en-GB" sz="2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00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39022"/>
                  </a:ext>
                </a:extLst>
              </a:tr>
            </a:tbl>
          </a:graphicData>
        </a:graphic>
      </p:graphicFrame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9BCC65C-836A-75C5-44BC-CA303A2431DF}"/>
              </a:ext>
            </a:extLst>
          </p:cNvPr>
          <p:cNvSpPr txBox="1">
            <a:spLocks/>
          </p:cNvSpPr>
          <p:nvPr/>
        </p:nvSpPr>
        <p:spPr>
          <a:xfrm>
            <a:off x="462600" y="6405562"/>
            <a:ext cx="76863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Crown copyright 2023. This information is licensed under the </a:t>
            </a:r>
            <a:r>
              <a:rPr lang="en-GB" sz="800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Government Licence (nationalarchives.gov.uk)</a:t>
            </a:r>
            <a:r>
              <a:rPr lang="en-GB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 3.0</a:t>
            </a:r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6A6B5-4890-3182-E7A0-30E720DF256F}"/>
              </a:ext>
            </a:extLst>
          </p:cNvPr>
          <p:cNvSpPr txBox="1">
            <a:spLocks/>
          </p:cNvSpPr>
          <p:nvPr/>
        </p:nvSpPr>
        <p:spPr>
          <a:xfrm>
            <a:off x="752784" y="113608"/>
            <a:ext cx="7948613" cy="101704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rgbClr val="BE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8</a:t>
            </a:r>
          </a:p>
        </p:txBody>
      </p:sp>
    </p:spTree>
    <p:extLst>
      <p:ext uri="{BB962C8B-B14F-4D97-AF65-F5344CB8AC3E}">
        <p14:creationId xmlns:p14="http://schemas.microsoft.com/office/powerpoint/2010/main" val="326818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C6BF2C10D2AD44BB79F8BFF365B8C2" ma:contentTypeVersion="16" ma:contentTypeDescription="Create a new document." ma:contentTypeScope="" ma:versionID="c9b06e18c8963115e3abf9b348a2b147">
  <xsd:schema xmlns:xsd="http://www.w3.org/2001/XMLSchema" xmlns:xs="http://www.w3.org/2001/XMLSchema" xmlns:p="http://schemas.microsoft.com/office/2006/metadata/properties" xmlns:ns2="a943fffa-545b-4eca-b17d-5f9a138dda08" xmlns:ns3="c5cf19a6-e467-491d-9af0-5a70f09a6a41" targetNamespace="http://schemas.microsoft.com/office/2006/metadata/properties" ma:root="true" ma:fieldsID="0a54bbcb56302e0d3bc70941a0a2ee6d" ns2:_="" ns3:_="">
    <xsd:import namespace="a943fffa-545b-4eca-b17d-5f9a138dda08"/>
    <xsd:import namespace="c5cf19a6-e467-491d-9af0-5a70f09a6a4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3fffa-545b-4eca-b17d-5f9a138dd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9c5b39-4955-4e83-95b2-d0ef9563bab7}" ma:internalName="TaxCatchAll" ma:showField="CatchAllData" ma:web="a943fffa-545b-4eca-b17d-5f9a138dd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f19a6-e467-491d-9af0-5a70f09a6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cda56a-0d36-40e2-ad5d-df46f41119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43fffa-545b-4eca-b17d-5f9a138dda08" xsi:nil="true"/>
    <lcf76f155ced4ddcb4097134ff3c332f xmlns="c5cf19a6-e467-491d-9af0-5a70f09a6a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D60B12-D013-47D5-AE83-C4F7EA4701F8}"/>
</file>

<file path=customXml/itemProps2.xml><?xml version="1.0" encoding="utf-8"?>
<ds:datastoreItem xmlns:ds="http://schemas.openxmlformats.org/officeDocument/2006/customXml" ds:itemID="{BCC2BFE7-0A6D-4BB4-A868-2DE8F5C99D58}"/>
</file>

<file path=customXml/itemProps3.xml><?xml version="1.0" encoding="utf-8"?>
<ds:datastoreItem xmlns:ds="http://schemas.openxmlformats.org/officeDocument/2006/customXml" ds:itemID="{D7A293BD-18EA-410D-9642-DED5FD0AD704}"/>
</file>

<file path=docProps/app.xml><?xml version="1.0" encoding="utf-8"?>
<Properties xmlns="http://schemas.openxmlformats.org/officeDocument/2006/extended-properties" xmlns:vt="http://schemas.openxmlformats.org/officeDocument/2006/docPropsVTypes">
  <Template>CfE_LA_Slides_v7</Template>
  <TotalTime>49850</TotalTime>
  <Words>880</Words>
  <Application>Microsoft Office PowerPoint</Application>
  <PresentationFormat>Widescreen</PresentationFormat>
  <Paragraphs>231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Office Theme</vt:lpstr>
      <vt:lpstr>Custom Design</vt:lpstr>
      <vt:lpstr>A whole college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Credits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Centres for Excellence Mastery Lesson Slides</dc:title>
  <dc:subject/>
  <dc:creator>Collett, Clare</dc:creator>
  <cp:keywords/>
  <dc:description/>
  <cp:lastModifiedBy>Olesya Gilmutdinova</cp:lastModifiedBy>
  <cp:revision>887</cp:revision>
  <dcterms:created xsi:type="dcterms:W3CDTF">2021-03-24T10:45:40Z</dcterms:created>
  <dcterms:modified xsi:type="dcterms:W3CDTF">2023-03-16T17:36:12Z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0x01010062C6BF2C10D2AD44BB79F8BFF365B8C2</vt:lpwstr>
  </property>
</Properties>
</file>