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commentAuthors.xml" ContentType="application/vnd.openxmlformats-officedocument.presentationml.commentAuthors+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61" r:id="rId3"/>
    <p:sldId id="272" r:id="rId4"/>
    <p:sldId id="277" r:id="rId5"/>
    <p:sldId id="278" r:id="rId6"/>
    <p:sldId id="279" r:id="rId7"/>
    <p:sldId id="280" r:id="rId8"/>
    <p:sldId id="281"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8" clrIdx="0">
    <p:extLst>
      <p:ext uri="{19B8F6BF-5375-455C-9EA6-DF929625EA0E}">
        <p15:presenceInfo xmlns:p15="http://schemas.microsoft.com/office/powerpoint/2012/main" userId="S::Clare.Collett@Pearson.com::a376c1f8-5148-4d55-9c90-6113c98c8476" providerId="AD"/>
      </p:ext>
    </p:extLst>
  </p:cmAuthor>
  <p:cmAuthor id="2" name="Margaret Rumble" initials="MR" lastIdx="9" clrIdx="1"/>
  <p:cmAuthor id="3" name="Hayley Brooks" initials="HB" lastIdx="14" clrIdx="2">
    <p:extLst>
      <p:ext uri="{19B8F6BF-5375-455C-9EA6-DF929625EA0E}">
        <p15:presenceInfo xmlns:p15="http://schemas.microsoft.com/office/powerpoint/2012/main" userId="dc7ea5faebc920b3" providerId="Windows Live"/>
      </p:ext>
    </p:extLst>
  </p:cmAuthor>
  <p:cmAuthor id="4" name="Katharine Godfrey Smith" initials="KGS" lastIdx="13" clrIdx="3">
    <p:extLst>
      <p:ext uri="{19B8F6BF-5375-455C-9EA6-DF929625EA0E}">
        <p15:presenceInfo xmlns:p15="http://schemas.microsoft.com/office/powerpoint/2012/main" userId="0dce4f5a591452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F8"/>
    <a:srgbClr val="ED7F31"/>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638"/>
    <p:restoredTop sz="83199" autoAdjust="0"/>
  </p:normalViewPr>
  <p:slideViewPr>
    <p:cSldViewPr snapToGrid="0" snapToObjects="1">
      <p:cViewPr varScale="1">
        <p:scale>
          <a:sx n="88" d="100"/>
          <a:sy n="88" d="100"/>
        </p:scale>
        <p:origin x="19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pPr/>
              <a:t>12/13/2021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pPr/>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B8E3A1-9EC1-DF4D-A1C7-DCAC52681857}" type="slidenum">
              <a:rPr lang="en-US" smtClean="0"/>
              <a:pPr/>
              <a:t>3</a:t>
            </a:fld>
            <a:endParaRPr lang="en-US"/>
          </a:p>
        </p:txBody>
      </p:sp>
    </p:spTree>
    <p:extLst>
      <p:ext uri="{BB962C8B-B14F-4D97-AF65-F5344CB8AC3E}">
        <p14:creationId xmlns:p14="http://schemas.microsoft.com/office/powerpoint/2010/main" val="2320193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cars are not drawn to scale.</a:t>
            </a:r>
          </a:p>
        </p:txBody>
      </p:sp>
      <p:sp>
        <p:nvSpPr>
          <p:cNvPr id="4" name="Slide Number Placeholder 3"/>
          <p:cNvSpPr>
            <a:spLocks noGrp="1"/>
          </p:cNvSpPr>
          <p:nvPr>
            <p:ph type="sldNum" sz="quarter" idx="5"/>
          </p:nvPr>
        </p:nvSpPr>
        <p:spPr/>
        <p:txBody>
          <a:bodyPr/>
          <a:lstStyle/>
          <a:p>
            <a:fld id="{7BB8E3A1-9EC1-DF4D-A1C7-DCAC52681857}" type="slidenum">
              <a:rPr lang="en-US" smtClean="0"/>
              <a:pPr/>
              <a:t>5</a:t>
            </a:fld>
            <a:endParaRPr lang="en-US"/>
          </a:p>
        </p:txBody>
      </p:sp>
    </p:spTree>
    <p:extLst>
      <p:ext uri="{BB962C8B-B14F-4D97-AF65-F5344CB8AC3E}">
        <p14:creationId xmlns:p14="http://schemas.microsoft.com/office/powerpoint/2010/main" val="291626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pPr/>
              <a:t>12/13/2021</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pPr/>
              <a:t>12/13/2021</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pPr/>
              <a:t>12/13/2021</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pPr/>
              <a:t>12/13/2021</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pPr/>
              <a:t>12/13/2021</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pPr/>
              <a:t>12/13/2021</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pPr/>
              <a:t>12/13/2021</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pPr/>
              <a:t>12/13/2021</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pPr/>
              <a:t>12/13/2021</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pPr/>
              <a:t>12/13/2021</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pPr/>
              <a:t>12/13/2021</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pPr/>
              <a:t>12/13/2021</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pPr/>
              <a:t>12/13/2021</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pPr/>
              <a:t>12/13/2021</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pPr/>
              <a:t>12/13/2021</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pPr/>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pPr/>
              <a:t>12/13/2021</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pPr/>
              <a:t>12/13/2021</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pPr/>
              <a:t>12/13/2021</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pPr/>
              <a:t>12/13/2021</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pPr/>
              <a:t>12/13/2021</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pPr/>
              <a:t>12/13/2021</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pPr/>
              <a:t>12/13/2021</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pPr/>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pPr/>
              <a:t>12/13/2021</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pPr/>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pPr/>
              <a:t>12/13/2021</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0071F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5"/>
            <a:ext cx="9144000" cy="2819569"/>
          </a:xfrm>
          <a:solidFill>
            <a:srgbClr val="0071F8"/>
          </a:solidFill>
        </p:spPr>
        <p:txBody>
          <a:bodyPr>
            <a:normAutofit/>
          </a:bodyPr>
          <a:lstStyle/>
          <a:p>
            <a:r>
              <a:rPr lang="en-US" sz="4800" b="1" dirty="0">
                <a:solidFill>
                  <a:schemeClr val="bg1"/>
                </a:solidFill>
                <a:latin typeface="Arial" panose="020B0604020202020204" pitchFamily="34" charset="0"/>
                <a:cs typeface="Arial" panose="020B0604020202020204" pitchFamily="34" charset="0"/>
              </a:rPr>
              <a:t>Motivation and Engagement</a:t>
            </a:r>
            <a:endParaRPr lang="en-GB" sz="48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pPr/>
              <a:t>1</a:t>
            </a:fld>
            <a:endParaRPr lang="en-US"/>
          </a:p>
        </p:txBody>
      </p:sp>
      <p:pic>
        <p:nvPicPr>
          <p:cNvPr id="5" name="Picture 4" descr="Pearson logo">
            <a:extLst>
              <a:ext uri="{FF2B5EF4-FFF2-40B4-BE49-F238E27FC236}">
                <a16:creationId xmlns:a16="http://schemas.microsoft.com/office/drawing/2014/main" id="{D9F9FCDE-7D00-428D-8EE4-B16B206587B7}"/>
              </a:ext>
            </a:extLst>
          </p:cNvPr>
          <p:cNvPicPr>
            <a:picLocks noChangeAspect="1"/>
          </p:cNvPicPr>
          <p:nvPr/>
        </p:nvPicPr>
        <p:blipFill>
          <a:blip r:embed="rId2"/>
          <a:stretch>
            <a:fillRect/>
          </a:stretch>
        </p:blipFill>
        <p:spPr>
          <a:xfrm>
            <a:off x="9395464" y="262672"/>
            <a:ext cx="2123825" cy="638948"/>
          </a:xfrm>
          <a:prstGeom prst="rect">
            <a:avLst/>
          </a:prstGeom>
        </p:spPr>
      </p:pic>
      <p:pic>
        <p:nvPicPr>
          <p:cNvPr id="6" name="Picture 5" descr="A black sign with white letters&#10;&#10;Description automatically generated">
            <a:extLst>
              <a:ext uri="{FF2B5EF4-FFF2-40B4-BE49-F238E27FC236}">
                <a16:creationId xmlns:a16="http://schemas.microsoft.com/office/drawing/2014/main" id="{F4AC5F7E-4090-4C72-97A9-E1845E38CDDB}"/>
              </a:ext>
            </a:extLst>
          </p:cNvPr>
          <p:cNvPicPr>
            <a:picLocks noChangeAspect="1"/>
          </p:cNvPicPr>
          <p:nvPr/>
        </p:nvPicPr>
        <p:blipFill>
          <a:blip r:embed="rId3"/>
          <a:stretch>
            <a:fillRect/>
          </a:stretch>
        </p:blipFill>
        <p:spPr>
          <a:xfrm>
            <a:off x="443932" y="268681"/>
            <a:ext cx="3863564" cy="632939"/>
          </a:xfrm>
          <a:prstGeom prst="rect">
            <a:avLst/>
          </a:prstGeom>
        </p:spPr>
      </p:pic>
      <p:sp>
        <p:nvSpPr>
          <p:cNvPr id="10" name="Subtitle 9">
            <a:extLst>
              <a:ext uri="{FF2B5EF4-FFF2-40B4-BE49-F238E27FC236}">
                <a16:creationId xmlns:a16="http://schemas.microsoft.com/office/drawing/2014/main" id="{7BCAE309-E955-4211-9B73-BD3E7D8F8D1B}"/>
              </a:ext>
            </a:extLst>
          </p:cNvPr>
          <p:cNvSpPr>
            <a:spLocks noGrp="1"/>
          </p:cNvSpPr>
          <p:nvPr>
            <p:ph type="subTitle" idx="1"/>
          </p:nvPr>
        </p:nvSpPr>
        <p:spPr>
          <a:xfrm>
            <a:off x="1524000" y="4395665"/>
            <a:ext cx="9144000" cy="1655762"/>
          </a:xfrm>
        </p:spPr>
        <p:txBody>
          <a:bodyPr>
            <a:normAutofit/>
          </a:bodyPr>
          <a:lstStyle/>
          <a:p>
            <a:r>
              <a:rPr lang="en-GB" sz="4800" b="1" dirty="0">
                <a:solidFill>
                  <a:srgbClr val="0071F8"/>
                </a:solidFill>
                <a:latin typeface="Arial" panose="020B0604020202020204" pitchFamily="34" charset="0"/>
                <a:cs typeface="Arial" panose="020B0604020202020204" pitchFamily="34" charset="0"/>
              </a:rPr>
              <a:t>Don’t get bamboozled!</a:t>
            </a:r>
          </a:p>
        </p:txBody>
      </p:sp>
    </p:spTree>
    <p:extLst>
      <p:ext uri="{BB962C8B-B14F-4D97-AF65-F5344CB8AC3E}">
        <p14:creationId xmlns:p14="http://schemas.microsoft.com/office/powerpoint/2010/main" val="404365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1D9CC2-27B2-4EE2-B5EB-565CCB1F7685}"/>
              </a:ext>
            </a:extLst>
          </p:cNvPr>
          <p:cNvSpPr>
            <a:spLocks noGrp="1"/>
          </p:cNvSpPr>
          <p:nvPr>
            <p:ph type="title"/>
          </p:nvPr>
        </p:nvSpPr>
        <p:spPr/>
        <p:txBody>
          <a:bodyPr/>
          <a:lstStyle/>
          <a:p>
            <a:r>
              <a:rPr lang="en-GB" sz="3600" b="1" dirty="0">
                <a:solidFill>
                  <a:srgbClr val="0071F8"/>
                </a:solidFill>
                <a:latin typeface="Arial" panose="020B0604020202020204" pitchFamily="34" charset="0"/>
                <a:cs typeface="Arial" panose="020B0604020202020204" pitchFamily="34" charset="0"/>
              </a:rPr>
              <a:t>What is wrong with this?</a:t>
            </a:r>
          </a:p>
        </p:txBody>
      </p:sp>
      <p:pic>
        <p:nvPicPr>
          <p:cNvPr id="6" name="Picture 5" descr="A screen with the title ‘Scottish opinion polls’ and the question ‘Should Scotland be independent?’. ‘No’ has 52% next to it, and ‘Yes’ has 58% next to it.">
            <a:extLst>
              <a:ext uri="{FF2B5EF4-FFF2-40B4-BE49-F238E27FC236}">
                <a16:creationId xmlns:a16="http://schemas.microsoft.com/office/drawing/2014/main" id="{1008CCDB-B0A3-4DD2-9093-FB09D49E1786}"/>
              </a:ext>
            </a:extLst>
          </p:cNvPr>
          <p:cNvPicPr>
            <a:picLocks noChangeAspect="1"/>
          </p:cNvPicPr>
          <p:nvPr/>
        </p:nvPicPr>
        <p:blipFill>
          <a:blip r:embed="rId2"/>
          <a:stretch>
            <a:fillRect/>
          </a:stretch>
        </p:blipFill>
        <p:spPr>
          <a:xfrm>
            <a:off x="2165061" y="1690687"/>
            <a:ext cx="7046671" cy="3881641"/>
          </a:xfrm>
          <a:prstGeom prst="rect">
            <a:avLst/>
          </a:prstGeom>
        </p:spPr>
      </p:pic>
    </p:spTree>
    <p:extLst>
      <p:ext uri="{BB962C8B-B14F-4D97-AF65-F5344CB8AC3E}">
        <p14:creationId xmlns:p14="http://schemas.microsoft.com/office/powerpoint/2010/main" val="91368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3888E-2EF4-B143-B5E5-DFCACAA5E2A3}"/>
              </a:ext>
            </a:extLst>
          </p:cNvPr>
          <p:cNvSpPr>
            <a:spLocks noGrp="1"/>
          </p:cNvSpPr>
          <p:nvPr>
            <p:ph type="title" idx="4294967295"/>
          </p:nvPr>
        </p:nvSpPr>
        <p:spPr>
          <a:xfrm>
            <a:off x="855662" y="0"/>
            <a:ext cx="10480675" cy="2160588"/>
          </a:xfrm>
        </p:spPr>
        <p:txBody>
          <a:bodyPr>
            <a:normAutofit/>
          </a:bodyPr>
          <a:lstStyle/>
          <a:p>
            <a:r>
              <a:rPr lang="en-US" sz="3600" b="1" dirty="0">
                <a:solidFill>
                  <a:srgbClr val="0071F8"/>
                </a:solidFill>
                <a:latin typeface="Arial" panose="020B0604020202020204" pitchFamily="34" charset="0"/>
                <a:cs typeface="Arial" panose="020B0604020202020204" pitchFamily="34" charset="0"/>
              </a:rPr>
              <a:t>If the TV star had been travelling at 98 km/h, would he have been breaking the speed limit?</a:t>
            </a:r>
          </a:p>
        </p:txBody>
      </p:sp>
      <p:cxnSp>
        <p:nvCxnSpPr>
          <p:cNvPr id="8" name="Straight Connector 7">
            <a:extLst>
              <a:ext uri="{FF2B5EF4-FFF2-40B4-BE49-F238E27FC236}">
                <a16:creationId xmlns:a16="http://schemas.microsoft.com/office/drawing/2014/main" id="{76864433-CE7A-4B94-B797-E018C9D47909}"/>
              </a:ext>
            </a:extLst>
          </p:cNvPr>
          <p:cNvCxnSpPr/>
          <p:nvPr/>
        </p:nvCxnSpPr>
        <p:spPr>
          <a:xfrm>
            <a:off x="855662" y="1799303"/>
            <a:ext cx="10943048" cy="0"/>
          </a:xfrm>
          <a:prstGeom prst="line">
            <a:avLst/>
          </a:prstGeom>
          <a:ln>
            <a:solidFill>
              <a:srgbClr val="0071F8"/>
            </a:solidFill>
          </a:ln>
        </p:spPr>
        <p:style>
          <a:lnRef idx="1">
            <a:schemeClr val="accent1"/>
          </a:lnRef>
          <a:fillRef idx="0">
            <a:schemeClr val="accent1"/>
          </a:fillRef>
          <a:effectRef idx="0">
            <a:schemeClr val="accent1"/>
          </a:effectRef>
          <a:fontRef idx="minor">
            <a:schemeClr val="tx1"/>
          </a:fontRef>
        </p:style>
      </p:cxnSp>
      <p:pic>
        <p:nvPicPr>
          <p:cNvPr id="6" name="Picture 5" descr="A newspaper page with the headline ‘TV star caught at 98 mph ‘thought dial showed km/h'.">
            <a:extLst>
              <a:ext uri="{FF2B5EF4-FFF2-40B4-BE49-F238E27FC236}">
                <a16:creationId xmlns:a16="http://schemas.microsoft.com/office/drawing/2014/main" id="{07CAC52C-8F77-40F0-9826-A29343DB0A66}"/>
              </a:ext>
            </a:extLst>
          </p:cNvPr>
          <p:cNvPicPr>
            <a:picLocks noChangeAspect="1"/>
          </p:cNvPicPr>
          <p:nvPr/>
        </p:nvPicPr>
        <p:blipFill>
          <a:blip r:embed="rId3"/>
          <a:stretch>
            <a:fillRect/>
          </a:stretch>
        </p:blipFill>
        <p:spPr>
          <a:xfrm>
            <a:off x="3478783" y="2030229"/>
            <a:ext cx="4784684" cy="4522510"/>
          </a:xfrm>
          <a:prstGeom prst="rect">
            <a:avLst/>
          </a:prstGeom>
        </p:spPr>
      </p:pic>
    </p:spTree>
    <p:extLst>
      <p:ext uri="{BB962C8B-B14F-4D97-AF65-F5344CB8AC3E}">
        <p14:creationId xmlns:p14="http://schemas.microsoft.com/office/powerpoint/2010/main" val="371315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87A3-EA30-EC42-B836-8A6BD37CA30A}"/>
              </a:ext>
            </a:extLst>
          </p:cNvPr>
          <p:cNvSpPr>
            <a:spLocks noGrp="1"/>
          </p:cNvSpPr>
          <p:nvPr>
            <p:ph type="title"/>
          </p:nvPr>
        </p:nvSpPr>
        <p:spPr/>
        <p:txBody>
          <a:bodyPr/>
          <a:lstStyle/>
          <a:p>
            <a:r>
              <a:rPr lang="en-US" sz="3600" b="1" dirty="0">
                <a:solidFill>
                  <a:srgbClr val="0071F8"/>
                </a:solidFill>
                <a:latin typeface="Arial" panose="020B0604020202020204" pitchFamily="34" charset="0"/>
                <a:cs typeface="Arial" panose="020B0604020202020204" pitchFamily="34" charset="0"/>
              </a:rPr>
              <a:t>What is wrong with this? What should it say?</a:t>
            </a:r>
          </a:p>
        </p:txBody>
      </p:sp>
      <p:pic>
        <p:nvPicPr>
          <p:cNvPr id="11" name="Picture 10" descr="An image with the words ‘3% off today’, and below this ‘£150’ (crossed out) and ‘£120’ next to it.">
            <a:extLst>
              <a:ext uri="{FF2B5EF4-FFF2-40B4-BE49-F238E27FC236}">
                <a16:creationId xmlns:a16="http://schemas.microsoft.com/office/drawing/2014/main" id="{7515273F-82FC-4E9D-8915-19799D33CA51}"/>
              </a:ext>
            </a:extLst>
          </p:cNvPr>
          <p:cNvPicPr>
            <a:picLocks noChangeAspect="1"/>
          </p:cNvPicPr>
          <p:nvPr/>
        </p:nvPicPr>
        <p:blipFill>
          <a:blip r:embed="rId2"/>
          <a:stretch>
            <a:fillRect/>
          </a:stretch>
        </p:blipFill>
        <p:spPr>
          <a:xfrm>
            <a:off x="2926573" y="1541961"/>
            <a:ext cx="6338854" cy="3774077"/>
          </a:xfrm>
          <a:prstGeom prst="rect">
            <a:avLst/>
          </a:prstGeom>
        </p:spPr>
      </p:pic>
    </p:spTree>
    <p:extLst>
      <p:ext uri="{BB962C8B-B14F-4D97-AF65-F5344CB8AC3E}">
        <p14:creationId xmlns:p14="http://schemas.microsoft.com/office/powerpoint/2010/main" val="185858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4861-77B3-A644-AD99-DCE35D5592A7}"/>
              </a:ext>
            </a:extLst>
          </p:cNvPr>
          <p:cNvSpPr>
            <a:spLocks noGrp="1"/>
          </p:cNvSpPr>
          <p:nvPr>
            <p:ph type="title"/>
          </p:nvPr>
        </p:nvSpPr>
        <p:spPr/>
        <p:txBody>
          <a:bodyPr/>
          <a:lstStyle/>
          <a:p>
            <a:r>
              <a:rPr lang="en-US" sz="3600" b="1" dirty="0">
                <a:solidFill>
                  <a:srgbClr val="0071F8"/>
                </a:solidFill>
                <a:latin typeface="Arial" panose="020B0604020202020204" pitchFamily="34" charset="0"/>
                <a:cs typeface="Arial" panose="020B0604020202020204" pitchFamily="34" charset="0"/>
              </a:rPr>
              <a:t>Do these diagrams make sense?</a:t>
            </a:r>
          </a:p>
        </p:txBody>
      </p:sp>
      <p:pic>
        <p:nvPicPr>
          <p:cNvPr id="8" name="Picture 7" descr="Two images of two cars on different lanes of the same road, showing stopping distances in snow and ice at different speeds and in different weather conditions. The title is ‘Stopping distances in snow and ice’.">
            <a:extLst>
              <a:ext uri="{FF2B5EF4-FFF2-40B4-BE49-F238E27FC236}">
                <a16:creationId xmlns:a16="http://schemas.microsoft.com/office/drawing/2014/main" id="{3199F0D8-EE0A-4189-B07B-59AD0A759699}"/>
              </a:ext>
            </a:extLst>
          </p:cNvPr>
          <p:cNvPicPr>
            <a:picLocks noChangeAspect="1"/>
          </p:cNvPicPr>
          <p:nvPr/>
        </p:nvPicPr>
        <p:blipFill>
          <a:blip r:embed="rId4"/>
          <a:stretch>
            <a:fillRect/>
          </a:stretch>
        </p:blipFill>
        <p:spPr>
          <a:xfrm>
            <a:off x="2165828" y="1194097"/>
            <a:ext cx="7860344" cy="5087729"/>
          </a:xfrm>
          <a:prstGeom prst="rect">
            <a:avLst/>
          </a:prstGeom>
        </p:spPr>
      </p:pic>
    </p:spTree>
    <p:extLst>
      <p:ext uri="{BB962C8B-B14F-4D97-AF65-F5344CB8AC3E}">
        <p14:creationId xmlns:p14="http://schemas.microsoft.com/office/powerpoint/2010/main" val="6689470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9E0F-5E40-EC47-A43F-5A0C68221724}"/>
              </a:ext>
            </a:extLst>
          </p:cNvPr>
          <p:cNvSpPr>
            <a:spLocks noGrp="1"/>
          </p:cNvSpPr>
          <p:nvPr>
            <p:ph type="title"/>
          </p:nvPr>
        </p:nvSpPr>
        <p:spPr/>
        <p:txBody>
          <a:bodyPr/>
          <a:lstStyle/>
          <a:p>
            <a:r>
              <a:rPr lang="en-US" sz="3600" b="1" dirty="0">
                <a:solidFill>
                  <a:srgbClr val="0071F8"/>
                </a:solidFill>
                <a:latin typeface="Arial" panose="020B0604020202020204" pitchFamily="34" charset="0"/>
                <a:cs typeface="Arial" panose="020B0604020202020204" pitchFamily="34" charset="0"/>
              </a:rPr>
              <a:t>Is it worth buying two?</a:t>
            </a:r>
          </a:p>
        </p:txBody>
      </p:sp>
      <p:pic>
        <p:nvPicPr>
          <p:cNvPr id="8" name="Picture 7" descr="A supermarket shelf label with the words ‘Avocado 69p each. Buy 2 for £1.75'.">
            <a:extLst>
              <a:ext uri="{FF2B5EF4-FFF2-40B4-BE49-F238E27FC236}">
                <a16:creationId xmlns:a16="http://schemas.microsoft.com/office/drawing/2014/main" id="{6625E639-8806-4CD2-B6B6-6A95FD8E089A}"/>
              </a:ext>
            </a:extLst>
          </p:cNvPr>
          <p:cNvPicPr>
            <a:picLocks noChangeAspect="1"/>
          </p:cNvPicPr>
          <p:nvPr/>
        </p:nvPicPr>
        <p:blipFill>
          <a:blip r:embed="rId3"/>
          <a:stretch>
            <a:fillRect/>
          </a:stretch>
        </p:blipFill>
        <p:spPr>
          <a:xfrm>
            <a:off x="3294081" y="1516622"/>
            <a:ext cx="5603838" cy="3824755"/>
          </a:xfrm>
          <a:prstGeom prst="rect">
            <a:avLst/>
          </a:prstGeom>
        </p:spPr>
      </p:pic>
    </p:spTree>
    <p:extLst>
      <p:ext uri="{BB962C8B-B14F-4D97-AF65-F5344CB8AC3E}">
        <p14:creationId xmlns:p14="http://schemas.microsoft.com/office/powerpoint/2010/main" val="370323064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EC51-6853-3248-AD03-F431A72B4AEE}"/>
              </a:ext>
            </a:extLst>
          </p:cNvPr>
          <p:cNvSpPr>
            <a:spLocks noGrp="1"/>
          </p:cNvSpPr>
          <p:nvPr>
            <p:ph type="title"/>
          </p:nvPr>
        </p:nvSpPr>
        <p:spPr/>
        <p:txBody>
          <a:bodyPr/>
          <a:lstStyle/>
          <a:p>
            <a:r>
              <a:rPr lang="en-US" sz="3600" b="1" dirty="0">
                <a:solidFill>
                  <a:srgbClr val="0071F8"/>
                </a:solidFill>
                <a:latin typeface="Arial" panose="020B0604020202020204" pitchFamily="34" charset="0"/>
                <a:cs typeface="Arial" panose="020B0604020202020204" pitchFamily="34" charset="0"/>
              </a:rPr>
              <a:t>Comment on this.</a:t>
            </a:r>
          </a:p>
        </p:txBody>
      </p:sp>
      <p:pic>
        <p:nvPicPr>
          <p:cNvPr id="8" name="Picture 7" descr="A shop label with the words ‘get 50% off or half price, whichever is less’.">
            <a:extLst>
              <a:ext uri="{FF2B5EF4-FFF2-40B4-BE49-F238E27FC236}">
                <a16:creationId xmlns:a16="http://schemas.microsoft.com/office/drawing/2014/main" id="{CC32CEF6-41F5-4478-B895-66904ABCA9CC}"/>
              </a:ext>
            </a:extLst>
          </p:cNvPr>
          <p:cNvPicPr>
            <a:picLocks noChangeAspect="1"/>
          </p:cNvPicPr>
          <p:nvPr/>
        </p:nvPicPr>
        <p:blipFill>
          <a:blip r:embed="rId2"/>
          <a:stretch>
            <a:fillRect/>
          </a:stretch>
        </p:blipFill>
        <p:spPr>
          <a:xfrm>
            <a:off x="3293863" y="1461650"/>
            <a:ext cx="5604274" cy="3934699"/>
          </a:xfrm>
          <a:prstGeom prst="rect">
            <a:avLst/>
          </a:prstGeom>
        </p:spPr>
      </p:pic>
    </p:spTree>
    <p:extLst>
      <p:ext uri="{BB962C8B-B14F-4D97-AF65-F5344CB8AC3E}">
        <p14:creationId xmlns:p14="http://schemas.microsoft.com/office/powerpoint/2010/main" val="184981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E80D-30E0-F848-9B9A-BFD0B718C672}"/>
              </a:ext>
            </a:extLst>
          </p:cNvPr>
          <p:cNvSpPr>
            <a:spLocks noGrp="1"/>
          </p:cNvSpPr>
          <p:nvPr>
            <p:ph type="title"/>
          </p:nvPr>
        </p:nvSpPr>
        <p:spPr/>
        <p:txBody>
          <a:bodyPr/>
          <a:lstStyle/>
          <a:p>
            <a:r>
              <a:rPr lang="en-US" sz="3600" b="1" dirty="0">
                <a:solidFill>
                  <a:srgbClr val="0071F8"/>
                </a:solidFill>
                <a:latin typeface="Arial" panose="020B0604020202020204" pitchFamily="34" charset="0"/>
                <a:cs typeface="Arial" panose="020B0604020202020204" pitchFamily="34" charset="0"/>
              </a:rPr>
              <a:t>Comment on this.</a:t>
            </a:r>
          </a:p>
        </p:txBody>
      </p:sp>
      <p:pic>
        <p:nvPicPr>
          <p:cNvPr id="8" name="Picture 7" descr="A large shop sign with the words ‘clearance, 130% off or more on original prices’.">
            <a:extLst>
              <a:ext uri="{FF2B5EF4-FFF2-40B4-BE49-F238E27FC236}">
                <a16:creationId xmlns:a16="http://schemas.microsoft.com/office/drawing/2014/main" id="{F651B0A9-DA98-42A9-93F7-32EF7D4753F6}"/>
              </a:ext>
            </a:extLst>
          </p:cNvPr>
          <p:cNvPicPr>
            <a:picLocks noChangeAspect="1"/>
          </p:cNvPicPr>
          <p:nvPr/>
        </p:nvPicPr>
        <p:blipFill>
          <a:blip r:embed="rId2"/>
          <a:stretch>
            <a:fillRect/>
          </a:stretch>
        </p:blipFill>
        <p:spPr>
          <a:xfrm>
            <a:off x="3449433" y="1235612"/>
            <a:ext cx="5293134" cy="4386776"/>
          </a:xfrm>
          <a:prstGeom prst="rect">
            <a:avLst/>
          </a:prstGeom>
        </p:spPr>
      </p:pic>
    </p:spTree>
    <p:extLst>
      <p:ext uri="{BB962C8B-B14F-4D97-AF65-F5344CB8AC3E}">
        <p14:creationId xmlns:p14="http://schemas.microsoft.com/office/powerpoint/2010/main" val="2649631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C080BAE-2AE3-4DAB-A378-216BFDA560DE}"/>
</file>

<file path=customXml/itemProps2.xml><?xml version="1.0" encoding="utf-8"?>
<ds:datastoreItem xmlns:ds="http://schemas.openxmlformats.org/officeDocument/2006/customXml" ds:itemID="{CF177F85-354E-4D4E-A12C-8B49B1ECD132}"/>
</file>

<file path=customXml/itemProps3.xml><?xml version="1.0" encoding="utf-8"?>
<ds:datastoreItem xmlns:ds="http://schemas.openxmlformats.org/officeDocument/2006/customXml" ds:itemID="{ED127EF6-FB30-4EB7-ADCF-E4FB633DDABE}"/>
</file>

<file path=docProps/app.xml><?xml version="1.0" encoding="utf-8"?>
<Properties xmlns="http://schemas.openxmlformats.org/officeDocument/2006/extended-properties" xmlns:vt="http://schemas.openxmlformats.org/officeDocument/2006/docPropsVTypes">
  <TotalTime>33550</TotalTime>
  <Words>79</Words>
  <Application>Microsoft Office PowerPoint</Application>
  <PresentationFormat>Widescreen</PresentationFormat>
  <Paragraphs>13</Paragraphs>
  <Slides>8</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Custom Design</vt:lpstr>
      <vt:lpstr>Motivation and Engagement</vt:lpstr>
      <vt:lpstr>What is wrong with this?</vt:lpstr>
      <vt:lpstr>If the TV star had been travelling at 98 km/h, would he have been breaking the speed limit?</vt:lpstr>
      <vt:lpstr>What is wrong with this? What should it say?</vt:lpstr>
      <vt:lpstr>Do these diagrams make sense?</vt:lpstr>
      <vt:lpstr>Is it worth buying two?</vt:lpstr>
      <vt:lpstr>Comment on this.</vt:lpstr>
      <vt:lpstr>Comment on this.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Motivation and Engagement Slides</dc:title>
  <dc:creator>Pearson</dc:creator>
  <cp:lastModifiedBy>Collett, Clare</cp:lastModifiedBy>
  <cp:revision>88</cp:revision>
  <dcterms:created xsi:type="dcterms:W3CDTF">2019-07-11T15:46:02Z</dcterms:created>
  <dcterms:modified xsi:type="dcterms:W3CDTF">2021-12-13T14:34:07Z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