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6" r:id="rId4"/>
    <p:sldId id="287" r:id="rId5"/>
    <p:sldId id="288" r:id="rId6"/>
    <p:sldId id="289" r:id="rId7"/>
    <p:sldId id="29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65"/>
  </p:normalViewPr>
  <p:slideViewPr>
    <p:cSldViewPr snapToGrid="0" snapToObjects="1">
      <p:cViewPr varScale="1">
        <p:scale>
          <a:sx n="107" d="100"/>
          <a:sy n="107" d="100"/>
        </p:scale>
        <p:origin x="7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DA0E2-A02F-F54C-A6AF-B39B0B57FDF9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9C614-CB84-8047-8DF7-F00C4659E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114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7dde3ebc8e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7dde3ebc8e_0_153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Note the word FULLY which is often missed by students. May need to point out that this expression requires the use of x squared tiles – may be a conceptual leap for some teachers.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Maybe omit if short of time, but will be left on presentation for people to look at on their own if they wish.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4875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dde3ebc8e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7dde3ebc8e_0_160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71837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7dde3ebc8e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7dde3ebc8e_0_173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2315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7dde3ebc8e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7dde3ebc8e_0_184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1503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270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02E46-E82D-8940-89D2-F0125524F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80ED70-5D1E-9740-8385-EAC68099D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CC9A83-42BC-504E-B628-5A60BC98F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2466B-8081-BC4E-953D-4802CB9E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1D7CF-38FE-0949-837E-2D3B83D14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528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C0441-1A1B-A74C-8E04-89F769E87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BECA99-8F1E-2B49-BB26-B65ED5F0D2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DD9CB7-BE29-7A45-8CA4-D6373C4C0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3FC28B-176B-5448-AE55-AE91AF79D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2AE474-2364-DA4E-81AC-CF7C7B53C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60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8174FC-E4BC-D84D-A610-F0D621677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34ED4A-8FDE-C043-BB13-7CCB488A2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E424E-26D2-5D4A-898B-C0BFB80DD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231E2-338C-4C46-BA2C-7B1D980B2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73988-5178-FC4F-9B88-C8C076976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774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1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7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1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347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4338B-5817-6248-9A01-D5D229D2F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AFEC0-2405-A44E-BA26-4ACFB6DDA8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31D08-DF86-954D-AEE6-3ED7FC0C2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DC650-B683-4545-AD6A-3AA93B470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0C3E0-3FCB-BF49-9807-FBC9E9503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01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F1903-11A1-054E-89EB-B5F62C920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680B5-DFB5-D244-A633-0927E1809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5CC585-43D7-A543-A9F7-31802C81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445BA-547F-3E4A-AEE2-8C820333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F229B-11E3-E04E-83A1-8EC147461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46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51B90-62C8-574C-9393-0AD40AA57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A29991-3A12-3244-8E4A-BECBB04738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B47C36-A71B-AD40-BC70-0E5571655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C4BF8-E5B1-AE48-82C6-EE16F7624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EE1D6-32FC-B44D-A769-DE00B94D6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DC75C-2D03-9748-BF4E-BB31576F6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51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48434-153A-9E40-818C-A9AA8897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809E16-CEE8-4642-9318-201ACEF84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C2620-5E9F-C94D-B311-AC86176D2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B1CEB8-A8E6-5149-93FD-DD1DFFA27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FF8C0-EED2-F047-A2BD-8727F4C346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5F9C30-6FB1-3A4D-8BE1-1CE4ECFCF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7E22A3-02AA-574A-9DEB-AE7B96FF1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69734-9DD1-EE4E-B99F-949EC41C1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68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9EDF2-DF3D-C54C-B6D2-386E61A20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01AD4B-94BE-634B-9DD0-B72DE931D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DD1546-C0E9-9142-819D-6F1B8256B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D4611F-0A71-7F41-B2D6-028A60AC4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49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86FAB8-3A56-3F49-9EE5-FCF224203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DC3E96-1E04-E043-A38A-83F301FD8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1D6BC9-882F-2348-828B-093195A5B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52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55ABA-6152-9649-B3CF-8AE7C04C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B4CC1-FE5A-434E-8A47-D718A3A8C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C10FBF-49BF-E047-BCBA-57FABF494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8FAE9A-2F0B-C44A-B012-5EF96317B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B08A54-30B1-6345-AD32-B95655951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545058-F930-C04E-97DD-054C3A18F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30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E0096-7C1B-A446-9F58-3ACF8FEBC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62421C-8D96-9949-9A1C-62DFC218B8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BD21F8-D1E3-1C40-BE11-BAB6E8B350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1D16E9-68F9-CE4D-AC9B-6A65421CB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3A626-7824-6345-8527-FBCC500C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F75788-3C07-F043-9EF6-E4594CFCA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13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A00CA4-2901-E941-A567-2CEA914A6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30D85-D74D-8542-B5BC-A35126A0B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C2A30-1536-4142-A40F-7518E65BA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2F957-D014-7C49-9D9D-A902C3978718}" type="datetimeFigureOut">
              <a:rPr lang="en-GB" smtClean="0"/>
              <a:t>05/10/2022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733F4-C5F9-9B4E-B977-1D7FC43C2B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54D62-B36F-A541-810B-8F0A03500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578D9-FDCC-434A-8C03-A12243763E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97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0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5B733-53C0-C548-8D93-A87806E159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Extension slides for algebra tiles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795025-449C-2749-80E4-69D8983FC1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576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CE746FE-0CFE-4F73-89C6-BDF0F01ABC9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algn="l"/>
                <a:br>
                  <a:rPr lang="en-GB" dirty="0"/>
                </a:br>
                <a:br>
                  <a:rPr lang="en-GB" dirty="0"/>
                </a:br>
                <a:r>
                  <a:rPr lang="en-GB" dirty="0"/>
                  <a:t>Factorise fully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6</m:t>
                    </m:r>
                    <m:sSup>
                      <m:sSup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15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CE746FE-0CFE-4F73-89C6-BDF0F01ABC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935" b="-2195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B960691B-33B0-41F3-97E8-8D243B2510CE}"/>
              </a:ext>
            </a:extLst>
          </p:cNvPr>
          <p:cNvSpPr txBox="1"/>
          <p:nvPr/>
        </p:nvSpPr>
        <p:spPr>
          <a:xfrm>
            <a:off x="5252164" y="4203509"/>
            <a:ext cx="11100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5400" dirty="0">
                <a:solidFill>
                  <a:prstClr val="black"/>
                </a:solidFill>
                <a:latin typeface="Calibri"/>
              </a:rPr>
              <a:t>3x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5B8F3A-80E3-4FF0-B1C6-5A8E0ECC7C62}"/>
              </a:ext>
            </a:extLst>
          </p:cNvPr>
          <p:cNvSpPr txBox="1"/>
          <p:nvPr/>
        </p:nvSpPr>
        <p:spPr>
          <a:xfrm>
            <a:off x="6813631" y="2885924"/>
            <a:ext cx="10089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5400" dirty="0">
                <a:solidFill>
                  <a:prstClr val="black"/>
                </a:solidFill>
                <a:latin typeface="Calibri"/>
              </a:rPr>
              <a:t>2x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BD58E5-A601-4921-AE63-76E8BD83F117}"/>
              </a:ext>
            </a:extLst>
          </p:cNvPr>
          <p:cNvSpPr txBox="1"/>
          <p:nvPr/>
        </p:nvSpPr>
        <p:spPr>
          <a:xfrm>
            <a:off x="8606137" y="2885924"/>
            <a:ext cx="783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54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5887E8-1C15-4561-825A-AC3FFDFF38E3}"/>
              </a:ext>
            </a:extLst>
          </p:cNvPr>
          <p:cNvSpPr txBox="1"/>
          <p:nvPr/>
        </p:nvSpPr>
        <p:spPr>
          <a:xfrm>
            <a:off x="6602680" y="2000537"/>
            <a:ext cx="517372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4267" dirty="0">
                <a:solidFill>
                  <a:srgbClr val="FF0000"/>
                </a:solidFill>
                <a:latin typeface="Calibri"/>
              </a:rPr>
              <a:t>= 3x ( 2x + 5 )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198E55C-8359-435E-84C9-5AFA579491D3}"/>
                  </a:ext>
                </a:extLst>
              </p:cNvPr>
              <p:cNvSpPr/>
              <p:nvPr/>
            </p:nvSpPr>
            <p:spPr>
              <a:xfrm>
                <a:off x="6396941" y="3883226"/>
                <a:ext cx="3611303" cy="1563903"/>
              </a:xfrm>
              <a:prstGeom prst="rect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45718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GB" sz="3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3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3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6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+15</m:t>
                      </m:r>
                      <m:r>
                        <a:rPr lang="en-GB" sz="36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sz="36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198E55C-8359-435E-84C9-5AFA579491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941" y="3883226"/>
                <a:ext cx="3611303" cy="15639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DA81FF2-6A1C-4140-9753-1C8B3CD1D94B}"/>
                  </a:ext>
                </a:extLst>
              </p:cNvPr>
              <p:cNvSpPr/>
              <p:nvPr/>
            </p:nvSpPr>
            <p:spPr>
              <a:xfrm>
                <a:off x="6350646" y="3883331"/>
                <a:ext cx="1840375" cy="1563903"/>
              </a:xfrm>
              <a:prstGeom prst="rect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45718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GB" sz="40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40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40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40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DA81FF2-6A1C-4140-9753-1C8B3CD1D9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646" y="3883331"/>
                <a:ext cx="1840375" cy="15639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F9BDB72-E201-4D96-A34B-0A8D7002513E}"/>
                  </a:ext>
                </a:extLst>
              </p:cNvPr>
              <p:cNvSpPr/>
              <p:nvPr/>
            </p:nvSpPr>
            <p:spPr>
              <a:xfrm>
                <a:off x="8192949" y="3883119"/>
                <a:ext cx="1840375" cy="1563903"/>
              </a:xfrm>
              <a:prstGeom prst="rect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45718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GB" sz="40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sz="40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F9BDB72-E201-4D96-A34B-0A8D700251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2949" y="3883119"/>
                <a:ext cx="1840375" cy="156390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63D7B9-CC8C-0B48-A828-F96F1ABF16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25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-GB"/>
              <a:t>Factorise fully 3x</a:t>
            </a:r>
            <a:r>
              <a:rPr lang="en-GB" baseline="30000"/>
              <a:t>2</a:t>
            </a:r>
            <a:r>
              <a:rPr lang="en-GB"/>
              <a:t> + 6x</a:t>
            </a:r>
            <a:endParaRPr/>
          </a:p>
        </p:txBody>
      </p:sp>
      <p:sp>
        <p:nvSpPr>
          <p:cNvPr id="236" name="Google Shape;236;p3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/>
              <a:t>Can you make a perfect rectangle using these algebra tiles?</a:t>
            </a:r>
            <a:endParaRPr/>
          </a:p>
        </p:txBody>
      </p:sp>
      <p:pic>
        <p:nvPicPr>
          <p:cNvPr id="237" name="Google Shape;237;p38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7578" y="2664525"/>
            <a:ext cx="4402751" cy="294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78AD74-0531-024C-A780-5AB8DFFCFE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024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-GB"/>
              <a:t>Factorise fully 3x</a:t>
            </a:r>
            <a:r>
              <a:rPr lang="en-GB" baseline="30000"/>
              <a:t>2</a:t>
            </a:r>
            <a:r>
              <a:rPr lang="en-GB"/>
              <a:t> + 6x</a:t>
            </a:r>
            <a:endParaRPr/>
          </a:p>
        </p:txBody>
      </p:sp>
      <p:pic>
        <p:nvPicPr>
          <p:cNvPr id="243" name="Google Shape;243;p3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700" y="3809179"/>
            <a:ext cx="6301851" cy="161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9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7201" y="1394868"/>
            <a:ext cx="2019103" cy="3962285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9"/>
          <p:cNvSpPr txBox="1"/>
          <p:nvPr/>
        </p:nvSpPr>
        <p:spPr>
          <a:xfrm>
            <a:off x="1881800" y="2079775"/>
            <a:ext cx="6455400" cy="21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 dirty="0">
                <a:solidFill>
                  <a:prstClr val="black"/>
                </a:solidFill>
                <a:latin typeface="Calibri"/>
              </a:rPr>
              <a:t>There is more than one possible rectangle.</a:t>
            </a:r>
            <a:endParaRPr sz="3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07F55D-47B9-5E44-98F4-1C758C73E3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940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-GB"/>
              <a:t>Factorise fully 3x</a:t>
            </a:r>
            <a:r>
              <a:rPr lang="en-GB" baseline="30000"/>
              <a:t>2</a:t>
            </a:r>
            <a:r>
              <a:rPr lang="en-GB"/>
              <a:t> + 6x</a:t>
            </a:r>
            <a:endParaRPr/>
          </a:p>
        </p:txBody>
      </p:sp>
      <p:pic>
        <p:nvPicPr>
          <p:cNvPr id="251" name="Google Shape;251;p4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4649" y="3177854"/>
            <a:ext cx="6301851" cy="161694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0"/>
          <p:cNvSpPr txBox="1"/>
          <p:nvPr/>
        </p:nvSpPr>
        <p:spPr>
          <a:xfrm>
            <a:off x="1881801" y="2079775"/>
            <a:ext cx="8414700" cy="7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This rectangle represents         x(3x + 6)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3" name="Google Shape;253;p40"/>
          <p:cNvSpPr txBox="1"/>
          <p:nvPr/>
        </p:nvSpPr>
        <p:spPr>
          <a:xfrm>
            <a:off x="1941451" y="4718601"/>
            <a:ext cx="8414700" cy="9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3x and 6 have a common factor of 3.</a:t>
            </a:r>
            <a:endParaRPr sz="3000">
              <a:solidFill>
                <a:prstClr val="black"/>
              </a:solidFill>
              <a:latin typeface="Calibri"/>
            </a:endParaRPr>
          </a:p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This answer is not </a:t>
            </a:r>
            <a:r>
              <a:rPr lang="en-GB" sz="3000" b="1">
                <a:solidFill>
                  <a:prstClr val="black"/>
                </a:solidFill>
                <a:latin typeface="Calibri"/>
              </a:rPr>
              <a:t>fully</a:t>
            </a:r>
            <a:r>
              <a:rPr lang="en-GB" sz="3000">
                <a:solidFill>
                  <a:prstClr val="black"/>
                </a:solidFill>
                <a:latin typeface="Calibri"/>
              </a:rPr>
              <a:t> factorised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4" name="Google Shape;254;p40"/>
          <p:cNvSpPr txBox="1"/>
          <p:nvPr/>
        </p:nvSpPr>
        <p:spPr>
          <a:xfrm>
            <a:off x="3571451" y="3610500"/>
            <a:ext cx="6519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x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5" name="Google Shape;255;p40"/>
          <p:cNvSpPr txBox="1"/>
          <p:nvPr/>
        </p:nvSpPr>
        <p:spPr>
          <a:xfrm>
            <a:off x="6009851" y="2696100"/>
            <a:ext cx="6519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3x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6" name="Google Shape;256;p40"/>
          <p:cNvSpPr txBox="1"/>
          <p:nvPr/>
        </p:nvSpPr>
        <p:spPr>
          <a:xfrm>
            <a:off x="8918726" y="2696100"/>
            <a:ext cx="8673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+6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1E0C80-58EB-5E48-B8A6-A6D3A5401B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35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-GB"/>
              <a:t>Factorise fully 3x</a:t>
            </a:r>
            <a:r>
              <a:rPr lang="en-GB" baseline="30000"/>
              <a:t>2</a:t>
            </a:r>
            <a:r>
              <a:rPr lang="en-GB"/>
              <a:t> + 6x</a:t>
            </a:r>
            <a:endParaRPr/>
          </a:p>
        </p:txBody>
      </p:sp>
      <p:pic>
        <p:nvPicPr>
          <p:cNvPr id="262" name="Google Shape;262;p41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7201" y="1394868"/>
            <a:ext cx="2019103" cy="396228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1"/>
          <p:cNvSpPr txBox="1"/>
          <p:nvPr/>
        </p:nvSpPr>
        <p:spPr>
          <a:xfrm>
            <a:off x="1881800" y="2079775"/>
            <a:ext cx="6455400" cy="15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This rectangle represents</a:t>
            </a:r>
            <a:endParaRPr sz="3000">
              <a:solidFill>
                <a:prstClr val="black"/>
              </a:solidFill>
              <a:latin typeface="Calibri"/>
            </a:endParaRPr>
          </a:p>
          <a:p>
            <a:pPr defTabSz="457189"/>
            <a:endParaRPr sz="3000">
              <a:solidFill>
                <a:prstClr val="black"/>
              </a:solidFill>
              <a:latin typeface="Calibri"/>
            </a:endParaRPr>
          </a:p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3x (x + 2)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4" name="Google Shape;264;p41"/>
          <p:cNvSpPr txBox="1"/>
          <p:nvPr/>
        </p:nvSpPr>
        <p:spPr>
          <a:xfrm>
            <a:off x="1941451" y="4718601"/>
            <a:ext cx="8414700" cy="9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2400">
                <a:solidFill>
                  <a:prstClr val="black"/>
                </a:solidFill>
                <a:latin typeface="Calibri"/>
              </a:rPr>
              <a:t>x and 2 don’t have any common factors</a:t>
            </a:r>
            <a:endParaRPr sz="2400">
              <a:solidFill>
                <a:prstClr val="black"/>
              </a:solidFill>
              <a:latin typeface="Calibri"/>
            </a:endParaRPr>
          </a:p>
          <a:p>
            <a:pPr defTabSz="457189"/>
            <a:r>
              <a:rPr lang="en-GB" sz="2400">
                <a:solidFill>
                  <a:prstClr val="black"/>
                </a:solidFill>
                <a:latin typeface="Calibri"/>
              </a:rPr>
              <a:t>This answer is </a:t>
            </a:r>
            <a:r>
              <a:rPr lang="en-GB" sz="2400" b="1">
                <a:solidFill>
                  <a:prstClr val="black"/>
                </a:solidFill>
                <a:latin typeface="Calibri"/>
              </a:rPr>
              <a:t>fully</a:t>
            </a:r>
            <a:r>
              <a:rPr lang="en-GB" sz="2400">
                <a:solidFill>
                  <a:prstClr val="black"/>
                </a:solidFill>
                <a:latin typeface="Calibri"/>
              </a:rPr>
              <a:t> factorised</a:t>
            </a: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5" name="Google Shape;265;p41"/>
          <p:cNvSpPr txBox="1"/>
          <p:nvPr/>
        </p:nvSpPr>
        <p:spPr>
          <a:xfrm>
            <a:off x="7762451" y="3153300"/>
            <a:ext cx="6519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3x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6" name="Google Shape;266;p41"/>
          <p:cNvSpPr txBox="1"/>
          <p:nvPr/>
        </p:nvSpPr>
        <p:spPr>
          <a:xfrm>
            <a:off x="8905451" y="5134500"/>
            <a:ext cx="6519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x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7" name="Google Shape;267;p41"/>
          <p:cNvSpPr txBox="1"/>
          <p:nvPr/>
        </p:nvSpPr>
        <p:spPr>
          <a:xfrm>
            <a:off x="9604526" y="5210700"/>
            <a:ext cx="8673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189"/>
            <a:r>
              <a:rPr lang="en-GB" sz="3000">
                <a:solidFill>
                  <a:prstClr val="black"/>
                </a:solidFill>
                <a:latin typeface="Calibri"/>
              </a:rPr>
              <a:t>+2</a:t>
            </a:r>
            <a:endParaRPr sz="3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3FDE1D-F4FE-0A4E-8E3F-1899F191F4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175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B0CE01-6DBB-4185-839B-3CE72A247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249" y="1394933"/>
            <a:ext cx="8297433" cy="4143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97B65C-F2BA-486E-956D-55B7288CD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4527" y="1766109"/>
            <a:ext cx="4413375" cy="1232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E96719-ABDF-42CF-ADF8-9D4A476325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7400" y="2455604"/>
            <a:ext cx="1873229" cy="5429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258580B-7DDC-438C-A3B7-E2ED95625E13}"/>
              </a:ext>
            </a:extLst>
          </p:cNvPr>
          <p:cNvSpPr txBox="1"/>
          <p:nvPr/>
        </p:nvSpPr>
        <p:spPr>
          <a:xfrm>
            <a:off x="5370235" y="3080079"/>
            <a:ext cx="4666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prstClr val="black"/>
                </a:solidFill>
                <a:latin typeface="Calibri"/>
              </a:rPr>
              <a:t>a) If x = 5, what is the perimeter?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A8912D-9CB2-42AE-8AEB-E037FB36F36E}"/>
              </a:ext>
            </a:extLst>
          </p:cNvPr>
          <p:cNvSpPr txBox="1"/>
          <p:nvPr/>
        </p:nvSpPr>
        <p:spPr>
          <a:xfrm>
            <a:off x="5370235" y="4026111"/>
            <a:ext cx="484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prstClr val="black"/>
                </a:solidFill>
                <a:latin typeface="Calibri"/>
              </a:rPr>
              <a:t>b) If the perimeter is 40, what is x?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51EF01-BA60-46E5-A6F3-E543D237C57A}"/>
              </a:ext>
            </a:extLst>
          </p:cNvPr>
          <p:cNvSpPr txBox="1"/>
          <p:nvPr/>
        </p:nvSpPr>
        <p:spPr>
          <a:xfrm>
            <a:off x="7397345" y="3516521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srgbClr val="FF0000"/>
                </a:solidFill>
                <a:latin typeface="Calibri"/>
              </a:rPr>
              <a:t>4(5+3) = 4 x 8 = 32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5EF4F8-50D0-4764-BA57-EEC0E173538F}"/>
              </a:ext>
            </a:extLst>
          </p:cNvPr>
          <p:cNvSpPr txBox="1"/>
          <p:nvPr/>
        </p:nvSpPr>
        <p:spPr>
          <a:xfrm>
            <a:off x="7397345" y="4421736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srgbClr val="FF0000"/>
                </a:solidFill>
                <a:latin typeface="Calibri"/>
              </a:rPr>
              <a:t>4(x+3) = 40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7BBD7C-7273-450A-B4E7-C46C74B56D02}"/>
              </a:ext>
            </a:extLst>
          </p:cNvPr>
          <p:cNvSpPr txBox="1"/>
          <p:nvPr/>
        </p:nvSpPr>
        <p:spPr>
          <a:xfrm>
            <a:off x="7539523" y="48722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srgbClr val="FF0000"/>
                </a:solidFill>
                <a:latin typeface="Calibri"/>
              </a:rPr>
              <a:t>(x+3) = 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19D2B1-8FE6-4069-A5C6-F98ADFA0905E}"/>
              </a:ext>
            </a:extLst>
          </p:cNvPr>
          <p:cNvSpPr txBox="1"/>
          <p:nvPr/>
        </p:nvSpPr>
        <p:spPr>
          <a:xfrm>
            <a:off x="9059739" y="4421736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srgbClr val="FF0000"/>
                </a:solidFill>
                <a:latin typeface="Calibri"/>
              </a:rPr>
              <a:t>= 4 x 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09F64-8118-46BC-A333-105C27DA4A42}"/>
              </a:ext>
            </a:extLst>
          </p:cNvPr>
          <p:cNvSpPr txBox="1"/>
          <p:nvPr/>
        </p:nvSpPr>
        <p:spPr>
          <a:xfrm>
            <a:off x="8109995" y="5333865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GB" sz="2400" dirty="0">
                <a:solidFill>
                  <a:srgbClr val="FF0000"/>
                </a:solidFill>
                <a:latin typeface="Calibri"/>
              </a:rPr>
              <a:t>x = 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5A1EAE-9001-8044-8751-D686FFCDC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Sample exam question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15F76-A620-594E-9FE7-0CC94FB9D2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139" y="1792981"/>
            <a:ext cx="11360800" cy="4555200"/>
          </a:xfrm>
        </p:spPr>
        <p:txBody>
          <a:bodyPr/>
          <a:lstStyle/>
          <a:p>
            <a:pPr marL="114297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48A926-0D69-6246-A890-1506C3B3FC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33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C6BF2C10D2AD44BB79F8BFF365B8C2" ma:contentTypeVersion="16" ma:contentTypeDescription="Create a new document." ma:contentTypeScope="" ma:versionID="c9b06e18c8963115e3abf9b348a2b147">
  <xsd:schema xmlns:xsd="http://www.w3.org/2001/XMLSchema" xmlns:xs="http://www.w3.org/2001/XMLSchema" xmlns:p="http://schemas.microsoft.com/office/2006/metadata/properties" xmlns:ns2="a943fffa-545b-4eca-b17d-5f9a138dda08" xmlns:ns3="c5cf19a6-e467-491d-9af0-5a70f09a6a41" targetNamespace="http://schemas.microsoft.com/office/2006/metadata/properties" ma:root="true" ma:fieldsID="0a54bbcb56302e0d3bc70941a0a2ee6d" ns2:_="" ns3:_="">
    <xsd:import namespace="a943fffa-545b-4eca-b17d-5f9a138dda08"/>
    <xsd:import namespace="c5cf19a6-e467-491d-9af0-5a70f09a6a4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43fffa-545b-4eca-b17d-5f9a138dda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e9c5b39-4955-4e83-95b2-d0ef9563bab7}" ma:internalName="TaxCatchAll" ma:showField="CatchAllData" ma:web="a943fffa-545b-4eca-b17d-5f9a138dda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cf19a6-e467-491d-9af0-5a70f09a6a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43fffa-545b-4eca-b17d-5f9a138dda08" xsi:nil="true"/>
    <lcf76f155ced4ddcb4097134ff3c332f xmlns="c5cf19a6-e467-491d-9af0-5a70f09a6a4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AD5A76A-A2C9-4336-8D6A-E439353E96F4}"/>
</file>

<file path=customXml/itemProps2.xml><?xml version="1.0" encoding="utf-8"?>
<ds:datastoreItem xmlns:ds="http://schemas.openxmlformats.org/officeDocument/2006/customXml" ds:itemID="{02D5032E-A227-4414-8F84-91F383AE8BBA}"/>
</file>

<file path=customXml/itemProps3.xml><?xml version="1.0" encoding="utf-8"?>
<ds:datastoreItem xmlns:ds="http://schemas.openxmlformats.org/officeDocument/2006/customXml" ds:itemID="{A35DAFB9-D61A-4B65-A9AA-21D10818FB8B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252</Words>
  <Application>Microsoft Macintosh PowerPoint</Application>
  <PresentationFormat>Widescreen</PresentationFormat>
  <Paragraphs>47</Paragraphs>
  <Slides>7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Office Theme</vt:lpstr>
      <vt:lpstr>Extension slides for algebra tiles</vt:lpstr>
      <vt:lpstr>  Factorise fully 6x^2  +15x</vt:lpstr>
      <vt:lpstr>Factorise fully 3x2 + 6x</vt:lpstr>
      <vt:lpstr>Factorise fully 3x2 + 6x</vt:lpstr>
      <vt:lpstr>Factorise fully 3x2 + 6x</vt:lpstr>
      <vt:lpstr>Factorise fully 3x2 + 6x</vt:lpstr>
      <vt:lpstr>Sample exam question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slides for algebra tiles</dc:title>
  <dc:creator>jpa1981 jpa1981</dc:creator>
  <cp:lastModifiedBy>jpa1981 jpa1981</cp:lastModifiedBy>
  <cp:revision>1</cp:revision>
  <dcterms:created xsi:type="dcterms:W3CDTF">2022-10-05T07:16:05Z</dcterms:created>
  <dcterms:modified xsi:type="dcterms:W3CDTF">2022-10-05T07:18:44Z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0x01010062C6BF2C10D2AD44BB79F8BFF365B8C2</vt:lpwstr>
  </property>
</Properties>
</file>