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handoutMasterIdLst>
    <p:handoutMasterId r:id="rId28"/>
  </p:handoutMasterIdLst>
  <p:sldIdLst>
    <p:sldId id="296" r:id="rId5"/>
    <p:sldId id="299" r:id="rId6"/>
    <p:sldId id="298" r:id="rId7"/>
    <p:sldId id="301" r:id="rId8"/>
    <p:sldId id="302" r:id="rId9"/>
    <p:sldId id="303" r:id="rId10"/>
    <p:sldId id="304" r:id="rId11"/>
    <p:sldId id="311" r:id="rId12"/>
    <p:sldId id="305" r:id="rId13"/>
    <p:sldId id="316" r:id="rId14"/>
    <p:sldId id="306" r:id="rId15"/>
    <p:sldId id="307" r:id="rId16"/>
    <p:sldId id="308" r:id="rId17"/>
    <p:sldId id="314" r:id="rId18"/>
    <p:sldId id="315" r:id="rId19"/>
    <p:sldId id="317" r:id="rId20"/>
    <p:sldId id="312" r:id="rId21"/>
    <p:sldId id="318" r:id="rId22"/>
    <p:sldId id="313" r:id="rId23"/>
    <p:sldId id="319" r:id="rId24"/>
    <p:sldId id="309" r:id="rId25"/>
    <p:sldId id="262" r:id="rId2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83" autoAdjust="0"/>
    <p:restoredTop sz="86382"/>
  </p:normalViewPr>
  <p:slideViewPr>
    <p:cSldViewPr showGuides="1">
      <p:cViewPr varScale="1">
        <p:scale>
          <a:sx n="97" d="100"/>
          <a:sy n="97" d="100"/>
        </p:scale>
        <p:origin x="869" y="77"/>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20/06/2022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20/06/2022</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120499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3381364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218729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19558237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488892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3199456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30973305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4104029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a:p>
        </p:txBody>
      </p:sp>
    </p:spTree>
    <p:extLst>
      <p:ext uri="{BB962C8B-B14F-4D97-AF65-F5344CB8AC3E}">
        <p14:creationId xmlns:p14="http://schemas.microsoft.com/office/powerpoint/2010/main" val="15861728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a:p>
        </p:txBody>
      </p:sp>
    </p:spTree>
    <p:extLst>
      <p:ext uri="{BB962C8B-B14F-4D97-AF65-F5344CB8AC3E}">
        <p14:creationId xmlns:p14="http://schemas.microsoft.com/office/powerpoint/2010/main" val="1752921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4617637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17243117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2485994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978875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484548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a:p>
        </p:txBody>
      </p:sp>
    </p:spTree>
    <p:extLst>
      <p:ext uri="{BB962C8B-B14F-4D97-AF65-F5344CB8AC3E}">
        <p14:creationId xmlns:p14="http://schemas.microsoft.com/office/powerpoint/2010/main" val="3113782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485493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22.xml"/><Relationship Id="rId1" Type="http://schemas.openxmlformats.org/officeDocument/2006/relationships/slideLayout" Target="../slideLayouts/slideLayout40.xml"/><Relationship Id="rId5" Type="http://schemas.openxmlformats.org/officeDocument/2006/relationships/image" Target="../media/image51.jpe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40.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4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4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40.xm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40.xml"/><Relationship Id="rId5" Type="http://schemas.openxmlformats.org/officeDocument/2006/relationships/image" Target="../media/image43.png"/><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888720" y="2139702"/>
            <a:ext cx="4967280" cy="1417710"/>
          </a:xfrm>
        </p:spPr>
        <p:txBody>
          <a:bodyPr/>
          <a:lstStyle/>
          <a:p>
            <a:pPr>
              <a:lnSpc>
                <a:spcPct val="100000"/>
              </a:lnSpc>
            </a:pPr>
            <a:r>
              <a:rPr lang="en-US" sz="4000" dirty="0"/>
              <a:t>Pentesting project walkthrough</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LEEDS CITY COLLEGE</a:t>
            </a:r>
          </a:p>
        </p:txBody>
      </p:sp>
      <p:sp>
        <p:nvSpPr>
          <p:cNvPr id="7" name="Text Placeholder 6">
            <a:extLst>
              <a:ext uri="{FF2B5EF4-FFF2-40B4-BE49-F238E27FC236}">
                <a16:creationId xmlns:a16="http://schemas.microsoft.com/office/drawing/2014/main" id="{2FF17326-6D1F-4771-AE2A-0D11F926959A}"/>
              </a:ext>
            </a:extLst>
          </p:cNvPr>
          <p:cNvSpPr>
            <a:spLocks noGrp="1"/>
          </p:cNvSpPr>
          <p:nvPr>
            <p:ph type="body" sz="quarter" idx="14"/>
          </p:nvPr>
        </p:nvSpPr>
        <p:spPr/>
        <p:txBody>
          <a:bodyPr/>
          <a:lstStyle/>
          <a:p>
            <a:endParaRPr lang="en-GB"/>
          </a:p>
        </p:txBody>
      </p:sp>
      <p:sp>
        <p:nvSpPr>
          <p:cNvPr id="9" name="Text Placeholder 8">
            <a:extLst>
              <a:ext uri="{FF2B5EF4-FFF2-40B4-BE49-F238E27FC236}">
                <a16:creationId xmlns:a16="http://schemas.microsoft.com/office/drawing/2014/main" id="{60D8E15F-5DB5-4F76-8E7F-957EE0C8BD96}"/>
              </a:ext>
            </a:extLst>
          </p:cNvPr>
          <p:cNvSpPr>
            <a:spLocks noGrp="1"/>
          </p:cNvSpPr>
          <p:nvPr>
            <p:ph type="body" sz="quarter" idx="15"/>
          </p:nvPr>
        </p:nvSpPr>
        <p:spPr/>
        <p:txBody>
          <a:bodyPr/>
          <a:lstStyle/>
          <a:p>
            <a:endParaRPr lang="en-GB"/>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pPr marL="0" marR="0" lvl="0" indent="0" rtl="0">
              <a:lnSpc>
                <a:spcPct val="100000"/>
              </a:lnSpc>
              <a:spcBef>
                <a:spcPts val="0"/>
              </a:spcBef>
              <a:spcAft>
                <a:spcPts val="0"/>
              </a:spcAft>
              <a:buNone/>
            </a:pPr>
            <a:r>
              <a:rPr lang="en-GB" sz="4800" dirty="0">
                <a:latin typeface="+mn-lt"/>
                <a:ea typeface="Calibri"/>
                <a:cs typeface="Calibri"/>
                <a:sym typeface="Calibri"/>
              </a:rPr>
              <a:t>Setting up our DHCP server</a:t>
            </a:r>
          </a:p>
        </p:txBody>
      </p:sp>
    </p:spTree>
    <p:extLst>
      <p:ext uri="{BB962C8B-B14F-4D97-AF65-F5344CB8AC3E}">
        <p14:creationId xmlns:p14="http://schemas.microsoft.com/office/powerpoint/2010/main" val="3582784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pic>
        <p:nvPicPr>
          <p:cNvPr id="9" name="Google Shape;142;p10">
            <a:extLst>
              <a:ext uri="{FF2B5EF4-FFF2-40B4-BE49-F238E27FC236}">
                <a16:creationId xmlns:a16="http://schemas.microsoft.com/office/drawing/2014/main" id="{6D38C32D-0676-4632-A4E3-FEB2843D9C2E}"/>
              </a:ext>
            </a:extLst>
          </p:cNvPr>
          <p:cNvPicPr preferRelativeResize="0"/>
          <p:nvPr/>
        </p:nvPicPr>
        <p:blipFill rotWithShape="1">
          <a:blip r:embed="rId3">
            <a:alphaModFix/>
          </a:blip>
          <a:srcRect/>
          <a:stretch/>
        </p:blipFill>
        <p:spPr>
          <a:xfrm>
            <a:off x="877385" y="0"/>
            <a:ext cx="7389229" cy="2067694"/>
          </a:xfrm>
          <a:prstGeom prst="rect">
            <a:avLst/>
          </a:prstGeom>
          <a:noFill/>
          <a:ln>
            <a:noFill/>
          </a:ln>
        </p:spPr>
      </p:pic>
      <p:sp>
        <p:nvSpPr>
          <p:cNvPr id="10" name="Google Shape;143;p10">
            <a:extLst>
              <a:ext uri="{FF2B5EF4-FFF2-40B4-BE49-F238E27FC236}">
                <a16:creationId xmlns:a16="http://schemas.microsoft.com/office/drawing/2014/main" id="{9C39E913-037A-4894-A357-33DD8C49563D}"/>
              </a:ext>
            </a:extLst>
          </p:cNvPr>
          <p:cNvSpPr/>
          <p:nvPr/>
        </p:nvSpPr>
        <p:spPr>
          <a:xfrm>
            <a:off x="371864" y="2271031"/>
            <a:ext cx="8009707" cy="22928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100" b="1" dirty="0" err="1">
                <a:solidFill>
                  <a:schemeClr val="dk1"/>
                </a:solidFill>
                <a:latin typeface="+mn-lt"/>
                <a:ea typeface="Calibri"/>
                <a:cs typeface="Calibri"/>
                <a:sym typeface="Calibri"/>
              </a:rPr>
              <a:t>vboxmanage</a:t>
            </a:r>
            <a:r>
              <a:rPr lang="en-GB" sz="1100" dirty="0">
                <a:solidFill>
                  <a:schemeClr val="dk1"/>
                </a:solidFill>
                <a:latin typeface="+mn-lt"/>
                <a:ea typeface="Calibri"/>
                <a:cs typeface="Calibri"/>
                <a:sym typeface="Calibri"/>
              </a:rPr>
              <a:t> (Tool to manage our VMs)</a:t>
            </a:r>
            <a:endParaRPr sz="1100" dirty="0">
              <a:latin typeface="+mn-lt"/>
            </a:endParaRPr>
          </a:p>
          <a:p>
            <a:pPr marL="0" marR="0" lvl="0" indent="0" algn="l" rtl="0">
              <a:spcBef>
                <a:spcPts val="0"/>
              </a:spcBef>
              <a:spcAft>
                <a:spcPts val="0"/>
              </a:spcAft>
              <a:buNone/>
            </a:pPr>
            <a:endParaRPr sz="11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100" b="1" dirty="0" err="1">
                <a:solidFill>
                  <a:schemeClr val="dk1"/>
                </a:solidFill>
                <a:latin typeface="+mn-lt"/>
                <a:ea typeface="Calibri"/>
                <a:cs typeface="Calibri"/>
                <a:sym typeface="Calibri"/>
              </a:rPr>
              <a:t>dhcpserver</a:t>
            </a:r>
            <a:r>
              <a:rPr lang="en-GB" sz="1100" b="1" dirty="0">
                <a:solidFill>
                  <a:schemeClr val="dk1"/>
                </a:solidFill>
                <a:latin typeface="+mn-lt"/>
                <a:ea typeface="Calibri"/>
                <a:cs typeface="Calibri"/>
                <a:sym typeface="Calibri"/>
              </a:rPr>
              <a:t> add </a:t>
            </a:r>
            <a:r>
              <a:rPr lang="en-GB" sz="1100" dirty="0">
                <a:solidFill>
                  <a:schemeClr val="dk1"/>
                </a:solidFill>
                <a:latin typeface="+mn-lt"/>
                <a:ea typeface="Calibri"/>
                <a:cs typeface="Calibri"/>
                <a:sym typeface="Calibri"/>
              </a:rPr>
              <a:t>(Create a DHCP server.)</a:t>
            </a:r>
            <a:endParaRPr sz="1100" dirty="0">
              <a:latin typeface="+mn-lt"/>
            </a:endParaRPr>
          </a:p>
          <a:p>
            <a:pPr marL="0" marR="0" lvl="0" indent="0" algn="l" rtl="0">
              <a:spcBef>
                <a:spcPts val="0"/>
              </a:spcBef>
              <a:spcAft>
                <a:spcPts val="0"/>
              </a:spcAft>
              <a:buNone/>
            </a:pPr>
            <a:endParaRPr sz="11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100" b="1" dirty="0">
                <a:solidFill>
                  <a:schemeClr val="dk1"/>
                </a:solidFill>
                <a:latin typeface="+mn-lt"/>
                <a:ea typeface="Calibri"/>
                <a:cs typeface="Calibri"/>
                <a:sym typeface="Calibri"/>
              </a:rPr>
              <a:t>--network=“name” </a:t>
            </a:r>
            <a:r>
              <a:rPr lang="en-GB" sz="1100" dirty="0">
                <a:solidFill>
                  <a:schemeClr val="dk1"/>
                </a:solidFill>
                <a:latin typeface="+mn-lt"/>
                <a:ea typeface="Calibri"/>
                <a:cs typeface="Calibri"/>
                <a:sym typeface="Calibri"/>
              </a:rPr>
              <a:t>(We give our network a name.)</a:t>
            </a:r>
            <a:endParaRPr sz="1100" dirty="0">
              <a:latin typeface="+mn-lt"/>
            </a:endParaRPr>
          </a:p>
          <a:p>
            <a:pPr marL="0" marR="0" lvl="0" indent="0" algn="l" rtl="0">
              <a:spcBef>
                <a:spcPts val="0"/>
              </a:spcBef>
              <a:spcAft>
                <a:spcPts val="0"/>
              </a:spcAft>
              <a:buNone/>
            </a:pPr>
            <a:endParaRPr sz="11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100" b="1" dirty="0">
                <a:solidFill>
                  <a:schemeClr val="dk1"/>
                </a:solidFill>
                <a:latin typeface="+mn-lt"/>
                <a:ea typeface="Calibri"/>
                <a:cs typeface="Calibri"/>
                <a:sym typeface="Calibri"/>
              </a:rPr>
              <a:t>--server-ip=10.38.1.1</a:t>
            </a:r>
            <a:r>
              <a:rPr lang="en-GB" sz="1100" dirty="0">
                <a:solidFill>
                  <a:schemeClr val="dk1"/>
                </a:solidFill>
                <a:latin typeface="+mn-lt"/>
                <a:ea typeface="Calibri"/>
                <a:cs typeface="Calibri"/>
                <a:sym typeface="Calibri"/>
              </a:rPr>
              <a:t> (Grant an IP address to our server.)</a:t>
            </a:r>
            <a:endParaRPr sz="1100" dirty="0">
              <a:latin typeface="+mn-lt"/>
            </a:endParaRPr>
          </a:p>
          <a:p>
            <a:pPr marL="0" marR="0" lvl="0" indent="0" algn="l" rtl="0">
              <a:spcBef>
                <a:spcPts val="0"/>
              </a:spcBef>
              <a:spcAft>
                <a:spcPts val="0"/>
              </a:spcAft>
              <a:buNone/>
            </a:pPr>
            <a:endParaRPr sz="11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100" b="1" dirty="0">
                <a:solidFill>
                  <a:schemeClr val="dk1"/>
                </a:solidFill>
                <a:latin typeface="+mn-lt"/>
                <a:ea typeface="Calibri"/>
                <a:cs typeface="Calibri"/>
                <a:sym typeface="Calibri"/>
              </a:rPr>
              <a:t>-- lower-ip=10.38.1.110 --upper-ip=10.38.1.120 </a:t>
            </a:r>
            <a:r>
              <a:rPr lang="en-GB" sz="1100" dirty="0">
                <a:solidFill>
                  <a:schemeClr val="dk1"/>
                </a:solidFill>
                <a:latin typeface="+mn-lt"/>
                <a:ea typeface="Calibri"/>
                <a:cs typeface="Calibri"/>
                <a:sym typeface="Calibri"/>
              </a:rPr>
              <a:t>(Range of IPs to allocate to connected devices is between 110-120.)</a:t>
            </a:r>
            <a:endParaRPr sz="1100" dirty="0">
              <a:latin typeface="+mn-lt"/>
            </a:endParaRPr>
          </a:p>
          <a:p>
            <a:pPr marL="0" marR="0" lvl="0" indent="0" algn="l" rtl="0">
              <a:spcBef>
                <a:spcPts val="0"/>
              </a:spcBef>
              <a:spcAft>
                <a:spcPts val="0"/>
              </a:spcAft>
              <a:buNone/>
            </a:pPr>
            <a:endParaRPr sz="11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100" b="1" dirty="0">
                <a:solidFill>
                  <a:schemeClr val="dk1"/>
                </a:solidFill>
                <a:latin typeface="+mn-lt"/>
                <a:ea typeface="Calibri"/>
                <a:cs typeface="Calibri"/>
                <a:sym typeface="Calibri"/>
              </a:rPr>
              <a:t>--netmask=255.255.255.0 </a:t>
            </a:r>
            <a:r>
              <a:rPr lang="en-GB" sz="1100" dirty="0">
                <a:solidFill>
                  <a:schemeClr val="dk1"/>
                </a:solidFill>
                <a:latin typeface="+mn-lt"/>
                <a:ea typeface="Calibri"/>
                <a:cs typeface="Calibri"/>
                <a:sym typeface="Calibri"/>
              </a:rPr>
              <a:t>(Assign a network mask to our server.)</a:t>
            </a:r>
            <a:endParaRPr sz="1100" dirty="0">
              <a:latin typeface="+mn-lt"/>
            </a:endParaRPr>
          </a:p>
          <a:p>
            <a:pPr marL="0" marR="0" lvl="0" indent="0" algn="l" rtl="0">
              <a:spcBef>
                <a:spcPts val="0"/>
              </a:spcBef>
              <a:spcAft>
                <a:spcPts val="0"/>
              </a:spcAft>
              <a:buNone/>
            </a:pPr>
            <a:endParaRPr sz="11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100" b="1" dirty="0">
                <a:solidFill>
                  <a:schemeClr val="dk1"/>
                </a:solidFill>
                <a:latin typeface="+mn-lt"/>
                <a:ea typeface="Calibri"/>
                <a:cs typeface="Calibri"/>
                <a:sym typeface="Calibri"/>
              </a:rPr>
              <a:t>-- enable </a:t>
            </a:r>
            <a:r>
              <a:rPr lang="en-GB" sz="1100" dirty="0">
                <a:solidFill>
                  <a:schemeClr val="dk1"/>
                </a:solidFill>
                <a:latin typeface="+mn-lt"/>
                <a:ea typeface="Calibri"/>
                <a:cs typeface="Calibri"/>
                <a:sym typeface="Calibri"/>
              </a:rPr>
              <a:t>(Initiate server.)</a:t>
            </a:r>
            <a:endParaRPr sz="1100" dirty="0">
              <a:solidFill>
                <a:schemeClr val="dk1"/>
              </a:solidFill>
              <a:latin typeface="+mn-lt"/>
              <a:ea typeface="Calibri"/>
              <a:cs typeface="Calibri"/>
              <a:sym typeface="Calibri"/>
            </a:endParaRPr>
          </a:p>
        </p:txBody>
      </p:sp>
    </p:spTree>
    <p:extLst>
      <p:ext uri="{BB962C8B-B14F-4D97-AF65-F5344CB8AC3E}">
        <p14:creationId xmlns:p14="http://schemas.microsoft.com/office/powerpoint/2010/main" val="75664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a:p>
        </p:txBody>
      </p:sp>
      <p:sp>
        <p:nvSpPr>
          <p:cNvPr id="11" name="TextBox 10">
            <a:extLst>
              <a:ext uri="{FF2B5EF4-FFF2-40B4-BE49-F238E27FC236}">
                <a16:creationId xmlns:a16="http://schemas.microsoft.com/office/drawing/2014/main" id="{95BCDA45-0E0A-4A99-A3E9-D69AF0D467C7}"/>
              </a:ext>
            </a:extLst>
          </p:cNvPr>
          <p:cNvSpPr txBox="1"/>
          <p:nvPr/>
        </p:nvSpPr>
        <p:spPr>
          <a:xfrm>
            <a:off x="234000" y="656868"/>
            <a:ext cx="8676000" cy="3885679"/>
          </a:xfrm>
          <a:prstGeom prst="rect">
            <a:avLst/>
          </a:prstGeom>
          <a:noFill/>
        </p:spPr>
        <p:txBody>
          <a:bodyPr wrap="square">
            <a:spAutoFit/>
          </a:bodyPr>
          <a:lstStyle/>
          <a:p>
            <a:pPr marL="0" marR="0" lvl="0" indent="0" algn="l" rtl="0">
              <a:spcBef>
                <a:spcPts val="0"/>
              </a:spcBef>
              <a:spcAft>
                <a:spcPts val="0"/>
              </a:spcAft>
              <a:buNone/>
            </a:pPr>
            <a:r>
              <a:rPr lang="en-GB" sz="1450" dirty="0">
                <a:solidFill>
                  <a:schemeClr val="dk1"/>
                </a:solidFill>
                <a:latin typeface="+mn-lt"/>
                <a:ea typeface="Calibri"/>
                <a:cs typeface="Calibri"/>
                <a:sym typeface="Calibri"/>
              </a:rPr>
              <a:t>A</a:t>
            </a:r>
            <a:r>
              <a:rPr lang="en-GB" sz="1450" b="1" dirty="0">
                <a:solidFill>
                  <a:schemeClr val="dk1"/>
                </a:solidFill>
                <a:latin typeface="+mn-lt"/>
                <a:ea typeface="Calibri"/>
                <a:cs typeface="Calibri"/>
                <a:sym typeface="Calibri"/>
              </a:rPr>
              <a:t> DHCP server</a:t>
            </a:r>
            <a:r>
              <a:rPr lang="en-GB" sz="1450" dirty="0">
                <a:solidFill>
                  <a:schemeClr val="dk1"/>
                </a:solidFill>
                <a:latin typeface="+mn-lt"/>
                <a:ea typeface="Calibri"/>
                <a:cs typeface="Calibri"/>
                <a:sym typeface="Calibri"/>
              </a:rPr>
              <a:t> is a network server that automatically provides and assigns IP addresses, default gateways and other network parameters to client devices. It relies on the standard protocol known as dynamic host configuration protocol or DHCP to respond to broadcast queries by clients.</a:t>
            </a:r>
            <a:endParaRPr lang="en-GB" sz="1450" dirty="0">
              <a:latin typeface="+mn-lt"/>
            </a:endParaRPr>
          </a:p>
          <a:p>
            <a:pPr marL="0" marR="0" lvl="0" indent="0" algn="l" rtl="0">
              <a:spcBef>
                <a:spcPts val="0"/>
              </a:spcBef>
              <a:spcAft>
                <a:spcPts val="0"/>
              </a:spcAft>
              <a:buNone/>
            </a:pPr>
            <a:r>
              <a:rPr lang="en-GB" sz="1450" dirty="0">
                <a:solidFill>
                  <a:schemeClr val="dk1"/>
                </a:solidFill>
                <a:latin typeface="+mn-lt"/>
                <a:ea typeface="Calibri"/>
                <a:cs typeface="Calibri"/>
                <a:sym typeface="Calibri"/>
              </a:rPr>
              <a:t>A DHCP server automatically sends the required network parameters for clients to properly communicate on the network. Without it, the network administrator has to manually set up every client that joins the network, which can be cumbersome, especially in large networks. DHCP servers usually assign each client with a unique dynamic IP address, which changes when the client’s lease for that IP address has expired. </a:t>
            </a:r>
            <a:r>
              <a:rPr lang="en-GB" sz="1450" b="1" dirty="0">
                <a:solidFill>
                  <a:schemeClr val="dk1"/>
                </a:solidFill>
                <a:latin typeface="+mn-lt"/>
                <a:ea typeface="Calibri"/>
                <a:cs typeface="Calibri"/>
                <a:sym typeface="Calibri"/>
              </a:rPr>
              <a:t>By default, your home router will serve as a DHCP server</a:t>
            </a:r>
            <a:r>
              <a:rPr lang="en-GB" sz="1450" dirty="0">
                <a:solidFill>
                  <a:schemeClr val="dk1"/>
                </a:solidFill>
                <a:latin typeface="+mn-lt"/>
                <a:ea typeface="Calibri"/>
                <a:cs typeface="Calibri"/>
                <a:sym typeface="Calibri"/>
              </a:rPr>
              <a:t>.</a:t>
            </a:r>
            <a:endParaRPr lang="en-GB" sz="1450" dirty="0">
              <a:latin typeface="+mn-lt"/>
            </a:endParaRPr>
          </a:p>
          <a:p>
            <a:pPr marL="0" marR="0" lvl="0" indent="0" algn="l" rtl="0">
              <a:spcBef>
                <a:spcPts val="0"/>
              </a:spcBef>
              <a:spcAft>
                <a:spcPts val="0"/>
              </a:spcAft>
              <a:buNone/>
            </a:pPr>
            <a:endParaRPr lang="en-GB" sz="145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450" dirty="0">
                <a:solidFill>
                  <a:schemeClr val="dk1"/>
                </a:solidFill>
                <a:latin typeface="+mn-lt"/>
                <a:ea typeface="Calibri"/>
                <a:cs typeface="Calibri"/>
                <a:sym typeface="Calibri"/>
              </a:rPr>
              <a:t>The </a:t>
            </a:r>
            <a:r>
              <a:rPr lang="en-GB" sz="1450" b="1" dirty="0">
                <a:solidFill>
                  <a:schemeClr val="dk1"/>
                </a:solidFill>
                <a:latin typeface="+mn-lt"/>
                <a:ea typeface="Calibri"/>
                <a:cs typeface="Calibri"/>
                <a:sym typeface="Calibri"/>
              </a:rPr>
              <a:t>internet protocol</a:t>
            </a:r>
            <a:r>
              <a:rPr lang="en-GB" sz="1450" dirty="0">
                <a:solidFill>
                  <a:schemeClr val="dk1"/>
                </a:solidFill>
                <a:latin typeface="+mn-lt"/>
                <a:ea typeface="Calibri"/>
                <a:cs typeface="Calibri"/>
                <a:sym typeface="Calibri"/>
              </a:rPr>
              <a:t> (IP) is a protocol, or set of rules, for routing and addressing packets of data so that they can travel across networks and arrive at the correct destination. Data traversing the internet is divided into smaller pieces, called packets. IP information is attached to each packet, and this information helps routers to send packets to the right place. Every device or domain that connects to the internet is assigned an IP address. As packets are directed to the IP address attached to them, data arrives where it is needed.</a:t>
            </a:r>
            <a:endParaRPr lang="en-GB" sz="1450" dirty="0">
              <a:latin typeface="+mn-lt"/>
            </a:endParaRPr>
          </a:p>
          <a:p>
            <a:pPr marL="0" marR="0" lvl="0" indent="0" algn="l" rtl="0">
              <a:spcBef>
                <a:spcPts val="0"/>
              </a:spcBef>
              <a:spcAft>
                <a:spcPts val="0"/>
              </a:spcAft>
              <a:buNone/>
            </a:pPr>
            <a:r>
              <a:rPr lang="en-GB" sz="1450" dirty="0">
                <a:solidFill>
                  <a:schemeClr val="dk1"/>
                </a:solidFill>
                <a:latin typeface="+mn-lt"/>
                <a:ea typeface="Calibri"/>
                <a:cs typeface="Calibri"/>
                <a:sym typeface="Calibri"/>
              </a:rPr>
              <a:t>Once the packets arrive at their destination, they are handled differently depending on which transport protocol is used in combination with IP. The most common transport protocols are TCP and UDP.</a:t>
            </a:r>
            <a:endParaRPr lang="en-GB" sz="1450" dirty="0">
              <a:latin typeface="+mn-lt"/>
            </a:endParaRPr>
          </a:p>
        </p:txBody>
      </p:sp>
      <p:sp>
        <p:nvSpPr>
          <p:cNvPr id="2" name="TextBox 1">
            <a:extLst>
              <a:ext uri="{FF2B5EF4-FFF2-40B4-BE49-F238E27FC236}">
                <a16:creationId xmlns:a16="http://schemas.microsoft.com/office/drawing/2014/main" id="{8EE48DDE-E7A3-499D-8612-4FAD4D9C295D}"/>
              </a:ext>
            </a:extLst>
          </p:cNvPr>
          <p:cNvSpPr txBox="1"/>
          <p:nvPr/>
        </p:nvSpPr>
        <p:spPr>
          <a:xfrm>
            <a:off x="323528" y="195486"/>
            <a:ext cx="4104456" cy="369332"/>
          </a:xfrm>
          <a:prstGeom prst="rect">
            <a:avLst/>
          </a:prstGeom>
          <a:noFill/>
        </p:spPr>
        <p:txBody>
          <a:bodyPr wrap="square" lIns="0" tIns="0" rIns="0" bIns="0" rtlCol="0">
            <a:spAutoFit/>
          </a:bodyPr>
          <a:lstStyle/>
          <a:p>
            <a:r>
              <a:rPr lang="en-GB" sz="2400" b="1" dirty="0">
                <a:latin typeface="+mj-lt"/>
              </a:rPr>
              <a:t>DHCP server and IP</a:t>
            </a:r>
          </a:p>
        </p:txBody>
      </p:sp>
    </p:spTree>
    <p:extLst>
      <p:ext uri="{BB962C8B-B14F-4D97-AF65-F5344CB8AC3E}">
        <p14:creationId xmlns:p14="http://schemas.microsoft.com/office/powerpoint/2010/main" val="3341420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
        <p:nvSpPr>
          <p:cNvPr id="13" name="TextBox 12">
            <a:extLst>
              <a:ext uri="{FF2B5EF4-FFF2-40B4-BE49-F238E27FC236}">
                <a16:creationId xmlns:a16="http://schemas.microsoft.com/office/drawing/2014/main" id="{B971B25E-45F7-497C-BA2E-23CD1B28AD50}"/>
              </a:ext>
            </a:extLst>
          </p:cNvPr>
          <p:cNvSpPr txBox="1"/>
          <p:nvPr/>
        </p:nvSpPr>
        <p:spPr>
          <a:xfrm>
            <a:off x="161992" y="615031"/>
            <a:ext cx="8514464" cy="120802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Arial"/>
                <a:ea typeface="Calibri"/>
                <a:cs typeface="Calibri"/>
                <a:sym typeface="Calibri"/>
              </a:rPr>
              <a:t>The IP address is a 32-bit number that uniquely identifies a network interface on a machine. An IP address is typically written in decimal digits, formatted as four eight-bit fields separated by full stops. Each eight-bit field represents a byte of the IP address. This form of representing the bytes of an IP address is often referred to as the </a:t>
            </a:r>
            <a:r>
              <a:rPr kumimoji="0" lang="en-GB" sz="1400" b="1" i="0" u="none" strike="noStrike" kern="0" cap="none" spc="0" normalizeH="0" baseline="0" noProof="0" dirty="0">
                <a:ln>
                  <a:noFill/>
                </a:ln>
                <a:solidFill>
                  <a:srgbClr val="000000"/>
                </a:solidFill>
                <a:effectLst/>
                <a:uLnTx/>
                <a:uFillTx/>
                <a:latin typeface="Arial"/>
                <a:ea typeface="Calibri"/>
                <a:cs typeface="Calibri"/>
                <a:sym typeface="Calibri"/>
              </a:rPr>
              <a:t>dotted-decimal format</a:t>
            </a:r>
            <a:r>
              <a:rPr kumimoji="0" lang="en-GB" sz="1400" b="0" i="0" u="none" strike="noStrike" kern="0" cap="none" spc="0" normalizeH="0" baseline="0" noProof="0" dirty="0">
                <a:ln>
                  <a:noFill/>
                </a:ln>
                <a:solidFill>
                  <a:srgbClr val="000000"/>
                </a:solidFill>
                <a:effectLst/>
                <a:uLnTx/>
                <a:uFillTx/>
                <a:latin typeface="Arial"/>
                <a:ea typeface="Calibri"/>
                <a:cs typeface="Calibri"/>
                <a:sym typeface="Calibri"/>
              </a:rPr>
              <a:t>.</a:t>
            </a: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Arial"/>
                <a:ea typeface="Calibri"/>
                <a:cs typeface="Calibri"/>
                <a:sym typeface="Calibri"/>
              </a:rPr>
              <a:t>The bytes of the IP address are further classified into two parts: the network part and the host part.</a:t>
            </a: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14" name="Google Shape;154;p12">
            <a:extLst>
              <a:ext uri="{FF2B5EF4-FFF2-40B4-BE49-F238E27FC236}">
                <a16:creationId xmlns:a16="http://schemas.microsoft.com/office/drawing/2014/main" id="{BC7FE049-B83F-4BF9-A60E-DC510959F491}"/>
              </a:ext>
            </a:extLst>
          </p:cNvPr>
          <p:cNvPicPr preferRelativeResize="0"/>
          <p:nvPr/>
        </p:nvPicPr>
        <p:blipFill rotWithShape="1">
          <a:blip r:embed="rId3">
            <a:alphaModFix/>
          </a:blip>
          <a:srcRect/>
          <a:stretch/>
        </p:blipFill>
        <p:spPr>
          <a:xfrm>
            <a:off x="2411760" y="1819410"/>
            <a:ext cx="3816424" cy="720080"/>
          </a:xfrm>
          <a:prstGeom prst="rect">
            <a:avLst/>
          </a:prstGeom>
          <a:noFill/>
          <a:ln>
            <a:noFill/>
          </a:ln>
        </p:spPr>
      </p:pic>
      <p:sp>
        <p:nvSpPr>
          <p:cNvPr id="15" name="Google Shape;155;p12">
            <a:extLst>
              <a:ext uri="{FF2B5EF4-FFF2-40B4-BE49-F238E27FC236}">
                <a16:creationId xmlns:a16="http://schemas.microsoft.com/office/drawing/2014/main" id="{461C0268-E89E-4A72-B43B-0B93B2623D2B}"/>
              </a:ext>
            </a:extLst>
          </p:cNvPr>
          <p:cNvSpPr/>
          <p:nvPr/>
        </p:nvSpPr>
        <p:spPr>
          <a:xfrm>
            <a:off x="2105263" y="2571750"/>
            <a:ext cx="442941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10000001.10010000.      00110010.00111000</a:t>
            </a:r>
            <a:endParaRPr sz="1800" b="1" dirty="0">
              <a:solidFill>
                <a:schemeClr val="dk1"/>
              </a:solidFill>
              <a:latin typeface="Calibri"/>
              <a:ea typeface="Calibri"/>
              <a:cs typeface="Calibri"/>
              <a:sym typeface="Calibri"/>
            </a:endParaRPr>
          </a:p>
        </p:txBody>
      </p:sp>
      <p:sp>
        <p:nvSpPr>
          <p:cNvPr id="16" name="TextBox 15">
            <a:extLst>
              <a:ext uri="{FF2B5EF4-FFF2-40B4-BE49-F238E27FC236}">
                <a16:creationId xmlns:a16="http://schemas.microsoft.com/office/drawing/2014/main" id="{FCDB2F9E-3A25-43ED-8483-7B7068C5858C}"/>
              </a:ext>
            </a:extLst>
          </p:cNvPr>
          <p:cNvSpPr txBox="1"/>
          <p:nvPr/>
        </p:nvSpPr>
        <p:spPr>
          <a:xfrm>
            <a:off x="234000" y="2857566"/>
            <a:ext cx="8442456" cy="187743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dirty="0">
                <a:ln>
                  <a:noFill/>
                </a:ln>
                <a:solidFill>
                  <a:srgbClr val="000000"/>
                </a:solidFill>
                <a:effectLst/>
                <a:uLnTx/>
                <a:uFillTx/>
                <a:latin typeface="Arial"/>
                <a:ea typeface="Calibri"/>
                <a:cs typeface="Calibri"/>
                <a:sym typeface="Calibri"/>
              </a:rPr>
              <a:t>Network part</a:t>
            </a: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Arial"/>
                <a:ea typeface="Calibri"/>
                <a:cs typeface="Calibri"/>
                <a:sym typeface="Calibri"/>
              </a:rPr>
              <a:t>This part specifies the unique number assigned to your network. It also identifies the class of network assigned. In the example above, the network part takes up two bytes of the IP address.</a:t>
            </a: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dirty="0">
                <a:ln>
                  <a:noFill/>
                </a:ln>
                <a:solidFill>
                  <a:srgbClr val="000000"/>
                </a:solidFill>
                <a:effectLst/>
                <a:uLnTx/>
                <a:uFillTx/>
                <a:latin typeface="Arial"/>
                <a:ea typeface="Calibri"/>
                <a:cs typeface="Calibri"/>
                <a:sym typeface="Calibri"/>
              </a:rPr>
              <a:t>Host part</a:t>
            </a: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Arial"/>
                <a:ea typeface="Calibri"/>
                <a:cs typeface="Calibri"/>
                <a:sym typeface="Calibri"/>
              </a:rPr>
              <a:t>This is the part of the IP address that you assign to each host. It uniquely identifies each machine on your network. Note that for each host on your network, the network part of the address will be the same, but the host part must be different</a:t>
            </a:r>
          </a:p>
        </p:txBody>
      </p:sp>
      <p:sp>
        <p:nvSpPr>
          <p:cNvPr id="2" name="TextBox 1">
            <a:extLst>
              <a:ext uri="{FF2B5EF4-FFF2-40B4-BE49-F238E27FC236}">
                <a16:creationId xmlns:a16="http://schemas.microsoft.com/office/drawing/2014/main" id="{E115CD2C-AA1C-4C47-BCBE-F47C103EF90A}"/>
              </a:ext>
            </a:extLst>
          </p:cNvPr>
          <p:cNvSpPr txBox="1"/>
          <p:nvPr/>
        </p:nvSpPr>
        <p:spPr>
          <a:xfrm>
            <a:off x="234000" y="130156"/>
            <a:ext cx="4882274" cy="369332"/>
          </a:xfrm>
          <a:prstGeom prst="rect">
            <a:avLst/>
          </a:prstGeom>
          <a:noFill/>
        </p:spPr>
        <p:txBody>
          <a:bodyPr wrap="square" lIns="0" tIns="0" rIns="0" bIns="0" rtlCol="0">
            <a:spAutoFit/>
          </a:bodyPr>
          <a:lstStyle/>
          <a:p>
            <a:r>
              <a:rPr lang="en-GB" sz="2400" b="1" dirty="0">
                <a:latin typeface="+mj-lt"/>
              </a:rPr>
              <a:t>The IP address</a:t>
            </a:r>
          </a:p>
        </p:txBody>
      </p:sp>
    </p:spTree>
    <p:extLst>
      <p:ext uri="{BB962C8B-B14F-4D97-AF65-F5344CB8AC3E}">
        <p14:creationId xmlns:p14="http://schemas.microsoft.com/office/powerpoint/2010/main" val="3166806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
        <p:nvSpPr>
          <p:cNvPr id="10" name="Google Shape;161;p13">
            <a:extLst>
              <a:ext uri="{FF2B5EF4-FFF2-40B4-BE49-F238E27FC236}">
                <a16:creationId xmlns:a16="http://schemas.microsoft.com/office/drawing/2014/main" id="{5863EF7E-DAA1-4228-9F7A-F494827E5DF2}"/>
              </a:ext>
            </a:extLst>
          </p:cNvPr>
          <p:cNvSpPr/>
          <p:nvPr/>
        </p:nvSpPr>
        <p:spPr>
          <a:xfrm>
            <a:off x="234000" y="609834"/>
            <a:ext cx="8522147" cy="2492950"/>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GB" sz="1300" kern="0" dirty="0">
                <a:solidFill>
                  <a:srgbClr val="000000"/>
                </a:solidFill>
                <a:ea typeface="Calibri"/>
                <a:cs typeface="Calibri"/>
                <a:sym typeface="Calibri"/>
              </a:rPr>
              <a:t>In TCP/IP, the parts of the IP address that are used as the network and host addresses aren't fixed. </a:t>
            </a:r>
            <a:endParaRPr sz="1300" kern="0" dirty="0">
              <a:solidFill>
                <a:srgbClr val="000000"/>
              </a:solidFill>
              <a:ea typeface="Calibri"/>
              <a:cs typeface="Calibri"/>
              <a:sym typeface="Calibri"/>
            </a:endParaRPr>
          </a:p>
          <a:p>
            <a:pPr>
              <a:buClr>
                <a:srgbClr val="000000"/>
              </a:buClr>
              <a:buFont typeface="Arial"/>
              <a:buNone/>
            </a:pPr>
            <a:endParaRPr sz="1300" kern="0" dirty="0">
              <a:solidFill>
                <a:srgbClr val="000000"/>
              </a:solidFill>
              <a:ea typeface="Calibri"/>
              <a:cs typeface="Calibri"/>
              <a:sym typeface="Calibri"/>
            </a:endParaRPr>
          </a:p>
          <a:p>
            <a:pPr>
              <a:buClr>
                <a:srgbClr val="000000"/>
              </a:buClr>
              <a:buFont typeface="Arial"/>
              <a:buNone/>
            </a:pPr>
            <a:r>
              <a:rPr lang="en-GB" sz="1300" kern="0" dirty="0">
                <a:solidFill>
                  <a:srgbClr val="000000"/>
                </a:solidFill>
                <a:ea typeface="Calibri"/>
                <a:cs typeface="Calibri"/>
                <a:sym typeface="Calibri"/>
              </a:rPr>
              <a:t>Unless you have more information, the network and host addresses above can't be determined. This information is supplied in another 32-bit number called a subnet mask. </a:t>
            </a:r>
            <a:endParaRPr sz="1300" kern="0" dirty="0">
              <a:solidFill>
                <a:srgbClr val="000000"/>
              </a:solidFill>
              <a:ea typeface="Calibri"/>
              <a:cs typeface="Calibri"/>
              <a:sym typeface="Calibri"/>
            </a:endParaRPr>
          </a:p>
          <a:p>
            <a:pPr>
              <a:buClr>
                <a:srgbClr val="000000"/>
              </a:buClr>
              <a:buFont typeface="Arial"/>
              <a:buNone/>
            </a:pPr>
            <a:endParaRPr sz="1300" kern="0" dirty="0">
              <a:solidFill>
                <a:srgbClr val="000000"/>
              </a:solidFill>
              <a:ea typeface="Calibri"/>
              <a:cs typeface="Calibri"/>
              <a:sym typeface="Calibri"/>
            </a:endParaRPr>
          </a:p>
          <a:p>
            <a:pPr>
              <a:buClr>
                <a:srgbClr val="000000"/>
              </a:buClr>
              <a:buFont typeface="Arial"/>
              <a:buNone/>
            </a:pPr>
            <a:r>
              <a:rPr lang="en-GB" sz="1300" kern="0" dirty="0">
                <a:solidFill>
                  <a:srgbClr val="000000"/>
                </a:solidFill>
                <a:ea typeface="Calibri"/>
                <a:cs typeface="Calibri"/>
                <a:sym typeface="Calibri"/>
              </a:rPr>
              <a:t>The subnet mask is 255.255.255.0 in this example. It isn't obvious what this number means unless you know 255 in binary notation equals 11111111. So the subnet mask is 11111111.11111111.11111111.00000000. </a:t>
            </a:r>
            <a:endParaRPr sz="1300" kern="0" dirty="0">
              <a:solidFill>
                <a:srgbClr val="000000"/>
              </a:solidFill>
              <a:cs typeface="Arial"/>
              <a:sym typeface="Arial"/>
            </a:endParaRPr>
          </a:p>
          <a:p>
            <a:pPr>
              <a:buClr>
                <a:srgbClr val="000000"/>
              </a:buClr>
              <a:buFont typeface="Arial"/>
              <a:buNone/>
            </a:pPr>
            <a:endParaRPr sz="1300" kern="0" dirty="0">
              <a:solidFill>
                <a:srgbClr val="000000"/>
              </a:solidFill>
              <a:ea typeface="Calibri"/>
              <a:cs typeface="Calibri"/>
              <a:sym typeface="Calibri"/>
            </a:endParaRPr>
          </a:p>
          <a:p>
            <a:pPr>
              <a:buClr>
                <a:srgbClr val="000000"/>
              </a:buClr>
              <a:buFont typeface="Arial"/>
              <a:buNone/>
            </a:pPr>
            <a:r>
              <a:rPr lang="en-GB" sz="1300" kern="0" dirty="0">
                <a:solidFill>
                  <a:srgbClr val="000000"/>
                </a:solidFill>
                <a:ea typeface="Calibri"/>
                <a:cs typeface="Calibri"/>
                <a:sym typeface="Calibri"/>
              </a:rPr>
              <a:t>A </a:t>
            </a:r>
            <a:r>
              <a:rPr lang="en-GB" sz="1300" b="1" kern="0" dirty="0">
                <a:solidFill>
                  <a:srgbClr val="000000"/>
                </a:solidFill>
                <a:ea typeface="Calibri"/>
                <a:cs typeface="Calibri"/>
                <a:sym typeface="Calibri"/>
              </a:rPr>
              <a:t>netmask</a:t>
            </a:r>
            <a:r>
              <a:rPr lang="en-GB" sz="1300" kern="0" dirty="0">
                <a:solidFill>
                  <a:srgbClr val="000000"/>
                </a:solidFill>
                <a:ea typeface="Calibri"/>
                <a:cs typeface="Calibri"/>
                <a:sym typeface="Calibri"/>
              </a:rPr>
              <a:t> is a 32-bit "mask" used to divide an IP address into subnets and to specify the network's available hosts. In a netmask, two bits are always automatically assigned. For example, in 255.255.225.0, "0" is the assigned network address. In 255.255.255.255, "255" is the assigned broadcast address. The 0 and 255 are always assigned and cannot be used.</a:t>
            </a:r>
            <a:endParaRPr sz="1300" kern="0" dirty="0">
              <a:solidFill>
                <a:srgbClr val="000000"/>
              </a:solidFill>
              <a:latin typeface="Calibri"/>
              <a:ea typeface="Calibri"/>
              <a:cs typeface="Calibri"/>
              <a:sym typeface="Calibri"/>
            </a:endParaRPr>
          </a:p>
        </p:txBody>
      </p:sp>
      <p:pic>
        <p:nvPicPr>
          <p:cNvPr id="11" name="Google Shape;162;p13">
            <a:extLst>
              <a:ext uri="{FF2B5EF4-FFF2-40B4-BE49-F238E27FC236}">
                <a16:creationId xmlns:a16="http://schemas.microsoft.com/office/drawing/2014/main" id="{858C90FB-BE03-4AA9-91C1-5332D95090FD}"/>
              </a:ext>
            </a:extLst>
          </p:cNvPr>
          <p:cNvPicPr preferRelativeResize="0"/>
          <p:nvPr/>
        </p:nvPicPr>
        <p:blipFill rotWithShape="1">
          <a:blip r:embed="rId3">
            <a:alphaModFix/>
          </a:blip>
          <a:srcRect/>
          <a:stretch/>
        </p:blipFill>
        <p:spPr>
          <a:xfrm>
            <a:off x="297181" y="3155089"/>
            <a:ext cx="7920880" cy="1559868"/>
          </a:xfrm>
          <a:prstGeom prst="rect">
            <a:avLst/>
          </a:prstGeom>
          <a:noFill/>
          <a:ln>
            <a:noFill/>
          </a:ln>
        </p:spPr>
      </p:pic>
      <p:sp>
        <p:nvSpPr>
          <p:cNvPr id="2" name="TextBox 1">
            <a:extLst>
              <a:ext uri="{FF2B5EF4-FFF2-40B4-BE49-F238E27FC236}">
                <a16:creationId xmlns:a16="http://schemas.microsoft.com/office/drawing/2014/main" id="{0558C84F-E2E5-4982-AB61-0377A8370614}"/>
              </a:ext>
            </a:extLst>
          </p:cNvPr>
          <p:cNvSpPr txBox="1"/>
          <p:nvPr/>
        </p:nvSpPr>
        <p:spPr>
          <a:xfrm>
            <a:off x="297181" y="138494"/>
            <a:ext cx="3905952" cy="369332"/>
          </a:xfrm>
          <a:prstGeom prst="rect">
            <a:avLst/>
          </a:prstGeom>
          <a:noFill/>
        </p:spPr>
        <p:txBody>
          <a:bodyPr wrap="square" lIns="0" tIns="0" rIns="0" bIns="0" rtlCol="0">
            <a:spAutoFit/>
          </a:bodyPr>
          <a:lstStyle/>
          <a:p>
            <a:r>
              <a:rPr lang="en-GB" sz="2400" b="1" dirty="0"/>
              <a:t>Netmask</a:t>
            </a:r>
          </a:p>
        </p:txBody>
      </p:sp>
    </p:spTree>
    <p:extLst>
      <p:ext uri="{BB962C8B-B14F-4D97-AF65-F5344CB8AC3E}">
        <p14:creationId xmlns:p14="http://schemas.microsoft.com/office/powerpoint/2010/main" val="2377067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a:p>
        </p:txBody>
      </p:sp>
      <p:pic>
        <p:nvPicPr>
          <p:cNvPr id="10" name="Google Shape;167;p14">
            <a:extLst>
              <a:ext uri="{FF2B5EF4-FFF2-40B4-BE49-F238E27FC236}">
                <a16:creationId xmlns:a16="http://schemas.microsoft.com/office/drawing/2014/main" id="{CAF00B18-CFD4-4F90-9D1A-EEFCFB958FE9}"/>
              </a:ext>
            </a:extLst>
          </p:cNvPr>
          <p:cNvPicPr preferRelativeResize="0"/>
          <p:nvPr/>
        </p:nvPicPr>
        <p:blipFill rotWithShape="1">
          <a:blip r:embed="rId3">
            <a:alphaModFix/>
          </a:blip>
          <a:srcRect/>
          <a:stretch/>
        </p:blipFill>
        <p:spPr>
          <a:xfrm>
            <a:off x="724732" y="315458"/>
            <a:ext cx="7686376" cy="1512168"/>
          </a:xfrm>
          <a:prstGeom prst="rect">
            <a:avLst/>
          </a:prstGeom>
          <a:noFill/>
          <a:ln>
            <a:noFill/>
          </a:ln>
        </p:spPr>
      </p:pic>
      <p:sp>
        <p:nvSpPr>
          <p:cNvPr id="11" name="Google Shape;168;p14">
            <a:extLst>
              <a:ext uri="{FF2B5EF4-FFF2-40B4-BE49-F238E27FC236}">
                <a16:creationId xmlns:a16="http://schemas.microsoft.com/office/drawing/2014/main" id="{180BE1C0-93D3-4A57-9FD1-935EDB7F3923}"/>
              </a:ext>
            </a:extLst>
          </p:cNvPr>
          <p:cNvSpPr/>
          <p:nvPr/>
        </p:nvSpPr>
        <p:spPr>
          <a:xfrm>
            <a:off x="724732" y="2110105"/>
            <a:ext cx="7686376"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mn-lt"/>
                <a:ea typeface="Calibri"/>
                <a:cs typeface="Calibri"/>
                <a:sym typeface="Calibri"/>
              </a:rPr>
              <a:t>If we make a mistake or get an error message, we can run the command above to remove the server and start over. Just replace “testlab” with whatever you called your network.</a:t>
            </a:r>
            <a:endParaRPr sz="1800" dirty="0">
              <a:solidFill>
                <a:schemeClr val="dk1"/>
              </a:solidFill>
              <a:latin typeface="+mn-lt"/>
              <a:ea typeface="Calibri"/>
              <a:cs typeface="Calibri"/>
              <a:sym typeface="Calibri"/>
            </a:endParaRPr>
          </a:p>
        </p:txBody>
      </p:sp>
    </p:spTree>
    <p:extLst>
      <p:ext uri="{BB962C8B-B14F-4D97-AF65-F5344CB8AC3E}">
        <p14:creationId xmlns:p14="http://schemas.microsoft.com/office/powerpoint/2010/main" val="1601772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77500" lnSpcReduction="20000"/>
          </a:bodyPr>
          <a:lstStyle/>
          <a:p>
            <a:pPr marL="0" marR="0" lvl="0" indent="0" rtl="0">
              <a:spcBef>
                <a:spcPts val="0"/>
              </a:spcBef>
              <a:spcAft>
                <a:spcPts val="0"/>
              </a:spcAft>
              <a:buNone/>
            </a:pPr>
            <a:r>
              <a:rPr lang="en-GB" sz="4800" dirty="0">
                <a:latin typeface="+mn-lt"/>
                <a:ea typeface="Calibri"/>
                <a:cs typeface="Calibri"/>
                <a:sym typeface="Calibri"/>
              </a:rPr>
              <a:t>Firing up our devices on the network we </a:t>
            </a:r>
            <a:r>
              <a:rPr lang="en-GB" sz="4800" dirty="0">
                <a:ea typeface="Calibri"/>
                <a:cs typeface="Calibri"/>
                <a:sym typeface="Calibri"/>
              </a:rPr>
              <a:t>have </a:t>
            </a:r>
            <a:r>
              <a:rPr lang="en-GB" sz="4800" dirty="0">
                <a:latin typeface="+mn-lt"/>
                <a:ea typeface="Calibri"/>
                <a:cs typeface="Calibri"/>
                <a:sym typeface="Calibri"/>
              </a:rPr>
              <a:t>made</a:t>
            </a:r>
          </a:p>
        </p:txBody>
      </p:sp>
    </p:spTree>
    <p:extLst>
      <p:ext uri="{BB962C8B-B14F-4D97-AF65-F5344CB8AC3E}">
        <p14:creationId xmlns:p14="http://schemas.microsoft.com/office/powerpoint/2010/main" val="11810180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
        <p:nvSpPr>
          <p:cNvPr id="13" name="TextBox 12">
            <a:extLst>
              <a:ext uri="{FF2B5EF4-FFF2-40B4-BE49-F238E27FC236}">
                <a16:creationId xmlns:a16="http://schemas.microsoft.com/office/drawing/2014/main" id="{70E2FA96-1A8B-4073-AF4D-5DF36ED7C5BB}"/>
              </a:ext>
            </a:extLst>
          </p:cNvPr>
          <p:cNvSpPr txBox="1"/>
          <p:nvPr/>
        </p:nvSpPr>
        <p:spPr>
          <a:xfrm>
            <a:off x="256080" y="483518"/>
            <a:ext cx="8631840" cy="4031873"/>
          </a:xfrm>
          <a:prstGeom prst="rect">
            <a:avLst/>
          </a:prstGeom>
          <a:noFill/>
        </p:spPr>
        <p:txBody>
          <a:bodyPr wrap="square">
            <a:spAutoFit/>
          </a:bodyPr>
          <a:lstStyle/>
          <a:p>
            <a:pPr marL="285750" marR="0" lvl="0" indent="-285750" algn="l" rtl="0">
              <a:spcBef>
                <a:spcPts val="0"/>
              </a:spcBef>
              <a:spcAft>
                <a:spcPts val="0"/>
              </a:spcAft>
              <a:buClr>
                <a:schemeClr val="dk1"/>
              </a:buClr>
              <a:buSzPts val="1800"/>
              <a:buFont typeface="Arial"/>
              <a:buChar char="•"/>
            </a:pPr>
            <a:r>
              <a:rPr lang="en-GB" sz="1600" dirty="0">
                <a:solidFill>
                  <a:schemeClr val="dk1"/>
                </a:solidFill>
                <a:latin typeface="+mn-lt"/>
                <a:ea typeface="Calibri"/>
                <a:cs typeface="Calibri"/>
                <a:sym typeface="Calibri"/>
              </a:rPr>
              <a:t>START KaliLinux on VirtualBox.</a:t>
            </a:r>
          </a:p>
          <a:p>
            <a:pPr marL="285750" marR="0" lvl="0" indent="-171450" algn="l" rtl="0">
              <a:spcBef>
                <a:spcPts val="0"/>
              </a:spcBef>
              <a:spcAft>
                <a:spcPts val="0"/>
              </a:spcAft>
              <a:buClr>
                <a:schemeClr val="dk1"/>
              </a:buClr>
              <a:buSzPts val="1800"/>
              <a:buFont typeface="Arial"/>
              <a:buNone/>
            </a:pPr>
            <a:endParaRPr lang="en-GB" sz="16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600" dirty="0">
                <a:solidFill>
                  <a:schemeClr val="dk1"/>
                </a:solidFill>
                <a:latin typeface="+mn-lt"/>
                <a:ea typeface="Calibri"/>
                <a:cs typeface="Calibri"/>
                <a:sym typeface="Calibri"/>
              </a:rPr>
              <a:t>Follow through install instructions, clicking “Yes” whenever we are asked if we want to continue with install.</a:t>
            </a:r>
            <a:endParaRPr lang="en-GB" sz="1600" dirty="0">
              <a:latin typeface="+mn-lt"/>
            </a:endParaRPr>
          </a:p>
          <a:p>
            <a:pPr marL="285750" marR="0" lvl="0" indent="-171450" algn="l" rtl="0">
              <a:spcBef>
                <a:spcPts val="0"/>
              </a:spcBef>
              <a:spcAft>
                <a:spcPts val="0"/>
              </a:spcAft>
              <a:buClr>
                <a:schemeClr val="dk1"/>
              </a:buClr>
              <a:buSzPts val="1800"/>
              <a:buFont typeface="Arial"/>
              <a:buNone/>
            </a:pPr>
            <a:endParaRPr lang="en-GB" sz="16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600" dirty="0">
                <a:solidFill>
                  <a:schemeClr val="dk1"/>
                </a:solidFill>
                <a:latin typeface="+mn-lt"/>
                <a:ea typeface="Calibri"/>
                <a:cs typeface="Calibri"/>
                <a:sym typeface="Calibri"/>
              </a:rPr>
              <a:t>Make sure we install GRUB (this will allow us to boot and load our OS in future).</a:t>
            </a:r>
            <a:endParaRPr lang="en-GB" sz="1600" dirty="0">
              <a:latin typeface="+mn-lt"/>
            </a:endParaRPr>
          </a:p>
          <a:p>
            <a:pPr marL="285750" marR="0" lvl="0" indent="-171450" algn="l" rtl="0">
              <a:spcBef>
                <a:spcPts val="0"/>
              </a:spcBef>
              <a:spcAft>
                <a:spcPts val="0"/>
              </a:spcAft>
              <a:buClr>
                <a:schemeClr val="dk1"/>
              </a:buClr>
              <a:buSzPts val="1800"/>
              <a:buFont typeface="Arial"/>
              <a:buNone/>
            </a:pPr>
            <a:endParaRPr lang="en-GB" sz="16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600" dirty="0">
                <a:solidFill>
                  <a:schemeClr val="dk1"/>
                </a:solidFill>
                <a:latin typeface="+mn-lt"/>
                <a:ea typeface="Calibri"/>
                <a:cs typeface="Calibri"/>
                <a:sym typeface="Calibri"/>
              </a:rPr>
              <a:t>Keep default settings when asked (unless you want to test things out – it’s OK to break things on a VM).</a:t>
            </a:r>
            <a:endParaRPr lang="en-GB" sz="1600" dirty="0">
              <a:latin typeface="+mn-lt"/>
            </a:endParaRPr>
          </a:p>
          <a:p>
            <a:pPr marL="285750" marR="0" lvl="0" indent="-171450" algn="l" rtl="0">
              <a:spcBef>
                <a:spcPts val="0"/>
              </a:spcBef>
              <a:spcAft>
                <a:spcPts val="0"/>
              </a:spcAft>
              <a:buClr>
                <a:schemeClr val="dk1"/>
              </a:buClr>
              <a:buSzPts val="1800"/>
              <a:buFont typeface="Arial"/>
              <a:buNone/>
            </a:pPr>
            <a:endParaRPr lang="en-GB" sz="16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600" dirty="0">
                <a:solidFill>
                  <a:schemeClr val="dk1"/>
                </a:solidFill>
                <a:latin typeface="+mn-lt"/>
                <a:ea typeface="Calibri"/>
                <a:cs typeface="Calibri"/>
                <a:sym typeface="Calibri"/>
              </a:rPr>
              <a:t>If we are asked for a server IP, enter the one you made while setting up the DHCP server</a:t>
            </a:r>
            <a:r>
              <a:rPr lang="en-GB" sz="1600" dirty="0">
                <a:sym typeface="Calibri"/>
              </a:rPr>
              <a:t> </a:t>
            </a:r>
            <a:r>
              <a:rPr lang="en-GB" sz="1600" dirty="0">
                <a:solidFill>
                  <a:schemeClr val="dk1"/>
                </a:solidFill>
                <a:latin typeface="+mn-lt"/>
                <a:ea typeface="Calibri"/>
                <a:cs typeface="Calibri"/>
                <a:sym typeface="Calibri"/>
              </a:rPr>
              <a:t>(in this case 10.38.1.1).</a:t>
            </a:r>
            <a:endParaRPr lang="en-GB" sz="1600" dirty="0">
              <a:latin typeface="+mn-lt"/>
            </a:endParaRPr>
          </a:p>
          <a:p>
            <a:pPr marL="285750" marR="0" lvl="0" indent="-171450" algn="l" rtl="0">
              <a:spcBef>
                <a:spcPts val="0"/>
              </a:spcBef>
              <a:spcAft>
                <a:spcPts val="0"/>
              </a:spcAft>
              <a:buClr>
                <a:schemeClr val="dk1"/>
              </a:buClr>
              <a:buSzPts val="1800"/>
              <a:buFont typeface="Arial"/>
              <a:buNone/>
            </a:pPr>
            <a:endParaRPr lang="en-GB" sz="16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600" dirty="0">
                <a:solidFill>
                  <a:schemeClr val="dk1"/>
                </a:solidFill>
                <a:latin typeface="+mn-lt"/>
                <a:ea typeface="Calibri"/>
                <a:cs typeface="Calibri"/>
                <a:sym typeface="Calibri"/>
              </a:rPr>
              <a:t>We can set our hostname, domain name, username and password.</a:t>
            </a:r>
            <a:endParaRPr lang="en-GB" sz="1600" dirty="0">
              <a:latin typeface="+mn-lt"/>
            </a:endParaRPr>
          </a:p>
          <a:p>
            <a:pPr marL="285750" marR="0" lvl="0" indent="-171450" algn="l" rtl="0">
              <a:spcBef>
                <a:spcPts val="0"/>
              </a:spcBef>
              <a:spcAft>
                <a:spcPts val="0"/>
              </a:spcAft>
              <a:buClr>
                <a:schemeClr val="dk1"/>
              </a:buClr>
              <a:buSzPts val="1800"/>
              <a:buFont typeface="Arial"/>
              <a:buNone/>
            </a:pPr>
            <a:endParaRPr lang="en-GB" sz="16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600" dirty="0">
                <a:solidFill>
                  <a:schemeClr val="dk1"/>
                </a:solidFill>
                <a:latin typeface="+mn-lt"/>
                <a:ea typeface="Calibri"/>
                <a:cs typeface="Calibri"/>
                <a:sym typeface="Calibri"/>
              </a:rPr>
              <a:t>START Mr. Robot.</a:t>
            </a:r>
            <a:endParaRPr lang="en-GB" sz="1600" dirty="0">
              <a:latin typeface="+mn-lt"/>
            </a:endParaRPr>
          </a:p>
        </p:txBody>
      </p:sp>
    </p:spTree>
    <p:extLst>
      <p:ext uri="{BB962C8B-B14F-4D97-AF65-F5344CB8AC3E}">
        <p14:creationId xmlns:p14="http://schemas.microsoft.com/office/powerpoint/2010/main" val="37855296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pPr marL="0" marR="0" lvl="0" indent="0" rtl="0">
              <a:lnSpc>
                <a:spcPct val="100000"/>
              </a:lnSpc>
              <a:spcBef>
                <a:spcPts val="0"/>
              </a:spcBef>
              <a:spcAft>
                <a:spcPts val="0"/>
              </a:spcAft>
              <a:buNone/>
            </a:pPr>
            <a:r>
              <a:rPr lang="en-GB" sz="4800" dirty="0">
                <a:latin typeface="+mn-lt"/>
                <a:ea typeface="Calibri"/>
                <a:cs typeface="Calibri"/>
                <a:sym typeface="Calibri"/>
              </a:rPr>
              <a:t>Checking that our network is isolated</a:t>
            </a:r>
          </a:p>
        </p:txBody>
      </p:sp>
    </p:spTree>
    <p:extLst>
      <p:ext uri="{BB962C8B-B14F-4D97-AF65-F5344CB8AC3E}">
        <p14:creationId xmlns:p14="http://schemas.microsoft.com/office/powerpoint/2010/main" val="1670602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
        <p:nvSpPr>
          <p:cNvPr id="11" name="TextBox 10">
            <a:extLst>
              <a:ext uri="{FF2B5EF4-FFF2-40B4-BE49-F238E27FC236}">
                <a16:creationId xmlns:a16="http://schemas.microsoft.com/office/drawing/2014/main" id="{4352A853-C0D9-41E3-BAA0-D9F6158CDD84}"/>
              </a:ext>
            </a:extLst>
          </p:cNvPr>
          <p:cNvSpPr txBox="1"/>
          <p:nvPr/>
        </p:nvSpPr>
        <p:spPr>
          <a:xfrm>
            <a:off x="234000" y="267494"/>
            <a:ext cx="8229188" cy="4401205"/>
          </a:xfrm>
          <a:prstGeom prst="rect">
            <a:avLst/>
          </a:prstGeom>
          <a:noFill/>
        </p:spPr>
        <p:txBody>
          <a:bodyPr wrap="square">
            <a:spAutoFit/>
          </a:bodyPr>
          <a:lstStyle/>
          <a:p>
            <a:pPr marL="0" marR="0" lvl="0" indent="0" algn="l" rtl="0">
              <a:spcBef>
                <a:spcPts val="0"/>
              </a:spcBef>
              <a:spcAft>
                <a:spcPts val="0"/>
              </a:spcAft>
              <a:buNone/>
            </a:pPr>
            <a:r>
              <a:rPr lang="en-GB" sz="1400" dirty="0">
                <a:solidFill>
                  <a:schemeClr val="dk1"/>
                </a:solidFill>
                <a:latin typeface="+mn-lt"/>
                <a:ea typeface="Calibri"/>
                <a:cs typeface="Calibri"/>
                <a:sym typeface="Calibri"/>
              </a:rPr>
              <a:t>In our physical device’s CMD:</a:t>
            </a:r>
            <a:endParaRPr lang="en-GB" sz="1400" dirty="0">
              <a:latin typeface="+mn-lt"/>
            </a:endParaRPr>
          </a:p>
          <a:p>
            <a:pPr marL="0" marR="0" lvl="0" indent="0" algn="l" rtl="0">
              <a:spcBef>
                <a:spcPts val="0"/>
              </a:spcBef>
              <a:spcAft>
                <a:spcPts val="0"/>
              </a:spcAft>
              <a:buNone/>
            </a:pPr>
            <a:endParaRPr lang="en-GB" sz="14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400" b="1" dirty="0">
                <a:solidFill>
                  <a:schemeClr val="dk1"/>
                </a:solidFill>
                <a:latin typeface="+mn-lt"/>
                <a:ea typeface="Calibri"/>
                <a:cs typeface="Calibri"/>
                <a:sym typeface="Calibri"/>
              </a:rPr>
              <a:t>Ping “our kali </a:t>
            </a:r>
            <a:r>
              <a:rPr lang="en-GB" sz="1400" b="1" dirty="0" err="1">
                <a:solidFill>
                  <a:schemeClr val="dk1"/>
                </a:solidFill>
                <a:latin typeface="+mn-lt"/>
                <a:ea typeface="Calibri"/>
                <a:cs typeface="Calibri"/>
                <a:sym typeface="Calibri"/>
              </a:rPr>
              <a:t>ip</a:t>
            </a:r>
            <a:r>
              <a:rPr lang="en-GB" sz="1400" b="1" dirty="0">
                <a:solidFill>
                  <a:schemeClr val="dk1"/>
                </a:solidFill>
                <a:latin typeface="+mn-lt"/>
                <a:ea typeface="Calibri"/>
                <a:cs typeface="Calibri"/>
                <a:sym typeface="Calibri"/>
              </a:rPr>
              <a:t>” –n 2      </a:t>
            </a:r>
            <a:br>
              <a:rPr lang="en-GB" sz="1400" b="1" dirty="0">
                <a:solidFill>
                  <a:schemeClr val="dk1"/>
                </a:solidFill>
                <a:latin typeface="+mn-lt"/>
                <a:ea typeface="Calibri"/>
                <a:cs typeface="Calibri"/>
                <a:sym typeface="Calibri"/>
              </a:rPr>
            </a:br>
            <a:r>
              <a:rPr lang="en-GB" sz="1400" dirty="0">
                <a:solidFill>
                  <a:schemeClr val="dk1"/>
                </a:solidFill>
                <a:latin typeface="+mn-lt"/>
                <a:ea typeface="Calibri"/>
                <a:cs typeface="Calibri"/>
                <a:sym typeface="Calibri"/>
              </a:rPr>
              <a:t>Ping our machine’s IP to see if we get a response. ‘-n 2’ means we count two packets to send – you can add any number of packets). We can check our Kali IP in the Kali terminal with the </a:t>
            </a:r>
            <a:r>
              <a:rPr lang="en-GB" sz="1400" b="1" dirty="0">
                <a:solidFill>
                  <a:schemeClr val="dk1"/>
                </a:solidFill>
                <a:latin typeface="+mn-lt"/>
                <a:ea typeface="Calibri"/>
                <a:cs typeface="Calibri"/>
                <a:sym typeface="Calibri"/>
              </a:rPr>
              <a:t>ifconfig </a:t>
            </a:r>
            <a:r>
              <a:rPr lang="en-GB" sz="1400" dirty="0">
                <a:solidFill>
                  <a:schemeClr val="dk1"/>
                </a:solidFill>
                <a:latin typeface="+mn-lt"/>
                <a:ea typeface="Calibri"/>
                <a:cs typeface="Calibri"/>
                <a:sym typeface="Calibri"/>
              </a:rPr>
              <a:t>command (</a:t>
            </a:r>
            <a:r>
              <a:rPr lang="en-GB" sz="1400" dirty="0" err="1">
                <a:solidFill>
                  <a:schemeClr val="dk1"/>
                </a:solidFill>
                <a:latin typeface="+mn-lt"/>
                <a:ea typeface="Calibri"/>
                <a:cs typeface="Calibri"/>
                <a:sym typeface="Calibri"/>
              </a:rPr>
              <a:t>inet</a:t>
            </a:r>
            <a:r>
              <a:rPr lang="en-GB" sz="1400" dirty="0">
                <a:solidFill>
                  <a:schemeClr val="dk1"/>
                </a:solidFill>
                <a:latin typeface="+mn-lt"/>
                <a:ea typeface="Calibri"/>
                <a:cs typeface="Calibri"/>
                <a:sym typeface="Calibri"/>
              </a:rPr>
              <a:t> is our address).</a:t>
            </a:r>
            <a:endParaRPr lang="en-GB" sz="1400" dirty="0">
              <a:latin typeface="+mn-lt"/>
            </a:endParaRPr>
          </a:p>
          <a:p>
            <a:pPr marL="0" marR="0" lvl="0" indent="0" algn="l" rtl="0">
              <a:spcBef>
                <a:spcPts val="0"/>
              </a:spcBef>
              <a:spcAft>
                <a:spcPts val="0"/>
              </a:spcAft>
              <a:buNone/>
            </a:pPr>
            <a:endParaRPr lang="en-GB" sz="14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400" dirty="0">
                <a:solidFill>
                  <a:schemeClr val="dk1"/>
                </a:solidFill>
                <a:latin typeface="+mn-lt"/>
                <a:ea typeface="Calibri"/>
                <a:cs typeface="Calibri"/>
                <a:sym typeface="Calibri"/>
              </a:rPr>
              <a:t>We want no response (100 per cent packet loss – this tells us we have no connection)</a:t>
            </a:r>
            <a:endParaRPr lang="en-GB" sz="1400" dirty="0">
              <a:latin typeface="+mn-lt"/>
            </a:endParaRPr>
          </a:p>
          <a:p>
            <a:pPr marL="0" marR="0" lvl="0" indent="0" algn="l" rtl="0">
              <a:spcBef>
                <a:spcPts val="0"/>
              </a:spcBef>
              <a:spcAft>
                <a:spcPts val="0"/>
              </a:spcAft>
              <a:buNone/>
            </a:pPr>
            <a:r>
              <a:rPr lang="en-GB" sz="1400" dirty="0">
                <a:solidFill>
                  <a:schemeClr val="dk1"/>
                </a:solidFill>
                <a:ea typeface="Calibri"/>
                <a:cs typeface="Calibri"/>
                <a:sym typeface="Calibri"/>
              </a:rPr>
              <a:t>in</a:t>
            </a:r>
            <a:r>
              <a:rPr lang="en-GB" sz="1400" dirty="0">
                <a:solidFill>
                  <a:schemeClr val="dk1"/>
                </a:solidFill>
                <a:latin typeface="+mn-lt"/>
                <a:ea typeface="Calibri"/>
                <a:cs typeface="Calibri"/>
                <a:sym typeface="Calibri"/>
              </a:rPr>
              <a:t> our Kali terminal:</a:t>
            </a:r>
            <a:endParaRPr lang="en-GB" sz="1400" dirty="0">
              <a:latin typeface="+mn-lt"/>
            </a:endParaRPr>
          </a:p>
          <a:p>
            <a:pPr marL="0" marR="0" lvl="0" indent="0" algn="l" rtl="0">
              <a:spcBef>
                <a:spcPts val="0"/>
              </a:spcBef>
              <a:spcAft>
                <a:spcPts val="0"/>
              </a:spcAft>
              <a:buNone/>
            </a:pPr>
            <a:endParaRPr lang="en-GB" sz="14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400" b="1" dirty="0">
                <a:solidFill>
                  <a:schemeClr val="dk1"/>
                </a:solidFill>
                <a:latin typeface="+mn-lt"/>
                <a:ea typeface="Calibri"/>
                <a:cs typeface="Calibri"/>
                <a:sym typeface="Calibri"/>
              </a:rPr>
              <a:t>Ping 8.8.8.8 –c 2      </a:t>
            </a:r>
            <a:br>
              <a:rPr lang="en-GB" sz="1400" b="1" dirty="0">
                <a:solidFill>
                  <a:schemeClr val="dk1"/>
                </a:solidFill>
                <a:latin typeface="+mn-lt"/>
                <a:ea typeface="Calibri"/>
                <a:cs typeface="Calibri"/>
                <a:sym typeface="Calibri"/>
              </a:rPr>
            </a:br>
            <a:r>
              <a:rPr lang="en-GB" sz="1400" dirty="0">
                <a:solidFill>
                  <a:schemeClr val="dk1"/>
                </a:solidFill>
                <a:latin typeface="+mn-lt"/>
                <a:ea typeface="Calibri"/>
                <a:cs typeface="Calibri"/>
                <a:sym typeface="Calibri"/>
              </a:rPr>
              <a:t>Ping Google server to see if we get a response. ‘-c 2-’ means we count two packets to send – you can add any number of packets. Note: the command is ‘-n’ in Windows and ‘-c’ in Linux.</a:t>
            </a:r>
            <a:endParaRPr lang="en-GB" sz="1400" dirty="0">
              <a:latin typeface="+mn-lt"/>
            </a:endParaRPr>
          </a:p>
          <a:p>
            <a:pPr marL="285750" marR="0" lvl="0" indent="-171450" algn="l" rtl="0">
              <a:spcBef>
                <a:spcPts val="0"/>
              </a:spcBef>
              <a:spcAft>
                <a:spcPts val="0"/>
              </a:spcAft>
              <a:buClr>
                <a:schemeClr val="dk1"/>
              </a:buClr>
              <a:buSzPts val="1800"/>
              <a:buFont typeface="Arial"/>
              <a:buNone/>
            </a:pPr>
            <a:endParaRPr lang="en-GB" sz="14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400" b="1" dirty="0">
                <a:solidFill>
                  <a:schemeClr val="dk1"/>
                </a:solidFill>
                <a:latin typeface="+mn-lt"/>
                <a:ea typeface="Calibri"/>
                <a:cs typeface="Calibri"/>
                <a:sym typeface="Calibri"/>
              </a:rPr>
              <a:t>Ping “our device’s </a:t>
            </a:r>
            <a:r>
              <a:rPr lang="en-GB" sz="1400" b="1" dirty="0" err="1">
                <a:solidFill>
                  <a:schemeClr val="dk1"/>
                </a:solidFill>
                <a:latin typeface="+mn-lt"/>
                <a:ea typeface="Calibri"/>
                <a:cs typeface="Calibri"/>
                <a:sym typeface="Calibri"/>
              </a:rPr>
              <a:t>ip</a:t>
            </a:r>
            <a:r>
              <a:rPr lang="en-GB" sz="1400" b="1" dirty="0">
                <a:solidFill>
                  <a:schemeClr val="dk1"/>
                </a:solidFill>
                <a:latin typeface="+mn-lt"/>
                <a:ea typeface="Calibri"/>
                <a:cs typeface="Calibri"/>
                <a:sym typeface="Calibri"/>
              </a:rPr>
              <a:t>” –c 2      </a:t>
            </a:r>
            <a:br>
              <a:rPr lang="en-GB" sz="1400" b="1" dirty="0">
                <a:solidFill>
                  <a:schemeClr val="dk1"/>
                </a:solidFill>
                <a:latin typeface="+mn-lt"/>
                <a:ea typeface="Calibri"/>
                <a:cs typeface="Calibri"/>
                <a:sym typeface="Calibri"/>
              </a:rPr>
            </a:br>
            <a:r>
              <a:rPr lang="en-GB" sz="1400" dirty="0">
                <a:solidFill>
                  <a:schemeClr val="dk1"/>
                </a:solidFill>
                <a:latin typeface="+mn-lt"/>
                <a:ea typeface="Calibri"/>
                <a:cs typeface="Calibri"/>
                <a:sym typeface="Calibri"/>
              </a:rPr>
              <a:t>Ping our machine’s IP to see if we get a response. ‘-c 2’ means we count two packets to send – you can add any number of packets. We can check our physical device’s IP in the CMD terminal with the </a:t>
            </a:r>
            <a:r>
              <a:rPr lang="en-GB" sz="1400" b="1" dirty="0">
                <a:solidFill>
                  <a:schemeClr val="dk1"/>
                </a:solidFill>
                <a:latin typeface="+mn-lt"/>
                <a:ea typeface="Calibri"/>
                <a:cs typeface="Calibri"/>
                <a:sym typeface="Calibri"/>
              </a:rPr>
              <a:t>ipconfig </a:t>
            </a:r>
            <a:r>
              <a:rPr lang="en-GB" sz="1400" dirty="0">
                <a:solidFill>
                  <a:schemeClr val="dk1"/>
                </a:solidFill>
                <a:latin typeface="+mn-lt"/>
                <a:ea typeface="Calibri"/>
                <a:cs typeface="Calibri"/>
                <a:sym typeface="Calibri"/>
              </a:rPr>
              <a:t>command (IPv4 is our address).</a:t>
            </a:r>
          </a:p>
          <a:p>
            <a:pPr marL="285750" marR="0" lvl="0" indent="-171450" algn="l" rtl="0">
              <a:spcBef>
                <a:spcPts val="0"/>
              </a:spcBef>
              <a:spcAft>
                <a:spcPts val="0"/>
              </a:spcAft>
              <a:buClr>
                <a:schemeClr val="dk1"/>
              </a:buClr>
              <a:buSzPts val="1800"/>
              <a:buFont typeface="Arial"/>
              <a:buNone/>
            </a:pPr>
            <a:endParaRPr lang="en-GB" sz="1400" dirty="0">
              <a:solidFill>
                <a:schemeClr val="dk1"/>
              </a:solidFill>
              <a:latin typeface="+mn-lt"/>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GB" sz="1400" dirty="0">
                <a:solidFill>
                  <a:schemeClr val="dk1"/>
                </a:solidFill>
                <a:latin typeface="+mn-lt"/>
                <a:ea typeface="Calibri"/>
                <a:cs typeface="Calibri"/>
                <a:sym typeface="Calibri"/>
              </a:rPr>
              <a:t>We want no response (100</a:t>
            </a:r>
            <a:r>
              <a:rPr lang="en-GB" sz="1400" dirty="0">
                <a:solidFill>
                  <a:schemeClr val="dk1"/>
                </a:solidFill>
                <a:ea typeface="Calibri"/>
                <a:cs typeface="Calibri"/>
                <a:sym typeface="Calibri"/>
              </a:rPr>
              <a:t> per cent p</a:t>
            </a:r>
            <a:r>
              <a:rPr lang="en-GB" sz="1400" dirty="0">
                <a:solidFill>
                  <a:schemeClr val="dk1"/>
                </a:solidFill>
                <a:latin typeface="+mn-lt"/>
                <a:ea typeface="Calibri"/>
                <a:cs typeface="Calibri"/>
                <a:sym typeface="Calibri"/>
              </a:rPr>
              <a:t>acket loss).</a:t>
            </a:r>
            <a:endParaRPr lang="en-GB" sz="1400" dirty="0">
              <a:latin typeface="+mn-lt"/>
            </a:endParaRPr>
          </a:p>
        </p:txBody>
      </p:sp>
    </p:spTree>
    <p:extLst>
      <p:ext uri="{BB962C8B-B14F-4D97-AF65-F5344CB8AC3E}">
        <p14:creationId xmlns:p14="http://schemas.microsoft.com/office/powerpoint/2010/main" val="1236922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56080" y="770963"/>
            <a:ext cx="8631840" cy="3601574"/>
          </a:xfrm>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000000"/>
                </a:solidFill>
                <a:effectLst/>
                <a:uLnTx/>
                <a:uFillTx/>
                <a:latin typeface="+mn-lt"/>
                <a:ea typeface="Calibri"/>
                <a:cs typeface="Calibri"/>
                <a:sym typeface="Calibri"/>
              </a:rPr>
              <a:t>You have been asked by your line manager to test a newly designed and potentially vulnerable webserver. In order to do this safely and without exposing the company network to threat, you have been asked to create a local network and DHCP server as a test lab for this task.</a:t>
            </a:r>
            <a:endParaRPr kumimoji="0" lang="en-GB" sz="2400" b="0" i="0" u="none" strike="noStrike" kern="0" cap="none" spc="0" normalizeH="0" baseline="0" noProof="0" dirty="0">
              <a:ln>
                <a:noFill/>
              </a:ln>
              <a:solidFill>
                <a:srgbClr val="000000"/>
              </a:solidFill>
              <a:effectLst/>
              <a:uLnTx/>
              <a:uFillTx/>
              <a:latin typeface="+mn-lt"/>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400" b="0" i="0" u="none" strike="noStrike" kern="0" cap="none" spc="0" normalizeH="0" baseline="0" noProof="0" dirty="0">
              <a:ln>
                <a:noFill/>
              </a:ln>
              <a:solidFill>
                <a:srgbClr val="000000"/>
              </a:solidFill>
              <a:effectLst/>
              <a:uLnTx/>
              <a:uFillTx/>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000000"/>
                </a:solidFill>
                <a:effectLst/>
                <a:uLnTx/>
                <a:uFillTx/>
                <a:latin typeface="+mn-lt"/>
                <a:ea typeface="Calibri"/>
                <a:cs typeface="Calibri"/>
                <a:sym typeface="Calibri"/>
              </a:rPr>
              <a:t>After establishing the network and assigning IP addresses accordingly, you should test for vulnerabilities using a professional suite of tools to access the webserver, obtain admin privileges and identify three crucial pieces of information.</a:t>
            </a:r>
          </a:p>
          <a:p>
            <a:br>
              <a:rPr lang="en-GB" sz="2600" dirty="0">
                <a:solidFill>
                  <a:schemeClr val="accent1"/>
                </a:solidFill>
              </a:rPr>
            </a:br>
            <a:endParaRPr lang="en-GB" sz="26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
        <p:nvSpPr>
          <p:cNvPr id="2" name="TextBox 1">
            <a:extLst>
              <a:ext uri="{FF2B5EF4-FFF2-40B4-BE49-F238E27FC236}">
                <a16:creationId xmlns:a16="http://schemas.microsoft.com/office/drawing/2014/main" id="{E10AB1BA-78DE-4DDE-B599-1EBCE3D6F1D2}"/>
              </a:ext>
            </a:extLst>
          </p:cNvPr>
          <p:cNvSpPr txBox="1"/>
          <p:nvPr/>
        </p:nvSpPr>
        <p:spPr>
          <a:xfrm>
            <a:off x="234000" y="238359"/>
            <a:ext cx="3955880" cy="369332"/>
          </a:xfrm>
          <a:prstGeom prst="rect">
            <a:avLst/>
          </a:prstGeom>
          <a:noFill/>
        </p:spPr>
        <p:txBody>
          <a:bodyPr wrap="square" lIns="0" tIns="0" rIns="0" bIns="0" rtlCol="0">
            <a:spAutoFit/>
          </a:bodyPr>
          <a:lstStyle/>
          <a:p>
            <a:r>
              <a:rPr lang="en-GB" sz="2400" b="1" dirty="0">
                <a:latin typeface="+mj-lt"/>
              </a:rPr>
              <a:t>Scenario</a:t>
            </a:r>
          </a:p>
        </p:txBody>
      </p:sp>
    </p:spTree>
    <p:extLst>
      <p:ext uri="{BB962C8B-B14F-4D97-AF65-F5344CB8AC3E}">
        <p14:creationId xmlns:p14="http://schemas.microsoft.com/office/powerpoint/2010/main" val="2623175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06</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pPr marL="0" marR="0" lvl="0" indent="0" algn="ctr" rtl="0">
              <a:spcBef>
                <a:spcPts val="0"/>
              </a:spcBef>
              <a:spcAft>
                <a:spcPts val="0"/>
              </a:spcAft>
              <a:buNone/>
            </a:pPr>
            <a:r>
              <a:rPr lang="en-GB" sz="4800" dirty="0">
                <a:latin typeface="+mn-lt"/>
                <a:ea typeface="Calibri"/>
                <a:cs typeface="Calibri"/>
                <a:sym typeface="Calibri"/>
              </a:rPr>
              <a:t>Our first nmap scan</a:t>
            </a:r>
          </a:p>
        </p:txBody>
      </p:sp>
    </p:spTree>
    <p:extLst>
      <p:ext uri="{BB962C8B-B14F-4D97-AF65-F5344CB8AC3E}">
        <p14:creationId xmlns:p14="http://schemas.microsoft.com/office/powerpoint/2010/main" val="26257837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pic>
        <p:nvPicPr>
          <p:cNvPr id="10" name="Google Shape;199;p20">
            <a:extLst>
              <a:ext uri="{FF2B5EF4-FFF2-40B4-BE49-F238E27FC236}">
                <a16:creationId xmlns:a16="http://schemas.microsoft.com/office/drawing/2014/main" id="{28AE3CC2-4063-4766-8909-E798D5B6F4D7}"/>
              </a:ext>
            </a:extLst>
          </p:cNvPr>
          <p:cNvPicPr preferRelativeResize="0"/>
          <p:nvPr/>
        </p:nvPicPr>
        <p:blipFill rotWithShape="1">
          <a:blip r:embed="rId3">
            <a:alphaModFix/>
          </a:blip>
          <a:srcRect/>
          <a:stretch/>
        </p:blipFill>
        <p:spPr>
          <a:xfrm>
            <a:off x="703127" y="123478"/>
            <a:ext cx="6748122" cy="2095137"/>
          </a:xfrm>
          <a:prstGeom prst="rect">
            <a:avLst/>
          </a:prstGeom>
          <a:noFill/>
          <a:ln>
            <a:noFill/>
          </a:ln>
        </p:spPr>
      </p:pic>
      <p:sp>
        <p:nvSpPr>
          <p:cNvPr id="13" name="TextBox 12">
            <a:extLst>
              <a:ext uri="{FF2B5EF4-FFF2-40B4-BE49-F238E27FC236}">
                <a16:creationId xmlns:a16="http://schemas.microsoft.com/office/drawing/2014/main" id="{09BE2AEB-C412-41DD-8317-DC5AF0C6374E}"/>
              </a:ext>
            </a:extLst>
          </p:cNvPr>
          <p:cNvSpPr txBox="1"/>
          <p:nvPr/>
        </p:nvSpPr>
        <p:spPr>
          <a:xfrm>
            <a:off x="234000" y="2355261"/>
            <a:ext cx="8542312" cy="2292935"/>
          </a:xfrm>
          <a:prstGeom prst="rect">
            <a:avLst/>
          </a:prstGeom>
          <a:noFill/>
        </p:spPr>
        <p:txBody>
          <a:bodyPr wrap="square">
            <a:spAutoFit/>
          </a:bodyPr>
          <a:lstStyle/>
          <a:p>
            <a:pPr marL="0" marR="0" lvl="0" indent="0" algn="l" rtl="0">
              <a:spcBef>
                <a:spcPts val="0"/>
              </a:spcBef>
              <a:spcAft>
                <a:spcPts val="0"/>
              </a:spcAft>
              <a:buNone/>
            </a:pPr>
            <a:r>
              <a:rPr lang="en-GB" sz="1300" b="1" dirty="0" err="1">
                <a:solidFill>
                  <a:schemeClr val="dk1"/>
                </a:solidFill>
                <a:latin typeface="+mn-lt"/>
                <a:ea typeface="Calibri"/>
                <a:cs typeface="Calibri"/>
                <a:sym typeface="Calibri"/>
              </a:rPr>
              <a:t>sudo</a:t>
            </a:r>
            <a:r>
              <a:rPr lang="en-GB" sz="1300" dirty="0">
                <a:solidFill>
                  <a:schemeClr val="dk1"/>
                </a:solidFill>
                <a:latin typeface="+mn-lt"/>
                <a:ea typeface="Calibri"/>
                <a:cs typeface="Calibri"/>
                <a:sym typeface="Calibri"/>
              </a:rPr>
              <a:t> stands for either "substitute user do" or "super user do“. It allows you to elevate your current user account to have root privileges temporarily.</a:t>
            </a:r>
            <a:endParaRPr lang="en-GB" sz="1300" dirty="0">
              <a:latin typeface="+mn-lt"/>
            </a:endParaRPr>
          </a:p>
          <a:p>
            <a:pPr marL="0" marR="0" lvl="0" indent="0" algn="l" rtl="0">
              <a:spcBef>
                <a:spcPts val="0"/>
              </a:spcBef>
              <a:spcAft>
                <a:spcPts val="0"/>
              </a:spcAft>
              <a:buNone/>
            </a:pPr>
            <a:endParaRPr lang="en-GB" sz="13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300" dirty="0">
                <a:solidFill>
                  <a:schemeClr val="dk1"/>
                </a:solidFill>
                <a:latin typeface="+mn-lt"/>
                <a:ea typeface="Calibri"/>
                <a:cs typeface="Calibri"/>
                <a:sym typeface="Calibri"/>
              </a:rPr>
              <a:t>nmap is the tool we will use.</a:t>
            </a:r>
            <a:endParaRPr lang="en-GB" sz="1300" dirty="0">
              <a:latin typeface="+mn-lt"/>
            </a:endParaRPr>
          </a:p>
          <a:p>
            <a:pPr marL="0" marR="0" lvl="0" indent="0" algn="l" rtl="0">
              <a:spcBef>
                <a:spcPts val="0"/>
              </a:spcBef>
              <a:spcAft>
                <a:spcPts val="0"/>
              </a:spcAft>
              <a:buNone/>
            </a:pPr>
            <a:endParaRPr lang="en-GB" sz="13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300" dirty="0">
                <a:solidFill>
                  <a:schemeClr val="dk1"/>
                </a:solidFill>
                <a:latin typeface="+mn-lt"/>
                <a:ea typeface="Calibri"/>
                <a:cs typeface="Calibri"/>
                <a:sym typeface="Calibri"/>
              </a:rPr>
              <a:t>-</a:t>
            </a:r>
            <a:r>
              <a:rPr lang="en-GB" sz="1300" dirty="0" err="1">
                <a:solidFill>
                  <a:schemeClr val="dk1"/>
                </a:solidFill>
                <a:latin typeface="+mn-lt"/>
                <a:ea typeface="Calibri"/>
                <a:cs typeface="Calibri"/>
                <a:sym typeface="Calibri"/>
              </a:rPr>
              <a:t>sS</a:t>
            </a:r>
            <a:r>
              <a:rPr lang="en-GB" sz="1300" dirty="0">
                <a:solidFill>
                  <a:schemeClr val="dk1"/>
                </a:solidFill>
                <a:latin typeface="+mn-lt"/>
                <a:ea typeface="Calibri"/>
                <a:cs typeface="Calibri"/>
                <a:sym typeface="Calibri"/>
              </a:rPr>
              <a:t> is a </a:t>
            </a:r>
            <a:r>
              <a:rPr lang="en-GB" sz="1300" dirty="0" err="1">
                <a:solidFill>
                  <a:schemeClr val="dk1"/>
                </a:solidFill>
                <a:latin typeface="+mn-lt"/>
                <a:ea typeface="Calibri"/>
                <a:cs typeface="Calibri"/>
                <a:sym typeface="Calibri"/>
              </a:rPr>
              <a:t>SynScan</a:t>
            </a:r>
            <a:r>
              <a:rPr lang="en-GB" sz="1300" dirty="0">
                <a:solidFill>
                  <a:schemeClr val="dk1"/>
                </a:solidFill>
                <a:latin typeface="+mn-lt"/>
                <a:ea typeface="Calibri"/>
                <a:cs typeface="Calibri"/>
                <a:sym typeface="Calibri"/>
              </a:rPr>
              <a:t>, which does not perform a full TCP handshake (does not make a full connection) so is less intrusive.</a:t>
            </a:r>
            <a:endParaRPr lang="en-GB" sz="1300" dirty="0">
              <a:latin typeface="+mn-lt"/>
            </a:endParaRPr>
          </a:p>
          <a:p>
            <a:pPr marL="0" marR="0" lvl="0" indent="0" algn="l" rtl="0">
              <a:spcBef>
                <a:spcPts val="0"/>
              </a:spcBef>
              <a:spcAft>
                <a:spcPts val="0"/>
              </a:spcAft>
              <a:buNone/>
            </a:pPr>
            <a:endParaRPr lang="en-GB" sz="13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300" dirty="0">
                <a:solidFill>
                  <a:schemeClr val="dk1"/>
                </a:solidFill>
                <a:latin typeface="+mn-lt"/>
                <a:ea typeface="Calibri"/>
                <a:cs typeface="Calibri"/>
                <a:sym typeface="Calibri"/>
              </a:rPr>
              <a:t>-T4 will set the scan speed to maximum</a:t>
            </a:r>
            <a:endParaRPr lang="en-GB" sz="1300" dirty="0">
              <a:latin typeface="+mn-lt"/>
            </a:endParaRPr>
          </a:p>
          <a:p>
            <a:pPr marL="0" marR="0" lvl="0" indent="0" algn="l" rtl="0">
              <a:spcBef>
                <a:spcPts val="0"/>
              </a:spcBef>
              <a:spcAft>
                <a:spcPts val="0"/>
              </a:spcAft>
              <a:buNone/>
            </a:pPr>
            <a:endParaRPr lang="en-GB" sz="13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300" dirty="0">
                <a:solidFill>
                  <a:schemeClr val="dk1"/>
                </a:solidFill>
                <a:latin typeface="+mn-lt"/>
                <a:ea typeface="Calibri"/>
                <a:cs typeface="Calibri"/>
                <a:sym typeface="Calibri"/>
              </a:rPr>
              <a:t>10.38.1.110-120 (specifying the range of IP addresses to scan)</a:t>
            </a:r>
          </a:p>
        </p:txBody>
      </p:sp>
    </p:spTree>
    <p:extLst>
      <p:ext uri="{BB962C8B-B14F-4D97-AF65-F5344CB8AC3E}">
        <p14:creationId xmlns:p14="http://schemas.microsoft.com/office/powerpoint/2010/main" val="22312899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831921"/>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484748"/>
          </a:xfrm>
          <a:prstGeom prst="rect">
            <a:avLst/>
          </a:prstGeom>
          <a:noFill/>
        </p:spPr>
        <p:txBody>
          <a:bodyPr wrap="square" lIns="0" tIns="0" rIns="0" bIns="0" rtlCol="0">
            <a:spAutoFit/>
          </a:bodyPr>
          <a:lstStyle/>
          <a:p>
            <a:r>
              <a:rPr lang="en-GB" sz="1050" dirty="0"/>
              <a:t>Leeds City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12" name="Picture 11">
            <a:extLst>
              <a:ext uri="{FF2B5EF4-FFF2-40B4-BE49-F238E27FC236}">
                <a16:creationId xmlns:a16="http://schemas.microsoft.com/office/drawing/2014/main" id="{47D156FC-D129-4A59-92DA-A944DCAB57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1583803" y="1798973"/>
            <a:ext cx="1111548" cy="844550"/>
          </a:xfrm>
          <a:prstGeom prst="rect">
            <a:avLst/>
          </a:prstGeom>
          <a:noFill/>
          <a:ln>
            <a:noFill/>
          </a:ln>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pPr marL="0" marR="0" lvl="0" indent="0" rtl="0">
              <a:lnSpc>
                <a:spcPct val="100000"/>
              </a:lnSpc>
              <a:spcBef>
                <a:spcPts val="0"/>
              </a:spcBef>
              <a:spcAft>
                <a:spcPts val="0"/>
              </a:spcAft>
              <a:buNone/>
            </a:pPr>
            <a:r>
              <a:rPr lang="en-GB" sz="4800" dirty="0">
                <a:latin typeface="+mn-lt"/>
                <a:ea typeface="Calibri"/>
                <a:cs typeface="Calibri"/>
                <a:sym typeface="Calibri"/>
              </a:rPr>
              <a:t>Setting up Kali on VirtualBox</a:t>
            </a:r>
          </a:p>
        </p:txBody>
      </p:sp>
    </p:spTree>
    <p:extLst>
      <p:ext uri="{BB962C8B-B14F-4D97-AF65-F5344CB8AC3E}">
        <p14:creationId xmlns:p14="http://schemas.microsoft.com/office/powerpoint/2010/main" val="325678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pic>
        <p:nvPicPr>
          <p:cNvPr id="10" name="Google Shape;94;p3">
            <a:extLst>
              <a:ext uri="{FF2B5EF4-FFF2-40B4-BE49-F238E27FC236}">
                <a16:creationId xmlns:a16="http://schemas.microsoft.com/office/drawing/2014/main" id="{7380F0C8-82FD-47D6-AA8E-1C19079C7F72}"/>
              </a:ext>
            </a:extLst>
          </p:cNvPr>
          <p:cNvPicPr preferRelativeResize="0"/>
          <p:nvPr/>
        </p:nvPicPr>
        <p:blipFill rotWithShape="1">
          <a:blip r:embed="rId3">
            <a:alphaModFix/>
          </a:blip>
          <a:srcRect/>
          <a:stretch/>
        </p:blipFill>
        <p:spPr>
          <a:xfrm>
            <a:off x="1328476" y="266002"/>
            <a:ext cx="6487045" cy="1947743"/>
          </a:xfrm>
          <a:prstGeom prst="rect">
            <a:avLst/>
          </a:prstGeom>
          <a:noFill/>
          <a:ln>
            <a:noFill/>
          </a:ln>
        </p:spPr>
      </p:pic>
      <p:pic>
        <p:nvPicPr>
          <p:cNvPr id="11" name="Google Shape;95;p3">
            <a:extLst>
              <a:ext uri="{FF2B5EF4-FFF2-40B4-BE49-F238E27FC236}">
                <a16:creationId xmlns:a16="http://schemas.microsoft.com/office/drawing/2014/main" id="{E4C0837E-D94C-42EC-9FDC-FC80B7FEB283}"/>
              </a:ext>
            </a:extLst>
          </p:cNvPr>
          <p:cNvPicPr preferRelativeResize="0"/>
          <p:nvPr/>
        </p:nvPicPr>
        <p:blipFill rotWithShape="1">
          <a:blip r:embed="rId4">
            <a:alphaModFix/>
          </a:blip>
          <a:srcRect/>
          <a:stretch/>
        </p:blipFill>
        <p:spPr>
          <a:xfrm>
            <a:off x="1778444" y="2427734"/>
            <a:ext cx="5587110" cy="2125540"/>
          </a:xfrm>
          <a:prstGeom prst="rect">
            <a:avLst/>
          </a:prstGeom>
          <a:noFill/>
          <a:ln>
            <a:noFill/>
          </a:ln>
        </p:spPr>
      </p:pic>
    </p:spTree>
    <p:extLst>
      <p:ext uri="{BB962C8B-B14F-4D97-AF65-F5344CB8AC3E}">
        <p14:creationId xmlns:p14="http://schemas.microsoft.com/office/powerpoint/2010/main" val="2903473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pic>
        <p:nvPicPr>
          <p:cNvPr id="10" name="Google Shape;100;p4">
            <a:extLst>
              <a:ext uri="{FF2B5EF4-FFF2-40B4-BE49-F238E27FC236}">
                <a16:creationId xmlns:a16="http://schemas.microsoft.com/office/drawing/2014/main" id="{59E36540-47EA-4C9C-96D0-F1AEC9B94E58}"/>
              </a:ext>
            </a:extLst>
          </p:cNvPr>
          <p:cNvPicPr preferRelativeResize="0"/>
          <p:nvPr/>
        </p:nvPicPr>
        <p:blipFill rotWithShape="1">
          <a:blip r:embed="rId3">
            <a:alphaModFix/>
          </a:blip>
          <a:srcRect/>
          <a:stretch/>
        </p:blipFill>
        <p:spPr>
          <a:xfrm>
            <a:off x="137374" y="267494"/>
            <a:ext cx="2625556" cy="4304368"/>
          </a:xfrm>
          <a:prstGeom prst="rect">
            <a:avLst/>
          </a:prstGeom>
          <a:noFill/>
          <a:ln>
            <a:noFill/>
          </a:ln>
        </p:spPr>
      </p:pic>
      <p:pic>
        <p:nvPicPr>
          <p:cNvPr id="11" name="Google Shape;101;p4">
            <a:extLst>
              <a:ext uri="{FF2B5EF4-FFF2-40B4-BE49-F238E27FC236}">
                <a16:creationId xmlns:a16="http://schemas.microsoft.com/office/drawing/2014/main" id="{BA1D96D8-5C8C-4076-8550-61E4CE9F9E2A}"/>
              </a:ext>
            </a:extLst>
          </p:cNvPr>
          <p:cNvPicPr preferRelativeResize="0"/>
          <p:nvPr/>
        </p:nvPicPr>
        <p:blipFill rotWithShape="1">
          <a:blip r:embed="rId4">
            <a:alphaModFix/>
          </a:blip>
          <a:srcRect/>
          <a:stretch/>
        </p:blipFill>
        <p:spPr>
          <a:xfrm>
            <a:off x="2890511" y="37762"/>
            <a:ext cx="3034510" cy="2841134"/>
          </a:xfrm>
          <a:prstGeom prst="rect">
            <a:avLst/>
          </a:prstGeom>
          <a:noFill/>
          <a:ln>
            <a:noFill/>
          </a:ln>
        </p:spPr>
      </p:pic>
      <p:pic>
        <p:nvPicPr>
          <p:cNvPr id="13" name="Google Shape;102;p4">
            <a:extLst>
              <a:ext uri="{FF2B5EF4-FFF2-40B4-BE49-F238E27FC236}">
                <a16:creationId xmlns:a16="http://schemas.microsoft.com/office/drawing/2014/main" id="{0699C2D1-10B5-4B46-9288-AE05F3456968}"/>
              </a:ext>
            </a:extLst>
          </p:cNvPr>
          <p:cNvPicPr preferRelativeResize="0"/>
          <p:nvPr/>
        </p:nvPicPr>
        <p:blipFill rotWithShape="1">
          <a:blip r:embed="rId5">
            <a:alphaModFix/>
          </a:blip>
          <a:srcRect/>
          <a:stretch/>
        </p:blipFill>
        <p:spPr>
          <a:xfrm>
            <a:off x="3031297" y="2903567"/>
            <a:ext cx="2752938" cy="2239933"/>
          </a:xfrm>
          <a:prstGeom prst="rect">
            <a:avLst/>
          </a:prstGeom>
          <a:noFill/>
          <a:ln>
            <a:noFill/>
          </a:ln>
        </p:spPr>
      </p:pic>
      <p:pic>
        <p:nvPicPr>
          <p:cNvPr id="14" name="Google Shape;103;p4">
            <a:extLst>
              <a:ext uri="{FF2B5EF4-FFF2-40B4-BE49-F238E27FC236}">
                <a16:creationId xmlns:a16="http://schemas.microsoft.com/office/drawing/2014/main" id="{05547777-6D04-44F8-8CDE-813ADDDF67D4}"/>
              </a:ext>
            </a:extLst>
          </p:cNvPr>
          <p:cNvPicPr preferRelativeResize="0"/>
          <p:nvPr/>
        </p:nvPicPr>
        <p:blipFill rotWithShape="1">
          <a:blip r:embed="rId6">
            <a:alphaModFix/>
          </a:blip>
          <a:srcRect/>
          <a:stretch/>
        </p:blipFill>
        <p:spPr>
          <a:xfrm>
            <a:off x="6052602" y="35108"/>
            <a:ext cx="2961531" cy="2794582"/>
          </a:xfrm>
          <a:prstGeom prst="rect">
            <a:avLst/>
          </a:prstGeom>
          <a:noFill/>
          <a:ln>
            <a:noFill/>
          </a:ln>
        </p:spPr>
      </p:pic>
      <p:pic>
        <p:nvPicPr>
          <p:cNvPr id="15" name="Google Shape;104;p4">
            <a:extLst>
              <a:ext uri="{FF2B5EF4-FFF2-40B4-BE49-F238E27FC236}">
                <a16:creationId xmlns:a16="http://schemas.microsoft.com/office/drawing/2014/main" id="{7DF900AA-68C7-4FF9-9A52-AF7A74E7B1F6}"/>
              </a:ext>
            </a:extLst>
          </p:cNvPr>
          <p:cNvPicPr preferRelativeResize="0"/>
          <p:nvPr/>
        </p:nvPicPr>
        <p:blipFill rotWithShape="1">
          <a:blip r:embed="rId7">
            <a:alphaModFix/>
          </a:blip>
          <a:srcRect/>
          <a:stretch/>
        </p:blipFill>
        <p:spPr>
          <a:xfrm>
            <a:off x="6113344" y="2829690"/>
            <a:ext cx="2796655" cy="2278702"/>
          </a:xfrm>
          <a:prstGeom prst="rect">
            <a:avLst/>
          </a:prstGeom>
          <a:noFill/>
          <a:ln>
            <a:noFill/>
          </a:ln>
        </p:spPr>
      </p:pic>
    </p:spTree>
    <p:extLst>
      <p:ext uri="{BB962C8B-B14F-4D97-AF65-F5344CB8AC3E}">
        <p14:creationId xmlns:p14="http://schemas.microsoft.com/office/powerpoint/2010/main" val="355560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pic>
        <p:nvPicPr>
          <p:cNvPr id="10" name="Google Shape;109;p5">
            <a:extLst>
              <a:ext uri="{FF2B5EF4-FFF2-40B4-BE49-F238E27FC236}">
                <a16:creationId xmlns:a16="http://schemas.microsoft.com/office/drawing/2014/main" id="{D3E0665C-854D-48B1-9907-5FFE791D8799}"/>
              </a:ext>
            </a:extLst>
          </p:cNvPr>
          <p:cNvPicPr preferRelativeResize="0"/>
          <p:nvPr/>
        </p:nvPicPr>
        <p:blipFill rotWithShape="1">
          <a:blip r:embed="rId3">
            <a:alphaModFix/>
          </a:blip>
          <a:srcRect/>
          <a:stretch/>
        </p:blipFill>
        <p:spPr>
          <a:xfrm>
            <a:off x="242281" y="174395"/>
            <a:ext cx="2385503" cy="2397355"/>
          </a:xfrm>
          <a:prstGeom prst="rect">
            <a:avLst/>
          </a:prstGeom>
          <a:noFill/>
          <a:ln>
            <a:noFill/>
          </a:ln>
        </p:spPr>
      </p:pic>
      <p:pic>
        <p:nvPicPr>
          <p:cNvPr id="11" name="Google Shape;110;p5">
            <a:extLst>
              <a:ext uri="{FF2B5EF4-FFF2-40B4-BE49-F238E27FC236}">
                <a16:creationId xmlns:a16="http://schemas.microsoft.com/office/drawing/2014/main" id="{58B1DDA1-9AE6-423B-89DC-B9AB4D938510}"/>
              </a:ext>
            </a:extLst>
          </p:cNvPr>
          <p:cNvPicPr preferRelativeResize="0"/>
          <p:nvPr/>
        </p:nvPicPr>
        <p:blipFill rotWithShape="1">
          <a:blip r:embed="rId4">
            <a:alphaModFix/>
          </a:blip>
          <a:srcRect/>
          <a:stretch/>
        </p:blipFill>
        <p:spPr>
          <a:xfrm>
            <a:off x="198000" y="2655031"/>
            <a:ext cx="2429784" cy="1979489"/>
          </a:xfrm>
          <a:prstGeom prst="rect">
            <a:avLst/>
          </a:prstGeom>
          <a:noFill/>
          <a:ln>
            <a:noFill/>
          </a:ln>
        </p:spPr>
      </p:pic>
      <p:pic>
        <p:nvPicPr>
          <p:cNvPr id="13" name="Google Shape;111;p5">
            <a:extLst>
              <a:ext uri="{FF2B5EF4-FFF2-40B4-BE49-F238E27FC236}">
                <a16:creationId xmlns:a16="http://schemas.microsoft.com/office/drawing/2014/main" id="{26E91D1E-5F5C-4885-A3FF-6BD4B4F8CA82}"/>
              </a:ext>
            </a:extLst>
          </p:cNvPr>
          <p:cNvPicPr preferRelativeResize="0"/>
          <p:nvPr/>
        </p:nvPicPr>
        <p:blipFill rotWithShape="1">
          <a:blip r:embed="rId5">
            <a:alphaModFix/>
          </a:blip>
          <a:srcRect/>
          <a:stretch/>
        </p:blipFill>
        <p:spPr>
          <a:xfrm>
            <a:off x="2884436" y="174395"/>
            <a:ext cx="2385504" cy="3551745"/>
          </a:xfrm>
          <a:prstGeom prst="rect">
            <a:avLst/>
          </a:prstGeom>
          <a:noFill/>
          <a:ln>
            <a:noFill/>
          </a:ln>
        </p:spPr>
      </p:pic>
      <p:pic>
        <p:nvPicPr>
          <p:cNvPr id="14" name="Google Shape;112;p5">
            <a:extLst>
              <a:ext uri="{FF2B5EF4-FFF2-40B4-BE49-F238E27FC236}">
                <a16:creationId xmlns:a16="http://schemas.microsoft.com/office/drawing/2014/main" id="{F3ACB3E0-300C-4EB7-AF55-DE4A8CC9C8AC}"/>
              </a:ext>
            </a:extLst>
          </p:cNvPr>
          <p:cNvPicPr preferRelativeResize="0"/>
          <p:nvPr/>
        </p:nvPicPr>
        <p:blipFill rotWithShape="1">
          <a:blip r:embed="rId6">
            <a:alphaModFix/>
          </a:blip>
          <a:srcRect/>
          <a:stretch/>
        </p:blipFill>
        <p:spPr>
          <a:xfrm>
            <a:off x="2728829" y="3618806"/>
            <a:ext cx="2880319" cy="1259409"/>
          </a:xfrm>
          <a:prstGeom prst="rect">
            <a:avLst/>
          </a:prstGeom>
          <a:noFill/>
          <a:ln>
            <a:noFill/>
          </a:ln>
        </p:spPr>
      </p:pic>
      <p:pic>
        <p:nvPicPr>
          <p:cNvPr id="15" name="Google Shape;113;p5">
            <a:extLst>
              <a:ext uri="{FF2B5EF4-FFF2-40B4-BE49-F238E27FC236}">
                <a16:creationId xmlns:a16="http://schemas.microsoft.com/office/drawing/2014/main" id="{E7507F99-16C6-44B1-BE82-5BD882CF25BD}"/>
              </a:ext>
            </a:extLst>
          </p:cNvPr>
          <p:cNvPicPr preferRelativeResize="0"/>
          <p:nvPr/>
        </p:nvPicPr>
        <p:blipFill rotWithShape="1">
          <a:blip r:embed="rId7">
            <a:alphaModFix/>
          </a:blip>
          <a:srcRect/>
          <a:stretch/>
        </p:blipFill>
        <p:spPr>
          <a:xfrm>
            <a:off x="5445338" y="174395"/>
            <a:ext cx="3601809" cy="2397355"/>
          </a:xfrm>
          <a:prstGeom prst="rect">
            <a:avLst/>
          </a:prstGeom>
          <a:noFill/>
          <a:ln>
            <a:noFill/>
          </a:ln>
        </p:spPr>
      </p:pic>
      <p:pic>
        <p:nvPicPr>
          <p:cNvPr id="16" name="Google Shape;114;p5">
            <a:extLst>
              <a:ext uri="{FF2B5EF4-FFF2-40B4-BE49-F238E27FC236}">
                <a16:creationId xmlns:a16="http://schemas.microsoft.com/office/drawing/2014/main" id="{883C61FE-5DDE-4757-B290-60789587258B}"/>
              </a:ext>
            </a:extLst>
          </p:cNvPr>
          <p:cNvPicPr preferRelativeResize="0"/>
          <p:nvPr/>
        </p:nvPicPr>
        <p:blipFill rotWithShape="1">
          <a:blip r:embed="rId8">
            <a:alphaModFix/>
          </a:blip>
          <a:srcRect/>
          <a:stretch/>
        </p:blipFill>
        <p:spPr>
          <a:xfrm>
            <a:off x="5763965" y="2973843"/>
            <a:ext cx="3046782" cy="1793420"/>
          </a:xfrm>
          <a:prstGeom prst="rect">
            <a:avLst/>
          </a:prstGeom>
          <a:noFill/>
          <a:ln>
            <a:noFill/>
          </a:ln>
        </p:spPr>
      </p:pic>
    </p:spTree>
    <p:extLst>
      <p:ext uri="{BB962C8B-B14F-4D97-AF65-F5344CB8AC3E}">
        <p14:creationId xmlns:p14="http://schemas.microsoft.com/office/powerpoint/2010/main" val="113316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pic>
        <p:nvPicPr>
          <p:cNvPr id="10" name="Google Shape;119;p6">
            <a:extLst>
              <a:ext uri="{FF2B5EF4-FFF2-40B4-BE49-F238E27FC236}">
                <a16:creationId xmlns:a16="http://schemas.microsoft.com/office/drawing/2014/main" id="{8640AC45-BE1C-4433-A52E-A64C290892F8}"/>
              </a:ext>
            </a:extLst>
          </p:cNvPr>
          <p:cNvPicPr preferRelativeResize="0"/>
          <p:nvPr/>
        </p:nvPicPr>
        <p:blipFill rotWithShape="1">
          <a:blip r:embed="rId3">
            <a:alphaModFix/>
          </a:blip>
          <a:srcRect/>
          <a:stretch/>
        </p:blipFill>
        <p:spPr>
          <a:xfrm>
            <a:off x="190500" y="161925"/>
            <a:ext cx="3877444" cy="2193801"/>
          </a:xfrm>
          <a:prstGeom prst="rect">
            <a:avLst/>
          </a:prstGeom>
          <a:noFill/>
          <a:ln>
            <a:noFill/>
          </a:ln>
        </p:spPr>
      </p:pic>
      <p:pic>
        <p:nvPicPr>
          <p:cNvPr id="11" name="Google Shape;120;p6">
            <a:extLst>
              <a:ext uri="{FF2B5EF4-FFF2-40B4-BE49-F238E27FC236}">
                <a16:creationId xmlns:a16="http://schemas.microsoft.com/office/drawing/2014/main" id="{A8962CCA-C5E7-40F7-98EB-314791E49E9C}"/>
              </a:ext>
            </a:extLst>
          </p:cNvPr>
          <p:cNvPicPr preferRelativeResize="0"/>
          <p:nvPr/>
        </p:nvPicPr>
        <p:blipFill rotWithShape="1">
          <a:blip r:embed="rId4">
            <a:alphaModFix/>
          </a:blip>
          <a:srcRect/>
          <a:stretch/>
        </p:blipFill>
        <p:spPr>
          <a:xfrm>
            <a:off x="190500" y="2573591"/>
            <a:ext cx="4009635" cy="1990375"/>
          </a:xfrm>
          <a:prstGeom prst="rect">
            <a:avLst/>
          </a:prstGeom>
          <a:noFill/>
          <a:ln>
            <a:noFill/>
          </a:ln>
        </p:spPr>
      </p:pic>
    </p:spTree>
    <p:extLst>
      <p:ext uri="{BB962C8B-B14F-4D97-AF65-F5344CB8AC3E}">
        <p14:creationId xmlns:p14="http://schemas.microsoft.com/office/powerpoint/2010/main" val="1425607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77500" lnSpcReduction="20000"/>
          </a:bodyPr>
          <a:lstStyle/>
          <a:p>
            <a:pPr marL="0" marR="0" lvl="0" indent="0" rtl="0">
              <a:lnSpc>
                <a:spcPct val="150000"/>
              </a:lnSpc>
              <a:spcBef>
                <a:spcPts val="0"/>
              </a:spcBef>
              <a:spcAft>
                <a:spcPts val="0"/>
              </a:spcAft>
              <a:buNone/>
            </a:pPr>
            <a:r>
              <a:rPr lang="en-GB" sz="4800" dirty="0">
                <a:latin typeface="+mn-lt"/>
                <a:ea typeface="Calibri"/>
                <a:cs typeface="Calibri"/>
                <a:sym typeface="Calibri"/>
              </a:rPr>
              <a:t>Setting up Mr Robot on VirtualBox</a:t>
            </a:r>
          </a:p>
        </p:txBody>
      </p:sp>
    </p:spTree>
    <p:extLst>
      <p:ext uri="{BB962C8B-B14F-4D97-AF65-F5344CB8AC3E}">
        <p14:creationId xmlns:p14="http://schemas.microsoft.com/office/powerpoint/2010/main" val="3372059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pic>
        <p:nvPicPr>
          <p:cNvPr id="10" name="Google Shape;130;p8">
            <a:extLst>
              <a:ext uri="{FF2B5EF4-FFF2-40B4-BE49-F238E27FC236}">
                <a16:creationId xmlns:a16="http://schemas.microsoft.com/office/drawing/2014/main" id="{BFC83DBA-4452-4A15-99B1-B2CE6ED1B62E}"/>
              </a:ext>
            </a:extLst>
          </p:cNvPr>
          <p:cNvPicPr preferRelativeResize="0"/>
          <p:nvPr/>
        </p:nvPicPr>
        <p:blipFill rotWithShape="1">
          <a:blip r:embed="rId3">
            <a:alphaModFix/>
          </a:blip>
          <a:srcRect/>
          <a:stretch/>
        </p:blipFill>
        <p:spPr>
          <a:xfrm>
            <a:off x="204444" y="134810"/>
            <a:ext cx="5107024" cy="2929841"/>
          </a:xfrm>
          <a:prstGeom prst="rect">
            <a:avLst/>
          </a:prstGeom>
          <a:noFill/>
          <a:ln>
            <a:noFill/>
          </a:ln>
        </p:spPr>
      </p:pic>
      <p:pic>
        <p:nvPicPr>
          <p:cNvPr id="11" name="Google Shape;132;p8">
            <a:extLst>
              <a:ext uri="{FF2B5EF4-FFF2-40B4-BE49-F238E27FC236}">
                <a16:creationId xmlns:a16="http://schemas.microsoft.com/office/drawing/2014/main" id="{A0DEBB11-5731-4DE5-B264-F5BB517454C7}"/>
              </a:ext>
            </a:extLst>
          </p:cNvPr>
          <p:cNvPicPr preferRelativeResize="0"/>
          <p:nvPr/>
        </p:nvPicPr>
        <p:blipFill rotWithShape="1">
          <a:blip r:embed="rId4">
            <a:alphaModFix/>
          </a:blip>
          <a:srcRect/>
          <a:stretch/>
        </p:blipFill>
        <p:spPr>
          <a:xfrm>
            <a:off x="5801570" y="287966"/>
            <a:ext cx="3073856" cy="4392488"/>
          </a:xfrm>
          <a:prstGeom prst="rect">
            <a:avLst/>
          </a:prstGeom>
          <a:noFill/>
          <a:ln>
            <a:noFill/>
          </a:ln>
        </p:spPr>
      </p:pic>
      <p:pic>
        <p:nvPicPr>
          <p:cNvPr id="13" name="Google Shape;131;p8">
            <a:extLst>
              <a:ext uri="{FF2B5EF4-FFF2-40B4-BE49-F238E27FC236}">
                <a16:creationId xmlns:a16="http://schemas.microsoft.com/office/drawing/2014/main" id="{50B1F0BE-CD31-43F3-9114-64499D5E833F}"/>
              </a:ext>
            </a:extLst>
          </p:cNvPr>
          <p:cNvPicPr preferRelativeResize="0"/>
          <p:nvPr/>
        </p:nvPicPr>
        <p:blipFill rotWithShape="1">
          <a:blip r:embed="rId5">
            <a:alphaModFix/>
          </a:blip>
          <a:srcRect/>
          <a:stretch/>
        </p:blipFill>
        <p:spPr>
          <a:xfrm>
            <a:off x="204444" y="3174226"/>
            <a:ext cx="3073857" cy="1455692"/>
          </a:xfrm>
          <a:prstGeom prst="rect">
            <a:avLst/>
          </a:prstGeom>
          <a:noFill/>
          <a:ln>
            <a:noFill/>
          </a:ln>
        </p:spPr>
      </p:pic>
    </p:spTree>
    <p:extLst>
      <p:ext uri="{BB962C8B-B14F-4D97-AF65-F5344CB8AC3E}">
        <p14:creationId xmlns:p14="http://schemas.microsoft.com/office/powerpoint/2010/main" val="546673405"/>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45D9F32-ED51-49F1-8877-9284391A935B}"/>
</file>

<file path=customXml/itemProps2.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3.xml><?xml version="1.0" encoding="utf-8"?>
<ds:datastoreItem xmlns:ds="http://schemas.openxmlformats.org/officeDocument/2006/customXml" ds:itemID="{4A76E745-D9E8-4D93-8B7F-BCE1E4A491AA}">
  <ds:schemaRefs>
    <ds:schemaRef ds:uri="http://purl.org/dc/elements/1.1/"/>
    <ds:schemaRef ds:uri="http://schemas.microsoft.com/office/2006/metadata/properties"/>
    <ds:schemaRef ds:uri="http://schemas.microsoft.com/sharepoint/v4"/>
    <ds:schemaRef ds:uri="http://purl.org/dc/terms/"/>
    <ds:schemaRef ds:uri="http://schemas.openxmlformats.org/package/2006/metadata/core-properties"/>
    <ds:schemaRef ds:uri="414d2ded-29cc-4abd-a1df-c646721ce55b"/>
    <ds:schemaRef ds:uri="http://schemas.microsoft.com/office/2006/documentManagement/types"/>
    <ds:schemaRef ds:uri="http://schemas.microsoft.com/office/infopath/2007/PartnerControls"/>
    <ds:schemaRef ds:uri="2847a094-2edf-4950-a853-13ec668231e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1115</TotalTime>
  <Words>1439</Words>
  <Application>Microsoft Office PowerPoint</Application>
  <PresentationFormat>On-screen Show (16:9)</PresentationFormat>
  <Paragraphs>147</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ETF Master</vt:lpstr>
      <vt:lpstr>Pentesting project walkthrough</vt:lpstr>
      <vt:lpstr>PowerPoint Presentation</vt:lpstr>
      <vt:lpstr>01</vt:lpstr>
      <vt:lpstr>PowerPoint Presentation</vt:lpstr>
      <vt:lpstr>PowerPoint Presentation</vt:lpstr>
      <vt:lpstr>PowerPoint Presentation</vt:lpstr>
      <vt:lpstr>PowerPoint Presentation</vt:lpstr>
      <vt:lpstr>02</vt:lpstr>
      <vt:lpstr>PowerPoint Presentation</vt:lpstr>
      <vt:lpstr>03</vt:lpstr>
      <vt:lpstr>PowerPoint Presentation</vt:lpstr>
      <vt:lpstr>PowerPoint Presentation</vt:lpstr>
      <vt:lpstr>PowerPoint Presentation</vt:lpstr>
      <vt:lpstr>PowerPoint Presentation</vt:lpstr>
      <vt:lpstr>PowerPoint Presentation</vt:lpstr>
      <vt:lpstr>04</vt:lpstr>
      <vt:lpstr>PowerPoint Presentation</vt:lpstr>
      <vt:lpstr>05</vt:lpstr>
      <vt:lpstr>PowerPoint Presentation</vt:lpstr>
      <vt:lpstr>06</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Adi</cp:lastModifiedBy>
  <cp:revision>81</cp:revision>
  <dcterms:created xsi:type="dcterms:W3CDTF">2020-10-20T08:50:32Z</dcterms:created>
  <dcterms:modified xsi:type="dcterms:W3CDTF">2022-06-20T20:14:13Z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