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5" r:id="rId5"/>
  </p:sldMasterIdLst>
  <p:notesMasterIdLst>
    <p:notesMasterId r:id="rId51"/>
  </p:notesMasterIdLst>
  <p:handoutMasterIdLst>
    <p:handoutMasterId r:id="rId52"/>
  </p:handoutMasterIdLst>
  <p:sldIdLst>
    <p:sldId id="2158" r:id="rId6"/>
    <p:sldId id="275" r:id="rId7"/>
    <p:sldId id="271" r:id="rId8"/>
    <p:sldId id="260" r:id="rId9"/>
    <p:sldId id="2048" r:id="rId10"/>
    <p:sldId id="281" r:id="rId11"/>
    <p:sldId id="283" r:id="rId12"/>
    <p:sldId id="2151" r:id="rId13"/>
    <p:sldId id="261" r:id="rId14"/>
    <p:sldId id="284" r:id="rId15"/>
    <p:sldId id="262" r:id="rId16"/>
    <p:sldId id="291" r:id="rId17"/>
    <p:sldId id="289" r:id="rId18"/>
    <p:sldId id="292" r:id="rId19"/>
    <p:sldId id="290" r:id="rId20"/>
    <p:sldId id="343" r:id="rId21"/>
    <p:sldId id="272" r:id="rId22"/>
    <p:sldId id="2153" r:id="rId23"/>
    <p:sldId id="293" r:id="rId24"/>
    <p:sldId id="2154" r:id="rId25"/>
    <p:sldId id="294" r:id="rId26"/>
    <p:sldId id="2156" r:id="rId27"/>
    <p:sldId id="295" r:id="rId28"/>
    <p:sldId id="2163" r:id="rId29"/>
    <p:sldId id="2155" r:id="rId30"/>
    <p:sldId id="309" r:id="rId31"/>
    <p:sldId id="2164" r:id="rId32"/>
    <p:sldId id="277" r:id="rId33"/>
    <p:sldId id="298" r:id="rId34"/>
    <p:sldId id="299" r:id="rId35"/>
    <p:sldId id="311" r:id="rId36"/>
    <p:sldId id="300" r:id="rId37"/>
    <p:sldId id="2159" r:id="rId38"/>
    <p:sldId id="301" r:id="rId39"/>
    <p:sldId id="310" r:id="rId40"/>
    <p:sldId id="308" r:id="rId41"/>
    <p:sldId id="278" r:id="rId42"/>
    <p:sldId id="305" r:id="rId43"/>
    <p:sldId id="304" r:id="rId44"/>
    <p:sldId id="280" r:id="rId45"/>
    <p:sldId id="306" r:id="rId46"/>
    <p:sldId id="2165" r:id="rId47"/>
    <p:sldId id="2223" r:id="rId48"/>
    <p:sldId id="2166" r:id="rId49"/>
    <p:sldId id="270" r:id="rId5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3060">
          <p15:clr>
            <a:srgbClr val="A4A3A4"/>
          </p15:clr>
        </p15:guide>
        <p15:guide id="3" orient="horz" pos="169">
          <p15:clr>
            <a:srgbClr val="A4A3A4"/>
          </p15:clr>
        </p15:guide>
        <p15:guide id="4" orient="horz" pos="2890">
          <p15:clr>
            <a:srgbClr val="A4A3A4"/>
          </p15:clr>
        </p15:guide>
        <p15:guide id="5" orient="horz">
          <p15:clr>
            <a:srgbClr val="A4A3A4"/>
          </p15:clr>
        </p15:guide>
        <p15:guide id="6" orient="horz" pos="622">
          <p15:clr>
            <a:srgbClr val="A4A3A4"/>
          </p15:clr>
        </p15:guide>
        <p15:guide id="7" orient="horz" pos="1575">
          <p15:clr>
            <a:srgbClr val="A4A3A4"/>
          </p15:clr>
        </p15:guide>
        <p15:guide id="8" orient="horz" pos="868">
          <p15:clr>
            <a:srgbClr val="A4A3A4"/>
          </p15:clr>
        </p15:guide>
        <p15:guide id="9" pos="2835">
          <p15:clr>
            <a:srgbClr val="A4A3A4"/>
          </p15:clr>
        </p15:guide>
        <p15:guide id="10" pos="5583">
          <p15:clr>
            <a:srgbClr val="A4A3A4"/>
          </p15:clr>
        </p15:guide>
        <p15:guide id="11" pos="158">
          <p15:clr>
            <a:srgbClr val="A4A3A4"/>
          </p15:clr>
        </p15:guide>
        <p15:guide id="12" pos="5012">
          <p15:clr>
            <a:srgbClr val="A4A3A4"/>
          </p15:clr>
        </p15:guide>
        <p15:guide id="13" pos="1651">
          <p15:clr>
            <a:srgbClr val="A4A3A4"/>
          </p15:clr>
        </p15:guide>
        <p15:guide id="14" pos="2744">
          <p15:clr>
            <a:srgbClr val="A4A3A4"/>
          </p15:clr>
        </p15:guide>
        <p15:guide id="15" pos="5465">
          <p15:clr>
            <a:srgbClr val="A4A3A4"/>
          </p15:clr>
        </p15:guide>
        <p15:guide id="16" pos="956">
          <p15:clr>
            <a:srgbClr val="A4A3A4"/>
          </p15:clr>
        </p15:guide>
        <p15:guide id="17" pos="2562">
          <p15:clr>
            <a:srgbClr val="A4A3A4"/>
          </p15:clr>
        </p15:guide>
        <p15:guide id="18" pos="325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0064"/>
    <a:srgbClr val="D14C91"/>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E9301E-81C2-8C4E-B3AF-9FFB6981DB25}" v="1" dt="2023-05-17T13:23:54.8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55" autoAdjust="0"/>
    <p:restoredTop sz="70272" autoAdjust="0"/>
  </p:normalViewPr>
  <p:slideViewPr>
    <p:cSldViewPr showGuides="1">
      <p:cViewPr varScale="1">
        <p:scale>
          <a:sx n="117" d="100"/>
          <a:sy n="117" d="100"/>
        </p:scale>
        <p:origin x="1760" y="176"/>
      </p:cViewPr>
      <p:guideLst>
        <p:guide orient="horz" pos="1620"/>
        <p:guide orient="horz" pos="3060"/>
        <p:guide orient="horz" pos="169"/>
        <p:guide orient="horz" pos="2890"/>
        <p:guide orient="horz"/>
        <p:guide orient="horz" pos="622"/>
        <p:guide orient="horz" pos="1575"/>
        <p:guide orient="horz" pos="868"/>
        <p:guide pos="2835"/>
        <p:guide pos="5583"/>
        <p:guide pos="158"/>
        <p:guide pos="5012"/>
        <p:guide pos="1651"/>
        <p:guide pos="2744"/>
        <p:guide pos="5465"/>
        <p:guide pos="956"/>
        <p:guide pos="2562"/>
        <p:guide pos="3257"/>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5" d="100"/>
          <a:sy n="85" d="100"/>
        </p:scale>
        <p:origin x="-378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6/11/relationships/changesInfo" Target="changesInfos/changesInfo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Pardoe" userId="6fa2db72-1fdb-41be-8a25-f49a2205c689" providerId="ADAL" clId="{5C864426-1A88-A04A-B489-767BF0C33B8E}"/>
    <pc:docChg chg="undo custSel addSld delSld modSld sldOrd modMainMaster">
      <pc:chgData name="Steve Pardoe" userId="6fa2db72-1fdb-41be-8a25-f49a2205c689" providerId="ADAL" clId="{5C864426-1A88-A04A-B489-767BF0C33B8E}" dt="2023-05-15T13:31:08.010" v="900"/>
      <pc:docMkLst>
        <pc:docMk/>
      </pc:docMkLst>
      <pc:sldChg chg="add del setBg">
        <pc:chgData name="Steve Pardoe" userId="6fa2db72-1fdb-41be-8a25-f49a2205c689" providerId="ADAL" clId="{5C864426-1A88-A04A-B489-767BF0C33B8E}" dt="2023-05-09T16:50:40.318" v="44"/>
        <pc:sldMkLst>
          <pc:docMk/>
          <pc:sldMk cId="1440674324" sldId="270"/>
        </pc:sldMkLst>
      </pc:sldChg>
      <pc:sldChg chg="modSp mod">
        <pc:chgData name="Steve Pardoe" userId="6fa2db72-1fdb-41be-8a25-f49a2205c689" providerId="ADAL" clId="{5C864426-1A88-A04A-B489-767BF0C33B8E}" dt="2023-05-15T12:01:26.520" v="153" actId="1076"/>
        <pc:sldMkLst>
          <pc:docMk/>
          <pc:sldMk cId="3846697926" sldId="306"/>
        </pc:sldMkLst>
        <pc:spChg chg="mod">
          <ac:chgData name="Steve Pardoe" userId="6fa2db72-1fdb-41be-8a25-f49a2205c689" providerId="ADAL" clId="{5C864426-1A88-A04A-B489-767BF0C33B8E}" dt="2023-05-15T12:01:26.520" v="153" actId="1076"/>
          <ac:spMkLst>
            <pc:docMk/>
            <pc:sldMk cId="3846697926" sldId="306"/>
            <ac:spMk id="4" creationId="{F222D979-40E3-CB48-80F5-081DC2A6013B}"/>
          </ac:spMkLst>
        </pc:spChg>
      </pc:sldChg>
      <pc:sldChg chg="addSp delSp modSp mod">
        <pc:chgData name="Steve Pardoe" userId="6fa2db72-1fdb-41be-8a25-f49a2205c689" providerId="ADAL" clId="{5C864426-1A88-A04A-B489-767BF0C33B8E}" dt="2023-05-09T17:14:34.053" v="56" actId="692"/>
        <pc:sldMkLst>
          <pc:docMk/>
          <pc:sldMk cId="1070359728" sldId="343"/>
        </pc:sldMkLst>
        <pc:spChg chg="mod">
          <ac:chgData name="Steve Pardoe" userId="6fa2db72-1fdb-41be-8a25-f49a2205c689" providerId="ADAL" clId="{5C864426-1A88-A04A-B489-767BF0C33B8E}" dt="2023-05-09T17:13:11.263" v="47"/>
          <ac:spMkLst>
            <pc:docMk/>
            <pc:sldMk cId="1070359728" sldId="343"/>
            <ac:spMk id="3" creationId="{E336CA4A-C7F3-F69D-C357-FF72E529EE0A}"/>
          </ac:spMkLst>
        </pc:spChg>
        <pc:spChg chg="mod">
          <ac:chgData name="Steve Pardoe" userId="6fa2db72-1fdb-41be-8a25-f49a2205c689" providerId="ADAL" clId="{5C864426-1A88-A04A-B489-767BF0C33B8E}" dt="2023-05-09T17:14:34.053" v="56" actId="692"/>
          <ac:spMkLst>
            <pc:docMk/>
            <pc:sldMk cId="1070359728" sldId="343"/>
            <ac:spMk id="7" creationId="{891C06D5-43C2-6FE7-D2FA-474B8C762A41}"/>
          </ac:spMkLst>
        </pc:spChg>
        <pc:spChg chg="mod">
          <ac:chgData name="Steve Pardoe" userId="6fa2db72-1fdb-41be-8a25-f49a2205c689" providerId="ADAL" clId="{5C864426-1A88-A04A-B489-767BF0C33B8E}" dt="2023-05-09T17:14:25.907" v="54" actId="692"/>
          <ac:spMkLst>
            <pc:docMk/>
            <pc:sldMk cId="1070359728" sldId="343"/>
            <ac:spMk id="8" creationId="{7C370C04-CBA7-4313-F889-C9984D1733A6}"/>
          </ac:spMkLst>
        </pc:spChg>
        <pc:spChg chg="mod">
          <ac:chgData name="Steve Pardoe" userId="6fa2db72-1fdb-41be-8a25-f49a2205c689" providerId="ADAL" clId="{5C864426-1A88-A04A-B489-767BF0C33B8E}" dt="2023-05-09T17:14:30.376" v="55" actId="692"/>
          <ac:spMkLst>
            <pc:docMk/>
            <pc:sldMk cId="1070359728" sldId="343"/>
            <ac:spMk id="9" creationId="{A6BFAC4F-A623-63F0-D3DE-1FF074292BB3}"/>
          </ac:spMkLst>
        </pc:spChg>
        <pc:graphicFrameChg chg="del">
          <ac:chgData name="Steve Pardoe" userId="6fa2db72-1fdb-41be-8a25-f49a2205c689" providerId="ADAL" clId="{5C864426-1A88-A04A-B489-767BF0C33B8E}" dt="2023-05-09T17:13:16.832" v="48" actId="478"/>
          <ac:graphicFrameMkLst>
            <pc:docMk/>
            <pc:sldMk cId="1070359728" sldId="343"/>
            <ac:graphicFrameMk id="14" creationId="{2D941408-CFE9-8646-BE7C-E493A9B4ADCE}"/>
          </ac:graphicFrameMkLst>
        </pc:graphicFrameChg>
        <pc:picChg chg="add mod">
          <ac:chgData name="Steve Pardoe" userId="6fa2db72-1fdb-41be-8a25-f49a2205c689" providerId="ADAL" clId="{5C864426-1A88-A04A-B489-767BF0C33B8E}" dt="2023-05-09T17:13:52.492" v="50" actId="167"/>
          <ac:picMkLst>
            <pc:docMk/>
            <pc:sldMk cId="1070359728" sldId="343"/>
            <ac:picMk id="5" creationId="{4BA297A3-8DBD-EC02-3421-8617DA0C07A5}"/>
          </ac:picMkLst>
        </pc:picChg>
      </pc:sldChg>
      <pc:sldChg chg="modSp mod">
        <pc:chgData name="Steve Pardoe" userId="6fa2db72-1fdb-41be-8a25-f49a2205c689" providerId="ADAL" clId="{5C864426-1A88-A04A-B489-767BF0C33B8E}" dt="2023-05-09T17:15:08.832" v="81" actId="20577"/>
        <pc:sldMkLst>
          <pc:docMk/>
          <pc:sldMk cId="3092138697" sldId="2048"/>
        </pc:sldMkLst>
        <pc:spChg chg="mod">
          <ac:chgData name="Steve Pardoe" userId="6fa2db72-1fdb-41be-8a25-f49a2205c689" providerId="ADAL" clId="{5C864426-1A88-A04A-B489-767BF0C33B8E}" dt="2023-05-09T16:18:02.985" v="36" actId="113"/>
          <ac:spMkLst>
            <pc:docMk/>
            <pc:sldMk cId="3092138697" sldId="2048"/>
            <ac:spMk id="3" creationId="{9B17F10F-033F-42EB-98B7-B6F8D24F458B}"/>
          </ac:spMkLst>
        </pc:spChg>
        <pc:spChg chg="mod">
          <ac:chgData name="Steve Pardoe" userId="6fa2db72-1fdb-41be-8a25-f49a2205c689" providerId="ADAL" clId="{5C864426-1A88-A04A-B489-767BF0C33B8E}" dt="2023-05-09T17:15:08.832" v="81" actId="20577"/>
          <ac:spMkLst>
            <pc:docMk/>
            <pc:sldMk cId="3092138697" sldId="2048"/>
            <ac:spMk id="7" creationId="{C54549FC-9D1B-446B-A0DD-3FADFA42C21B}"/>
          </ac:spMkLst>
        </pc:spChg>
      </pc:sldChg>
      <pc:sldChg chg="del">
        <pc:chgData name="Steve Pardoe" userId="6fa2db72-1fdb-41be-8a25-f49a2205c689" providerId="ADAL" clId="{5C864426-1A88-A04A-B489-767BF0C33B8E}" dt="2023-05-09T16:24:57.487" v="38" actId="2696"/>
        <pc:sldMkLst>
          <pc:docMk/>
          <pc:sldMk cId="1442181233" sldId="2150"/>
        </pc:sldMkLst>
      </pc:sldChg>
      <pc:sldChg chg="modSp mod">
        <pc:chgData name="Steve Pardoe" userId="6fa2db72-1fdb-41be-8a25-f49a2205c689" providerId="ADAL" clId="{5C864426-1A88-A04A-B489-767BF0C33B8E}" dt="2023-05-09T17:12:34.736" v="46" actId="207"/>
        <pc:sldMkLst>
          <pc:docMk/>
          <pc:sldMk cId="254945298" sldId="2151"/>
        </pc:sldMkLst>
        <pc:spChg chg="mod">
          <ac:chgData name="Steve Pardoe" userId="6fa2db72-1fdb-41be-8a25-f49a2205c689" providerId="ADAL" clId="{5C864426-1A88-A04A-B489-767BF0C33B8E}" dt="2023-05-09T17:12:34.736" v="46" actId="207"/>
          <ac:spMkLst>
            <pc:docMk/>
            <pc:sldMk cId="254945298" sldId="2151"/>
            <ac:spMk id="12" creationId="{00000000-0000-0000-0000-000000000000}"/>
          </ac:spMkLst>
        </pc:spChg>
      </pc:sldChg>
      <pc:sldChg chg="del">
        <pc:chgData name="Steve Pardoe" userId="6fa2db72-1fdb-41be-8a25-f49a2205c689" providerId="ADAL" clId="{5C864426-1A88-A04A-B489-767BF0C33B8E}" dt="2023-05-15T12:01:43.528" v="154" actId="2696"/>
        <pc:sldMkLst>
          <pc:docMk/>
          <pc:sldMk cId="86843923" sldId="2152"/>
        </pc:sldMkLst>
      </pc:sldChg>
      <pc:sldChg chg="addSp delSp modSp del mod">
        <pc:chgData name="Steve Pardoe" userId="6fa2db72-1fdb-41be-8a25-f49a2205c689" providerId="ADAL" clId="{5C864426-1A88-A04A-B489-767BF0C33B8E}" dt="2023-05-15T12:23:07.375" v="596" actId="2696"/>
        <pc:sldMkLst>
          <pc:docMk/>
          <pc:sldMk cId="305810009" sldId="2160"/>
        </pc:sldMkLst>
        <pc:spChg chg="del">
          <ac:chgData name="Steve Pardoe" userId="6fa2db72-1fdb-41be-8a25-f49a2205c689" providerId="ADAL" clId="{5C864426-1A88-A04A-B489-767BF0C33B8E}" dt="2023-05-15T12:00:03.979" v="83" actId="478"/>
          <ac:spMkLst>
            <pc:docMk/>
            <pc:sldMk cId="305810009" sldId="2160"/>
            <ac:spMk id="4" creationId="{A3B57337-AC67-66AE-0BAD-E751A9CD87D4}"/>
          </ac:spMkLst>
        </pc:spChg>
        <pc:spChg chg="mod">
          <ac:chgData name="Steve Pardoe" userId="6fa2db72-1fdb-41be-8a25-f49a2205c689" providerId="ADAL" clId="{5C864426-1A88-A04A-B489-767BF0C33B8E}" dt="2023-05-15T12:20:38.008" v="592" actId="14100"/>
          <ac:spMkLst>
            <pc:docMk/>
            <pc:sldMk cId="305810009" sldId="2160"/>
            <ac:spMk id="5" creationId="{E68CD34F-E08A-944A-8E73-5CE6BC7FDA0F}"/>
          </ac:spMkLst>
        </pc:spChg>
        <pc:spChg chg="add del mod">
          <ac:chgData name="Steve Pardoe" userId="6fa2db72-1fdb-41be-8a25-f49a2205c689" providerId="ADAL" clId="{5C864426-1A88-A04A-B489-767BF0C33B8E}" dt="2023-05-15T12:23:04.935" v="595"/>
          <ac:spMkLst>
            <pc:docMk/>
            <pc:sldMk cId="305810009" sldId="2160"/>
            <ac:spMk id="6" creationId="{75DA131E-5B50-D5AE-7767-CDECB12D92AB}"/>
          </ac:spMkLst>
        </pc:spChg>
        <pc:picChg chg="del">
          <ac:chgData name="Steve Pardoe" userId="6fa2db72-1fdb-41be-8a25-f49a2205c689" providerId="ADAL" clId="{5C864426-1A88-A04A-B489-767BF0C33B8E}" dt="2023-05-15T11:59:58.997" v="82" actId="478"/>
          <ac:picMkLst>
            <pc:docMk/>
            <pc:sldMk cId="305810009" sldId="2160"/>
            <ac:picMk id="7" creationId="{D662CE37-0725-E0FC-0577-DADA2701FDB0}"/>
          </ac:picMkLst>
        </pc:picChg>
      </pc:sldChg>
      <pc:sldChg chg="del">
        <pc:chgData name="Steve Pardoe" userId="6fa2db72-1fdb-41be-8a25-f49a2205c689" providerId="ADAL" clId="{5C864426-1A88-A04A-B489-767BF0C33B8E}" dt="2023-05-15T12:01:47.690" v="155" actId="2696"/>
        <pc:sldMkLst>
          <pc:docMk/>
          <pc:sldMk cId="511812120" sldId="2162"/>
        </pc:sldMkLst>
      </pc:sldChg>
      <pc:sldChg chg="new del">
        <pc:chgData name="Steve Pardoe" userId="6fa2db72-1fdb-41be-8a25-f49a2205c689" providerId="ADAL" clId="{5C864426-1A88-A04A-B489-767BF0C33B8E}" dt="2023-05-15T12:11:37.591" v="167" actId="680"/>
        <pc:sldMkLst>
          <pc:docMk/>
          <pc:sldMk cId="710438326" sldId="2165"/>
        </pc:sldMkLst>
      </pc:sldChg>
      <pc:sldChg chg="addSp delSp modSp new mod ord">
        <pc:chgData name="Steve Pardoe" userId="6fa2db72-1fdb-41be-8a25-f49a2205c689" providerId="ADAL" clId="{5C864426-1A88-A04A-B489-767BF0C33B8E}" dt="2023-05-15T13:22:46.040" v="737" actId="20577"/>
        <pc:sldMkLst>
          <pc:docMk/>
          <pc:sldMk cId="2039826551" sldId="2165"/>
        </pc:sldMkLst>
        <pc:spChg chg="mod">
          <ac:chgData name="Steve Pardoe" userId="6fa2db72-1fdb-41be-8a25-f49a2205c689" providerId="ADAL" clId="{5C864426-1A88-A04A-B489-767BF0C33B8E}" dt="2023-05-15T13:22:46.040" v="737" actId="20577"/>
          <ac:spMkLst>
            <pc:docMk/>
            <pc:sldMk cId="2039826551" sldId="2165"/>
            <ac:spMk id="3" creationId="{C42193B8-96E3-92B3-5E24-6D0EFD34AFAF}"/>
          </ac:spMkLst>
        </pc:spChg>
        <pc:spChg chg="mod">
          <ac:chgData name="Steve Pardoe" userId="6fa2db72-1fdb-41be-8a25-f49a2205c689" providerId="ADAL" clId="{5C864426-1A88-A04A-B489-767BF0C33B8E}" dt="2023-05-15T12:19:03.023" v="542" actId="14100"/>
          <ac:spMkLst>
            <pc:docMk/>
            <pc:sldMk cId="2039826551" sldId="2165"/>
            <ac:spMk id="4" creationId="{E4FBCCA3-2B0C-8BBB-56D5-D2BA1782DF88}"/>
          </ac:spMkLst>
        </pc:spChg>
        <pc:spChg chg="add del mod">
          <ac:chgData name="Steve Pardoe" userId="6fa2db72-1fdb-41be-8a25-f49a2205c689" providerId="ADAL" clId="{5C864426-1A88-A04A-B489-767BF0C33B8E}" dt="2023-05-15T12:14:23.902" v="307"/>
          <ac:spMkLst>
            <pc:docMk/>
            <pc:sldMk cId="2039826551" sldId="2165"/>
            <ac:spMk id="6" creationId="{FF6F842B-6775-4DE4-6DD8-02E77BBE6702}"/>
          </ac:spMkLst>
        </pc:spChg>
        <pc:spChg chg="add mod">
          <ac:chgData name="Steve Pardoe" userId="6fa2db72-1fdb-41be-8a25-f49a2205c689" providerId="ADAL" clId="{5C864426-1A88-A04A-B489-767BF0C33B8E}" dt="2023-05-15T12:19:20.044" v="545" actId="1076"/>
          <ac:spMkLst>
            <pc:docMk/>
            <pc:sldMk cId="2039826551" sldId="2165"/>
            <ac:spMk id="7" creationId="{D0B4A733-9192-10D3-BE87-817E482F72BF}"/>
          </ac:spMkLst>
        </pc:spChg>
        <pc:spChg chg="add del mod">
          <ac:chgData name="Steve Pardoe" userId="6fa2db72-1fdb-41be-8a25-f49a2205c689" providerId="ADAL" clId="{5C864426-1A88-A04A-B489-767BF0C33B8E}" dt="2023-05-15T12:15:08.575" v="312"/>
          <ac:spMkLst>
            <pc:docMk/>
            <pc:sldMk cId="2039826551" sldId="2165"/>
            <ac:spMk id="8" creationId="{DF97614A-12E0-5BBE-CEE3-436E1E916C37}"/>
          </ac:spMkLst>
        </pc:spChg>
      </pc:sldChg>
      <pc:sldChg chg="addSp modSp new mod ord">
        <pc:chgData name="Steve Pardoe" userId="6fa2db72-1fdb-41be-8a25-f49a2205c689" providerId="ADAL" clId="{5C864426-1A88-A04A-B489-767BF0C33B8E}" dt="2023-05-15T12:36:17.857" v="735" actId="14100"/>
        <pc:sldMkLst>
          <pc:docMk/>
          <pc:sldMk cId="248741062" sldId="2166"/>
        </pc:sldMkLst>
        <pc:spChg chg="mod">
          <ac:chgData name="Steve Pardoe" userId="6fa2db72-1fdb-41be-8a25-f49a2205c689" providerId="ADAL" clId="{5C864426-1A88-A04A-B489-767BF0C33B8E}" dt="2023-05-15T12:26:59.749" v="716" actId="20577"/>
          <ac:spMkLst>
            <pc:docMk/>
            <pc:sldMk cId="248741062" sldId="2166"/>
            <ac:spMk id="3" creationId="{3C40669C-3BBA-6F01-4189-14CDFE5541E4}"/>
          </ac:spMkLst>
        </pc:spChg>
        <pc:spChg chg="mod">
          <ac:chgData name="Steve Pardoe" userId="6fa2db72-1fdb-41be-8a25-f49a2205c689" providerId="ADAL" clId="{5C864426-1A88-A04A-B489-767BF0C33B8E}" dt="2023-05-15T12:31:57.731" v="734" actId="1076"/>
          <ac:spMkLst>
            <pc:docMk/>
            <pc:sldMk cId="248741062" sldId="2166"/>
            <ac:spMk id="4" creationId="{6F5137E6-8990-FB74-16B8-0E5284138691}"/>
          </ac:spMkLst>
        </pc:spChg>
        <pc:picChg chg="add mod">
          <ac:chgData name="Steve Pardoe" userId="6fa2db72-1fdb-41be-8a25-f49a2205c689" providerId="ADAL" clId="{5C864426-1A88-A04A-B489-767BF0C33B8E}" dt="2023-05-15T12:36:17.857" v="735" actId="14100"/>
          <ac:picMkLst>
            <pc:docMk/>
            <pc:sldMk cId="248741062" sldId="2166"/>
            <ac:picMk id="6" creationId="{07B1D28E-B1A2-8BF1-9F03-F4839D595788}"/>
          </ac:picMkLst>
        </pc:picChg>
      </pc:sldChg>
      <pc:sldChg chg="modSp new del mod">
        <pc:chgData name="Steve Pardoe" userId="6fa2db72-1fdb-41be-8a25-f49a2205c689" providerId="ADAL" clId="{5C864426-1A88-A04A-B489-767BF0C33B8E}" dt="2023-05-15T13:29:24.395" v="898" actId="2696"/>
        <pc:sldMkLst>
          <pc:docMk/>
          <pc:sldMk cId="1325614226" sldId="2167"/>
        </pc:sldMkLst>
        <pc:spChg chg="mod">
          <ac:chgData name="Steve Pardoe" userId="6fa2db72-1fdb-41be-8a25-f49a2205c689" providerId="ADAL" clId="{5C864426-1A88-A04A-B489-767BF0C33B8E}" dt="2023-05-15T13:23:03.679" v="741" actId="20577"/>
          <ac:spMkLst>
            <pc:docMk/>
            <pc:sldMk cId="1325614226" sldId="2167"/>
            <ac:spMk id="3" creationId="{0E63D1FA-D225-3918-BA5F-0EF276FBDEC0}"/>
          </ac:spMkLst>
        </pc:spChg>
      </pc:sldChg>
      <pc:sldChg chg="addSp delSp modSp add mod modNotesTx">
        <pc:chgData name="Steve Pardoe" userId="6fa2db72-1fdb-41be-8a25-f49a2205c689" providerId="ADAL" clId="{5C864426-1A88-A04A-B489-767BF0C33B8E}" dt="2023-05-15T13:31:08.010" v="900"/>
        <pc:sldMkLst>
          <pc:docMk/>
          <pc:sldMk cId="582746785" sldId="2223"/>
        </pc:sldMkLst>
        <pc:spChg chg="mod">
          <ac:chgData name="Steve Pardoe" userId="6fa2db72-1fdb-41be-8a25-f49a2205c689" providerId="ADAL" clId="{5C864426-1A88-A04A-B489-767BF0C33B8E}" dt="2023-05-15T13:24:50.084" v="744" actId="14100"/>
          <ac:spMkLst>
            <pc:docMk/>
            <pc:sldMk cId="582746785" sldId="2223"/>
            <ac:spMk id="2" creationId="{A5138CC9-2D2C-9BF3-E83E-D1384BCF32E8}"/>
          </ac:spMkLst>
        </pc:spChg>
        <pc:spChg chg="del mod">
          <ac:chgData name="Steve Pardoe" userId="6fa2db72-1fdb-41be-8a25-f49a2205c689" providerId="ADAL" clId="{5C864426-1A88-A04A-B489-767BF0C33B8E}" dt="2023-05-15T13:28:22.260" v="884" actId="478"/>
          <ac:spMkLst>
            <pc:docMk/>
            <pc:sldMk cId="582746785" sldId="2223"/>
            <ac:spMk id="3" creationId="{97BB8F09-FEA2-2CCB-5AAD-30BCA615F41B}"/>
          </ac:spMkLst>
        </pc:spChg>
        <pc:spChg chg="add del mod">
          <ac:chgData name="Steve Pardoe" userId="6fa2db72-1fdb-41be-8a25-f49a2205c689" providerId="ADAL" clId="{5C864426-1A88-A04A-B489-767BF0C33B8E}" dt="2023-05-15T13:28:29.226" v="885" actId="478"/>
          <ac:spMkLst>
            <pc:docMk/>
            <pc:sldMk cId="582746785" sldId="2223"/>
            <ac:spMk id="6" creationId="{7B5873AB-B26D-1B04-5836-121E29E87F5C}"/>
          </ac:spMkLst>
        </pc:spChg>
        <pc:spChg chg="mod">
          <ac:chgData name="Steve Pardoe" userId="6fa2db72-1fdb-41be-8a25-f49a2205c689" providerId="ADAL" clId="{5C864426-1A88-A04A-B489-767BF0C33B8E}" dt="2023-05-15T13:29:11.008" v="896" actId="14100"/>
          <ac:spMkLst>
            <pc:docMk/>
            <pc:sldMk cId="582746785" sldId="2223"/>
            <ac:spMk id="8" creationId="{97776471-D76A-5D22-7A50-B6E4516CA531}"/>
          </ac:spMkLst>
        </pc:spChg>
        <pc:picChg chg="mod">
          <ac:chgData name="Steve Pardoe" userId="6fa2db72-1fdb-41be-8a25-f49a2205c689" providerId="ADAL" clId="{5C864426-1A88-A04A-B489-767BF0C33B8E}" dt="2023-05-15T13:31:08.010" v="900"/>
          <ac:picMkLst>
            <pc:docMk/>
            <pc:sldMk cId="582746785" sldId="2223"/>
            <ac:picMk id="10" creationId="{555CBF6B-B076-73A9-9CCA-E60D602E25F4}"/>
          </ac:picMkLst>
        </pc:picChg>
      </pc:sldChg>
      <pc:sldMasterChg chg="delSldLayout">
        <pc:chgData name="Steve Pardoe" userId="6fa2db72-1fdb-41be-8a25-f49a2205c689" providerId="ADAL" clId="{5C864426-1A88-A04A-B489-767BF0C33B8E}" dt="2023-05-09T16:24:57.487" v="38" actId="2696"/>
        <pc:sldMasterMkLst>
          <pc:docMk/>
          <pc:sldMasterMk cId="1864089026" sldId="2147483648"/>
        </pc:sldMasterMkLst>
        <pc:sldLayoutChg chg="del">
          <pc:chgData name="Steve Pardoe" userId="6fa2db72-1fdb-41be-8a25-f49a2205c689" providerId="ADAL" clId="{5C864426-1A88-A04A-B489-767BF0C33B8E}" dt="2023-05-09T16:24:57.487" v="38" actId="2696"/>
          <pc:sldLayoutMkLst>
            <pc:docMk/>
            <pc:sldMasterMk cId="1864089026" sldId="2147483648"/>
            <pc:sldLayoutMk cId="3419385818" sldId="2147483719"/>
          </pc:sldLayoutMkLst>
        </pc:sldLayoutChg>
      </pc:sldMasterChg>
      <pc:sldMasterChg chg="modSldLayout">
        <pc:chgData name="Steve Pardoe" userId="6fa2db72-1fdb-41be-8a25-f49a2205c689" providerId="ADAL" clId="{5C864426-1A88-A04A-B489-767BF0C33B8E}" dt="2023-05-09T16:26:46.983" v="42"/>
        <pc:sldMasterMkLst>
          <pc:docMk/>
          <pc:sldMasterMk cId="3063329374" sldId="2147483675"/>
        </pc:sldMasterMkLst>
        <pc:sldLayoutChg chg="addSp delSp modSp mod">
          <pc:chgData name="Steve Pardoe" userId="6fa2db72-1fdb-41be-8a25-f49a2205c689" providerId="ADAL" clId="{5C864426-1A88-A04A-B489-767BF0C33B8E}" dt="2023-05-09T16:26:46.983" v="42"/>
          <pc:sldLayoutMkLst>
            <pc:docMk/>
            <pc:sldMasterMk cId="3063329374" sldId="2147483675"/>
            <pc:sldLayoutMk cId="69623109" sldId="2147483711"/>
          </pc:sldLayoutMkLst>
          <pc:grpChg chg="add mod">
            <ac:chgData name="Steve Pardoe" userId="6fa2db72-1fdb-41be-8a25-f49a2205c689" providerId="ADAL" clId="{5C864426-1A88-A04A-B489-767BF0C33B8E}" dt="2023-05-09T16:26:46.983" v="42"/>
            <ac:grpSpMkLst>
              <pc:docMk/>
              <pc:sldMasterMk cId="3063329374" sldId="2147483675"/>
              <pc:sldLayoutMk cId="69623109" sldId="2147483711"/>
              <ac:grpSpMk id="3" creationId="{F779BEB6-E0C0-5883-80EA-E8CFA43EC0CF}"/>
            </ac:grpSpMkLst>
          </pc:grpChg>
          <pc:grpChg chg="mod">
            <ac:chgData name="Steve Pardoe" userId="6fa2db72-1fdb-41be-8a25-f49a2205c689" providerId="ADAL" clId="{5C864426-1A88-A04A-B489-767BF0C33B8E}" dt="2023-05-09T16:26:46.983" v="42"/>
            <ac:grpSpMkLst>
              <pc:docMk/>
              <pc:sldMasterMk cId="3063329374" sldId="2147483675"/>
              <pc:sldLayoutMk cId="69623109" sldId="2147483711"/>
              <ac:grpSpMk id="6" creationId="{44E73542-54C8-BD9E-5843-01B8996D4CBA}"/>
            </ac:grpSpMkLst>
          </pc:grpChg>
          <pc:picChg chg="del">
            <ac:chgData name="Steve Pardoe" userId="6fa2db72-1fdb-41be-8a25-f49a2205c689" providerId="ADAL" clId="{5C864426-1A88-A04A-B489-767BF0C33B8E}" dt="2023-05-09T16:26:11.381" v="41" actId="21"/>
            <ac:picMkLst>
              <pc:docMk/>
              <pc:sldMasterMk cId="3063329374" sldId="2147483675"/>
              <pc:sldLayoutMk cId="69623109" sldId="2147483711"/>
              <ac:picMk id="4" creationId="{1C3E1581-9214-3247-A86B-DCF1E76733AE}"/>
            </ac:picMkLst>
          </pc:picChg>
          <pc:picChg chg="mod">
            <ac:chgData name="Steve Pardoe" userId="6fa2db72-1fdb-41be-8a25-f49a2205c689" providerId="ADAL" clId="{5C864426-1A88-A04A-B489-767BF0C33B8E}" dt="2023-05-09T16:26:46.983" v="42"/>
            <ac:picMkLst>
              <pc:docMk/>
              <pc:sldMasterMk cId="3063329374" sldId="2147483675"/>
              <pc:sldLayoutMk cId="69623109" sldId="2147483711"/>
              <ac:picMk id="7" creationId="{C1700A19-57B8-C58C-192C-FACC6E72D27F}"/>
            </ac:picMkLst>
          </pc:picChg>
          <pc:picChg chg="mod">
            <ac:chgData name="Steve Pardoe" userId="6fa2db72-1fdb-41be-8a25-f49a2205c689" providerId="ADAL" clId="{5C864426-1A88-A04A-B489-767BF0C33B8E}" dt="2023-05-09T16:26:46.983" v="42"/>
            <ac:picMkLst>
              <pc:docMk/>
              <pc:sldMasterMk cId="3063329374" sldId="2147483675"/>
              <pc:sldLayoutMk cId="69623109" sldId="2147483711"/>
              <ac:picMk id="8" creationId="{B53AEE95-97BE-0CA4-CCA6-20443BB2D40F}"/>
            </ac:picMkLst>
          </pc:picChg>
          <pc:picChg chg="mod">
            <ac:chgData name="Steve Pardoe" userId="6fa2db72-1fdb-41be-8a25-f49a2205c689" providerId="ADAL" clId="{5C864426-1A88-A04A-B489-767BF0C33B8E}" dt="2023-05-09T16:26:46.983" v="42"/>
            <ac:picMkLst>
              <pc:docMk/>
              <pc:sldMasterMk cId="3063329374" sldId="2147483675"/>
              <pc:sldLayoutMk cId="69623109" sldId="2147483711"/>
              <ac:picMk id="9" creationId="{04F7620F-F1A7-D907-1516-FA55486D2D30}"/>
            </ac:picMkLst>
          </pc:picChg>
          <pc:picChg chg="mod">
            <ac:chgData name="Steve Pardoe" userId="6fa2db72-1fdb-41be-8a25-f49a2205c689" providerId="ADAL" clId="{5C864426-1A88-A04A-B489-767BF0C33B8E}" dt="2023-05-09T16:26:46.983" v="42"/>
            <ac:picMkLst>
              <pc:docMk/>
              <pc:sldMasterMk cId="3063329374" sldId="2147483675"/>
              <pc:sldLayoutMk cId="69623109" sldId="2147483711"/>
              <ac:picMk id="11" creationId="{D9858B86-D7E9-2967-EB8D-936CC565131C}"/>
            </ac:picMkLst>
          </pc:picChg>
        </pc:sldLayoutChg>
      </pc:sldMasterChg>
    </pc:docChg>
  </pc:docChgLst>
  <pc:docChgLst>
    <pc:chgData name="Steve Pardoe" userId="6fa2db72-1fdb-41be-8a25-f49a2205c689" providerId="ADAL" clId="{2FE9301E-81C2-8C4E-B3AF-9FFB6981DB25}"/>
    <pc:docChg chg="modSld">
      <pc:chgData name="Steve Pardoe" userId="6fa2db72-1fdb-41be-8a25-f49a2205c689" providerId="ADAL" clId="{2FE9301E-81C2-8C4E-B3AF-9FFB6981DB25}" dt="2023-05-15T14:32:35.591" v="43" actId="20577"/>
      <pc:docMkLst>
        <pc:docMk/>
      </pc:docMkLst>
      <pc:sldChg chg="modSp mod">
        <pc:chgData name="Steve Pardoe" userId="6fa2db72-1fdb-41be-8a25-f49a2205c689" providerId="ADAL" clId="{2FE9301E-81C2-8C4E-B3AF-9FFB6981DB25}" dt="2023-05-15T14:32:35.591" v="43" actId="20577"/>
        <pc:sldMkLst>
          <pc:docMk/>
          <pc:sldMk cId="3846697926" sldId="306"/>
        </pc:sldMkLst>
        <pc:spChg chg="mod">
          <ac:chgData name="Steve Pardoe" userId="6fa2db72-1fdb-41be-8a25-f49a2205c689" providerId="ADAL" clId="{2FE9301E-81C2-8C4E-B3AF-9FFB6981DB25}" dt="2023-05-15T14:32:35.591" v="43" actId="20577"/>
          <ac:spMkLst>
            <pc:docMk/>
            <pc:sldMk cId="3846697926" sldId="306"/>
            <ac:spMk id="5" creationId="{E68CD34F-E08A-944A-8E73-5CE6BC7FDA0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B82452-3B3D-4B10-B5B2-216C3ED6E0C1}" type="datetimeFigureOut">
              <a:rPr lang="en-GB" smtClean="0"/>
              <a:t>17/05/2023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B11B1AA-12AD-4BCD-8A84-BE258AB1E1EB}" type="slidenum">
              <a:rPr lang="en-GB" smtClean="0"/>
              <a:t>‹#›</a:t>
            </a:fld>
            <a:endParaRPr lang="en-GB"/>
          </a:p>
        </p:txBody>
      </p:sp>
    </p:spTree>
    <p:extLst>
      <p:ext uri="{BB962C8B-B14F-4D97-AF65-F5344CB8AC3E}">
        <p14:creationId xmlns:p14="http://schemas.microsoft.com/office/powerpoint/2010/main" val="1759704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3A1484-528B-4725-8337-7ACDB6138B8F}" type="datetimeFigureOut">
              <a:rPr lang="en-GB" smtClean="0"/>
              <a:t>17/05/2023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20340D-206C-4C41-A35B-4D72CE2F2B89}" type="slidenum">
              <a:rPr lang="en-GB" smtClean="0"/>
              <a:t>‹#›</a:t>
            </a:fld>
            <a:endParaRPr lang="en-GB"/>
          </a:p>
        </p:txBody>
      </p:sp>
    </p:spTree>
    <p:extLst>
      <p:ext uri="{BB962C8B-B14F-4D97-AF65-F5344CB8AC3E}">
        <p14:creationId xmlns:p14="http://schemas.microsoft.com/office/powerpoint/2010/main" val="2535619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youtu.be/9z9BpD-n-Pg"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GB" sz="600" kern="1200" dirty="0">
                <a:solidFill>
                  <a:schemeClr val="tx1"/>
                </a:solidFill>
                <a:effectLst/>
                <a:latin typeface="Arial" panose="020B0604020202020204" pitchFamily="34" charset="0"/>
                <a:ea typeface="+mn-ea"/>
                <a:cs typeface="+mn-cs"/>
              </a:rPr>
              <a:t>Divider Slide</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2</a:t>
            </a:fld>
            <a:endParaRPr lang="en-GB"/>
          </a:p>
        </p:txBody>
      </p:sp>
    </p:spTree>
    <p:extLst>
      <p:ext uri="{BB962C8B-B14F-4D97-AF65-F5344CB8AC3E}">
        <p14:creationId xmlns:p14="http://schemas.microsoft.com/office/powerpoint/2010/main" val="1132911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GB" sz="600" kern="1200" dirty="0">
                <a:solidFill>
                  <a:schemeClr val="tx1"/>
                </a:solidFill>
                <a:effectLst/>
                <a:latin typeface="Arial" panose="020B0604020202020204" pitchFamily="34" charset="0"/>
                <a:ea typeface="Calibri" panose="020F0502020204030204" pitchFamily="34" charset="0"/>
                <a:cs typeface="+mn-cs"/>
              </a:rPr>
              <a:t>Triangulation of thoughts. This slide represents an overview of Centre Lead’s thoughts about responsive teaching.</a:t>
            </a:r>
          </a:p>
          <a:p>
            <a:pPr marL="0" algn="l" defTabSz="914400" rtl="0" eaLnBrk="1" latinLnBrk="0" hangingPunct="1"/>
            <a:r>
              <a:rPr lang="en-GB" sz="600" kern="1200" dirty="0">
                <a:solidFill>
                  <a:schemeClr val="tx1"/>
                </a:solidFill>
                <a:effectLst/>
                <a:latin typeface="Arial" panose="020B0604020202020204" pitchFamily="34" charset="0"/>
                <a:ea typeface="Calibri" panose="020F0502020204030204" pitchFamily="34" charset="0"/>
                <a:cs typeface="+mn-cs"/>
              </a:rPr>
              <a:t>Slide animates the thoughts, one by one.</a:t>
            </a:r>
          </a:p>
          <a:p>
            <a:pPr marL="0" algn="l" defTabSz="914400" rtl="0" eaLnBrk="1" latinLnBrk="0" hangingPunct="1"/>
            <a:r>
              <a:rPr lang="en-GB" sz="600" kern="1200" dirty="0">
                <a:solidFill>
                  <a:schemeClr val="tx1"/>
                </a:solidFill>
                <a:effectLst/>
                <a:latin typeface="Arial" panose="020B0604020202020204" pitchFamily="34" charset="0"/>
                <a:ea typeface="Calibri" panose="020F0502020204030204" pitchFamily="34" charset="0"/>
                <a:cs typeface="+mn-cs"/>
              </a:rPr>
              <a:t>The three larger comments are most interesting, especially the addition of the word USEFULLY within assessment, and should be emphasised with participants.</a:t>
            </a:r>
          </a:p>
          <a:p>
            <a:pPr marL="0" algn="l" defTabSz="914400" rtl="0" eaLnBrk="1" latinLnBrk="0" hangingPunct="1"/>
            <a:r>
              <a:rPr lang="en-GB" sz="600" kern="1200" dirty="0">
                <a:solidFill>
                  <a:schemeClr val="tx1"/>
                </a:solidFill>
                <a:effectLst/>
                <a:latin typeface="Arial" panose="020B0604020202020204" pitchFamily="34" charset="0"/>
                <a:ea typeface="Calibri" panose="020F0502020204030204" pitchFamily="34" charset="0"/>
                <a:cs typeface="+mn-cs"/>
              </a:rPr>
              <a:t>This will link to quotes in the next few slides.</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11</a:t>
            </a:fld>
            <a:endParaRPr lang="en-GB"/>
          </a:p>
        </p:txBody>
      </p:sp>
    </p:spTree>
    <p:extLst>
      <p:ext uri="{BB962C8B-B14F-4D97-AF65-F5344CB8AC3E}">
        <p14:creationId xmlns:p14="http://schemas.microsoft.com/office/powerpoint/2010/main" val="3607196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GB" sz="600" kern="1200" dirty="0">
                <a:solidFill>
                  <a:schemeClr val="tx1"/>
                </a:solidFill>
                <a:effectLst/>
                <a:latin typeface="Arial" panose="020B0604020202020204" pitchFamily="34" charset="0"/>
                <a:ea typeface="Calibri" panose="020F0502020204030204" pitchFamily="34" charset="0"/>
                <a:cs typeface="+mn-cs"/>
              </a:rPr>
              <a:t>This section gives quotes from a few leading thinkers on Formative Assessment and Responsive Teaching.</a:t>
            </a:r>
          </a:p>
          <a:p>
            <a:pPr marL="0" algn="l" defTabSz="914400" rtl="0" eaLnBrk="1" latinLnBrk="0" hangingPunct="1"/>
            <a:r>
              <a:rPr lang="en-GB" sz="600" kern="1200" dirty="0">
                <a:solidFill>
                  <a:schemeClr val="tx1"/>
                </a:solidFill>
                <a:effectLst/>
                <a:latin typeface="Arial" panose="020B0604020202020204" pitchFamily="34" charset="0"/>
                <a:cs typeface="+mn-cs"/>
              </a:rPr>
              <a:t>Point to highlight: </a:t>
            </a:r>
            <a:r>
              <a:rPr lang="en-GB" sz="600" kern="1200" dirty="0">
                <a:solidFill>
                  <a:schemeClr val="tx1"/>
                </a:solidFill>
                <a:effectLst/>
                <a:latin typeface="Arial" panose="020B0604020202020204" pitchFamily="34" charset="0"/>
                <a:ea typeface="Calibri" panose="020F0502020204030204" pitchFamily="34" charset="0"/>
                <a:cs typeface="+mn-cs"/>
              </a:rPr>
              <a:t>GAPS IN THEIR KNOWLEDGE AND UNDERSTANDING</a:t>
            </a:r>
          </a:p>
          <a:p>
            <a:pPr marL="0" algn="l" defTabSz="914400" rtl="0" eaLnBrk="1" latinLnBrk="0" hangingPunct="1"/>
            <a:r>
              <a:rPr lang="en-GB" sz="600" b="1" kern="1200" dirty="0">
                <a:solidFill>
                  <a:schemeClr val="tx1"/>
                </a:solidFill>
                <a:effectLst/>
                <a:latin typeface="Arial" panose="020B0604020202020204" pitchFamily="34" charset="0"/>
                <a:cs typeface="+mn-cs"/>
              </a:rPr>
              <a:t>RESOURCE 2.4 HANDOUT (All 4 quotes)</a:t>
            </a:r>
          </a:p>
          <a:p>
            <a:pPr marL="0" algn="l" defTabSz="914400" rtl="0" eaLnBrk="1" latinLnBrk="0" hangingPunct="1"/>
            <a:r>
              <a:rPr lang="en-GB" sz="600" b="0" kern="1200" dirty="0">
                <a:solidFill>
                  <a:schemeClr val="tx1"/>
                </a:solidFill>
                <a:effectLst/>
                <a:latin typeface="Arial" panose="020B0604020202020204" pitchFamily="34" charset="0"/>
                <a:cs typeface="+mn-cs"/>
              </a:rPr>
              <a:t>Each quote can be displayed (slides 12, 13, 14 and 15) in turn as the participants give feedback and discuss.</a:t>
            </a:r>
          </a:p>
          <a:p>
            <a:pPr marL="0" algn="l" defTabSz="914400" rtl="0" eaLnBrk="1" latinLnBrk="0" hangingPunct="1"/>
            <a:endParaRPr lang="en-GB" sz="600" kern="1200" dirty="0">
              <a:solidFill>
                <a:schemeClr val="tx1"/>
              </a:solidFill>
              <a:effectLst/>
              <a:latin typeface="Arial" panose="020B0604020202020204" pitchFamily="34" charset="0"/>
              <a:cs typeface="+mn-cs"/>
            </a:endParaRPr>
          </a:p>
        </p:txBody>
      </p:sp>
      <p:sp>
        <p:nvSpPr>
          <p:cNvPr id="4" name="Slide Number Placeholder 3"/>
          <p:cNvSpPr>
            <a:spLocks noGrp="1"/>
          </p:cNvSpPr>
          <p:nvPr>
            <p:ph type="sldNum" sz="quarter" idx="5"/>
          </p:nvPr>
        </p:nvSpPr>
        <p:spPr/>
        <p:txBody>
          <a:bodyPr/>
          <a:lstStyle/>
          <a:p>
            <a:fld id="{9920340D-206C-4C41-A35B-4D72CE2F2B89}" type="slidenum">
              <a:rPr lang="en-GB" smtClean="0"/>
              <a:t>12</a:t>
            </a:fld>
            <a:endParaRPr lang="en-GB"/>
          </a:p>
        </p:txBody>
      </p:sp>
    </p:spTree>
    <p:extLst>
      <p:ext uri="{BB962C8B-B14F-4D97-AF65-F5344CB8AC3E}">
        <p14:creationId xmlns:p14="http://schemas.microsoft.com/office/powerpoint/2010/main" val="4143412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GB" sz="600" kern="1200" dirty="0">
                <a:solidFill>
                  <a:schemeClr val="tx1"/>
                </a:solidFill>
                <a:effectLst/>
                <a:latin typeface="Arial" panose="020B0604020202020204" pitchFamily="34" charset="0"/>
                <a:ea typeface="Calibri" panose="020F0502020204030204" pitchFamily="34" charset="0"/>
                <a:cs typeface="+mn-cs"/>
              </a:rPr>
              <a:t>This section gives quotes from a few leading thinkers on Formative Assessment and Responsive Teaching.</a:t>
            </a:r>
          </a:p>
          <a:p>
            <a:pPr marL="0" algn="l" defTabSz="914400" rtl="0" eaLnBrk="1" latinLnBrk="0" hangingPunct="1"/>
            <a:r>
              <a:rPr lang="en-GB" sz="600" kern="1200" dirty="0">
                <a:solidFill>
                  <a:schemeClr val="tx1"/>
                </a:solidFill>
                <a:effectLst/>
                <a:latin typeface="Arial" panose="020B0604020202020204" pitchFamily="34" charset="0"/>
                <a:cs typeface="+mn-cs"/>
              </a:rPr>
              <a:t>Point to highlight: teachers </a:t>
            </a:r>
            <a:r>
              <a:rPr lang="en-GB" sz="600" kern="1200" dirty="0">
                <a:solidFill>
                  <a:schemeClr val="tx1"/>
                </a:solidFill>
                <a:effectLst/>
                <a:latin typeface="Arial" panose="020B0604020202020204" pitchFamily="34" charset="0"/>
                <a:ea typeface="Calibri" panose="020F0502020204030204" pitchFamily="34" charset="0"/>
                <a:cs typeface="+mn-cs"/>
              </a:rPr>
              <a:t>ADAPT THEIR WORK</a:t>
            </a:r>
          </a:p>
          <a:p>
            <a:pPr marL="0" algn="l" defTabSz="914400" rtl="0" eaLnBrk="1" latinLnBrk="0" hangingPunct="1"/>
            <a:r>
              <a:rPr lang="en-GB" sz="600" kern="1200" dirty="0">
                <a:solidFill>
                  <a:schemeClr val="tx1"/>
                </a:solidFill>
                <a:effectLst/>
                <a:latin typeface="Arial" panose="020B0604020202020204" pitchFamily="34" charset="0"/>
                <a:ea typeface="Calibri" panose="020F0502020204030204" pitchFamily="34" charset="0"/>
                <a:cs typeface="+mn-cs"/>
              </a:rPr>
              <a:t>Seminal text – this started </a:t>
            </a:r>
            <a:r>
              <a:rPr lang="en-GB" sz="600" kern="1200" dirty="0" err="1">
                <a:solidFill>
                  <a:schemeClr val="tx1"/>
                </a:solidFill>
                <a:effectLst/>
                <a:latin typeface="Arial" panose="020B0604020202020204" pitchFamily="34" charset="0"/>
                <a:ea typeface="Calibri" panose="020F0502020204030204" pitchFamily="34" charset="0"/>
                <a:cs typeface="+mn-cs"/>
              </a:rPr>
              <a:t>AfL</a:t>
            </a:r>
            <a:r>
              <a:rPr lang="en-GB" sz="600" kern="1200" dirty="0">
                <a:solidFill>
                  <a:schemeClr val="tx1"/>
                </a:solidFill>
                <a:effectLst/>
                <a:latin typeface="Arial" panose="020B0604020202020204" pitchFamily="34" charset="0"/>
                <a:ea typeface="Calibri" panose="020F0502020204030204" pitchFamily="34" charset="0"/>
                <a:cs typeface="+mn-cs"/>
              </a:rPr>
              <a:t>. Dylan Wiliam has said that he couldn’t use the term formative assessment as he might have liked because of the university usage of the term linked to practice assessments. Having a “formative” at university has a completely different meaning to assessing formatively during teaching.</a:t>
            </a:r>
          </a:p>
          <a:p>
            <a:pPr marL="0" algn="l" defTabSz="914400" rtl="0" eaLnBrk="1" latinLnBrk="0" hangingPunct="1"/>
            <a:r>
              <a:rPr lang="en-GB" sz="600" b="1" kern="1200" dirty="0">
                <a:solidFill>
                  <a:schemeClr val="tx1"/>
                </a:solidFill>
                <a:effectLst/>
                <a:latin typeface="Arial" panose="020B0604020202020204" pitchFamily="34" charset="0"/>
                <a:cs typeface="+mn-cs"/>
              </a:rPr>
              <a:t>RESOURCE 2.4 HANDOUT (All 4 quotes)</a:t>
            </a:r>
          </a:p>
          <a:p>
            <a:pPr marL="0" algn="l" defTabSz="914400" rtl="0" eaLnBrk="1" latinLnBrk="0" hangingPunct="1"/>
            <a:endParaRPr lang="en-GB" sz="600" kern="1200" dirty="0">
              <a:solidFill>
                <a:schemeClr val="tx1"/>
              </a:solidFill>
              <a:effectLst/>
              <a:latin typeface="Arial" panose="020B0604020202020204" pitchFamily="34" charset="0"/>
              <a:cs typeface="+mn-cs"/>
            </a:endParaRPr>
          </a:p>
        </p:txBody>
      </p:sp>
      <p:sp>
        <p:nvSpPr>
          <p:cNvPr id="4" name="Slide Number Placeholder 3"/>
          <p:cNvSpPr>
            <a:spLocks noGrp="1"/>
          </p:cNvSpPr>
          <p:nvPr>
            <p:ph type="sldNum" sz="quarter" idx="5"/>
          </p:nvPr>
        </p:nvSpPr>
        <p:spPr/>
        <p:txBody>
          <a:bodyPr/>
          <a:lstStyle/>
          <a:p>
            <a:fld id="{9920340D-206C-4C41-A35B-4D72CE2F2B89}" type="slidenum">
              <a:rPr lang="en-GB" smtClean="0"/>
              <a:t>13</a:t>
            </a:fld>
            <a:endParaRPr lang="en-GB"/>
          </a:p>
        </p:txBody>
      </p:sp>
    </p:spTree>
    <p:extLst>
      <p:ext uri="{BB962C8B-B14F-4D97-AF65-F5344CB8AC3E}">
        <p14:creationId xmlns:p14="http://schemas.microsoft.com/office/powerpoint/2010/main" val="1640803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GB" sz="600" kern="1200" dirty="0">
                <a:solidFill>
                  <a:schemeClr val="tx1"/>
                </a:solidFill>
                <a:effectLst/>
                <a:latin typeface="Arial" panose="020B0604020202020204" pitchFamily="34" charset="0"/>
                <a:ea typeface="Calibri" panose="020F0502020204030204" pitchFamily="34" charset="0"/>
                <a:cs typeface="+mn-cs"/>
              </a:rPr>
              <a:t>This section gives quotes from a few leading thinkers on Formative Assessment and Responsive Teaching.</a:t>
            </a:r>
          </a:p>
          <a:p>
            <a:pPr marL="0" algn="l" defTabSz="914400" rtl="0" eaLnBrk="1" latinLnBrk="0" hangingPunct="1"/>
            <a:r>
              <a:rPr lang="en-GB" sz="600" kern="1200" dirty="0">
                <a:solidFill>
                  <a:schemeClr val="tx1"/>
                </a:solidFill>
                <a:effectLst/>
                <a:latin typeface="Arial" panose="020B0604020202020204" pitchFamily="34" charset="0"/>
                <a:cs typeface="+mn-cs"/>
              </a:rPr>
              <a:t>Point to highlight: DURING THE TEACHING</a:t>
            </a:r>
          </a:p>
          <a:p>
            <a:pPr marL="0" algn="l" defTabSz="914400" rtl="0" eaLnBrk="1" latinLnBrk="0" hangingPunct="1"/>
            <a:r>
              <a:rPr lang="en-GB" sz="600" b="1" kern="1200" dirty="0">
                <a:solidFill>
                  <a:schemeClr val="tx1"/>
                </a:solidFill>
                <a:effectLst/>
                <a:latin typeface="Arial" panose="020B0604020202020204" pitchFamily="34" charset="0"/>
                <a:cs typeface="+mn-cs"/>
              </a:rPr>
              <a:t>RESOURCE 2.4 HANDOUT (All 4 quotes)</a:t>
            </a:r>
          </a:p>
          <a:p>
            <a:pPr marL="0" algn="l" defTabSz="914400" rtl="0" eaLnBrk="1" latinLnBrk="0" hangingPunct="1"/>
            <a:endParaRPr lang="en-GB" sz="600" kern="1200" dirty="0">
              <a:solidFill>
                <a:schemeClr val="tx1"/>
              </a:solidFill>
              <a:effectLst/>
              <a:latin typeface="Arial" panose="020B0604020202020204" pitchFamily="34" charset="0"/>
              <a:cs typeface="+mn-cs"/>
            </a:endParaRPr>
          </a:p>
        </p:txBody>
      </p:sp>
      <p:sp>
        <p:nvSpPr>
          <p:cNvPr id="4" name="Slide Number Placeholder 3"/>
          <p:cNvSpPr>
            <a:spLocks noGrp="1"/>
          </p:cNvSpPr>
          <p:nvPr>
            <p:ph type="sldNum" sz="quarter" idx="5"/>
          </p:nvPr>
        </p:nvSpPr>
        <p:spPr/>
        <p:txBody>
          <a:bodyPr/>
          <a:lstStyle/>
          <a:p>
            <a:fld id="{9920340D-206C-4C41-A35B-4D72CE2F2B89}" type="slidenum">
              <a:rPr lang="en-GB" smtClean="0"/>
              <a:t>14</a:t>
            </a:fld>
            <a:endParaRPr lang="en-GB"/>
          </a:p>
        </p:txBody>
      </p:sp>
    </p:spTree>
    <p:extLst>
      <p:ext uri="{BB962C8B-B14F-4D97-AF65-F5344CB8AC3E}">
        <p14:creationId xmlns:p14="http://schemas.microsoft.com/office/powerpoint/2010/main" val="3620197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GB" sz="600" kern="1200" dirty="0">
                <a:solidFill>
                  <a:schemeClr val="tx1"/>
                </a:solidFill>
                <a:effectLst/>
                <a:latin typeface="Arial" panose="020B0604020202020204" pitchFamily="34" charset="0"/>
                <a:ea typeface="Calibri" panose="020F0502020204030204" pitchFamily="34" charset="0"/>
                <a:cs typeface="+mn-cs"/>
              </a:rPr>
              <a:t>This section gives quotes from a few leading thinkers on Formative Assessment and Responsive Teaching.</a:t>
            </a:r>
          </a:p>
          <a:p>
            <a:pPr marL="0" algn="l" defTabSz="914400" rtl="0" eaLnBrk="1" latinLnBrk="0" hangingPunct="1"/>
            <a:r>
              <a:rPr lang="en-GB" sz="600" kern="1200" dirty="0">
                <a:solidFill>
                  <a:schemeClr val="tx1"/>
                </a:solidFill>
                <a:effectLst/>
                <a:latin typeface="Arial" panose="020B0604020202020204" pitchFamily="34" charset="0"/>
                <a:cs typeface="+mn-cs"/>
              </a:rPr>
              <a:t>A definition here. </a:t>
            </a:r>
          </a:p>
          <a:p>
            <a:pPr marL="0" algn="l" defTabSz="914400" rtl="0" eaLnBrk="1" latinLnBrk="0" hangingPunct="1"/>
            <a:r>
              <a:rPr lang="en-GB" sz="600" kern="1200" dirty="0">
                <a:solidFill>
                  <a:schemeClr val="tx1"/>
                </a:solidFill>
                <a:effectLst/>
                <a:latin typeface="Arial" panose="020B0604020202020204" pitchFamily="34" charset="0"/>
                <a:cs typeface="+mn-cs"/>
              </a:rPr>
              <a:t>What do participants think of this definition?</a:t>
            </a:r>
          </a:p>
          <a:p>
            <a:pPr marL="0" algn="l" defTabSz="914400" rtl="0" eaLnBrk="1" latinLnBrk="0" hangingPunct="1"/>
            <a:r>
              <a:rPr lang="en-GB" sz="600" b="1" kern="1200" dirty="0">
                <a:solidFill>
                  <a:schemeClr val="tx1"/>
                </a:solidFill>
                <a:effectLst/>
                <a:latin typeface="Arial" panose="020B0604020202020204" pitchFamily="34" charset="0"/>
                <a:cs typeface="+mn-cs"/>
              </a:rPr>
              <a:t>RESOURCE 2.4 HANDOUT (All 4 quotes)</a:t>
            </a:r>
          </a:p>
          <a:p>
            <a:pPr marL="0" algn="l" defTabSz="914400" rtl="0" eaLnBrk="1" latinLnBrk="0" hangingPunct="1"/>
            <a:endParaRPr lang="en-GB" sz="600" kern="1200" dirty="0">
              <a:solidFill>
                <a:schemeClr val="tx1"/>
              </a:solidFill>
              <a:effectLst/>
              <a:latin typeface="Arial" panose="020B0604020202020204" pitchFamily="34" charset="0"/>
              <a:cs typeface="+mn-cs"/>
            </a:endParaRPr>
          </a:p>
        </p:txBody>
      </p:sp>
      <p:sp>
        <p:nvSpPr>
          <p:cNvPr id="4" name="Slide Number Placeholder 3"/>
          <p:cNvSpPr>
            <a:spLocks noGrp="1"/>
          </p:cNvSpPr>
          <p:nvPr>
            <p:ph type="sldNum" sz="quarter" idx="5"/>
          </p:nvPr>
        </p:nvSpPr>
        <p:spPr/>
        <p:txBody>
          <a:bodyPr/>
          <a:lstStyle/>
          <a:p>
            <a:fld id="{9920340D-206C-4C41-A35B-4D72CE2F2B89}" type="slidenum">
              <a:rPr lang="en-GB" smtClean="0"/>
              <a:t>15</a:t>
            </a:fld>
            <a:endParaRPr lang="en-GB"/>
          </a:p>
        </p:txBody>
      </p:sp>
    </p:spTree>
    <p:extLst>
      <p:ext uri="{BB962C8B-B14F-4D97-AF65-F5344CB8AC3E}">
        <p14:creationId xmlns:p14="http://schemas.microsoft.com/office/powerpoint/2010/main" val="1569817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Reinforcement of the three key questions </a:t>
            </a:r>
            <a:r>
              <a:rPr lang="en-GB" sz="1200" b="0" dirty="0"/>
              <a:t>and </a:t>
            </a:r>
            <a:r>
              <a:rPr lang="en-GB" sz="1200" b="0" dirty="0">
                <a:solidFill>
                  <a:schemeClr val="accent5"/>
                </a:solidFill>
              </a:rPr>
              <a:t>five key principles for mastery teaching, as outlined in the pre-course screencast.  </a:t>
            </a:r>
            <a:endParaRPr lang="en-GB" b="0" dirty="0"/>
          </a:p>
        </p:txBody>
      </p:sp>
      <p:sp>
        <p:nvSpPr>
          <p:cNvPr id="4" name="Slide Number Placeholder 3"/>
          <p:cNvSpPr>
            <a:spLocks noGrp="1"/>
          </p:cNvSpPr>
          <p:nvPr>
            <p:ph type="sldNum" sz="quarter" idx="5"/>
          </p:nvPr>
        </p:nvSpPr>
        <p:spPr/>
        <p:txBody>
          <a:bodyPr/>
          <a:lstStyle/>
          <a:p>
            <a:fld id="{9920340D-206C-4C41-A35B-4D72CE2F2B89}" type="slidenum">
              <a:rPr lang="en-GB" smtClean="0"/>
              <a:t>16</a:t>
            </a:fld>
            <a:endParaRPr lang="en-GB"/>
          </a:p>
        </p:txBody>
      </p:sp>
    </p:spTree>
    <p:extLst>
      <p:ext uri="{BB962C8B-B14F-4D97-AF65-F5344CB8AC3E}">
        <p14:creationId xmlns:p14="http://schemas.microsoft.com/office/powerpoint/2010/main" val="3918170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GB" sz="600" kern="1200" dirty="0">
                <a:solidFill>
                  <a:schemeClr val="tx1"/>
                </a:solidFill>
                <a:effectLst/>
                <a:latin typeface="Arial" panose="020B0604020202020204" pitchFamily="34" charset="0"/>
                <a:ea typeface="+mn-ea"/>
                <a:cs typeface="+mn-cs"/>
              </a:rPr>
              <a:t>Divider slide.</a:t>
            </a:r>
          </a:p>
        </p:txBody>
      </p:sp>
      <p:sp>
        <p:nvSpPr>
          <p:cNvPr id="4" name="Slide Number Placeholder 3"/>
          <p:cNvSpPr>
            <a:spLocks noGrp="1"/>
          </p:cNvSpPr>
          <p:nvPr>
            <p:ph type="sldNum" sz="quarter" idx="5"/>
          </p:nvPr>
        </p:nvSpPr>
        <p:spPr/>
        <p:txBody>
          <a:bodyPr/>
          <a:lstStyle/>
          <a:p>
            <a:fld id="{9920340D-206C-4C41-A35B-4D72CE2F2B89}" type="slidenum">
              <a:rPr lang="en-GB" smtClean="0"/>
              <a:t>17</a:t>
            </a:fld>
            <a:endParaRPr lang="en-GB"/>
          </a:p>
        </p:txBody>
      </p:sp>
    </p:spTree>
    <p:extLst>
      <p:ext uri="{BB962C8B-B14F-4D97-AF65-F5344CB8AC3E}">
        <p14:creationId xmlns:p14="http://schemas.microsoft.com/office/powerpoint/2010/main" val="2905009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lnSpc>
                <a:spcPct val="107000"/>
              </a:lnSpc>
              <a:spcAft>
                <a:spcPts val="800"/>
              </a:spcAft>
            </a:pPr>
            <a:r>
              <a:rPr lang="en-GB" sz="600" kern="1200" dirty="0">
                <a:solidFill>
                  <a:schemeClr val="tx1"/>
                </a:solidFill>
                <a:effectLst/>
                <a:latin typeface="Arial" panose="020B0604020202020204" pitchFamily="34" charset="0"/>
                <a:ea typeface="Calibri" panose="020F0502020204030204" pitchFamily="34" charset="0"/>
                <a:cs typeface="+mn-cs"/>
              </a:rPr>
              <a:t>Popular image from 2014 showing how concepts in maths are interconnected. Please note that this website no longer exists.</a:t>
            </a:r>
          </a:p>
          <a:p>
            <a:pPr marL="0" algn="l" defTabSz="914400" rtl="0" eaLnBrk="1" latinLnBrk="0" hangingPunct="1"/>
            <a:r>
              <a:rPr lang="en-GB" sz="600" kern="1200" dirty="0">
                <a:solidFill>
                  <a:schemeClr val="tx1"/>
                </a:solidFill>
                <a:effectLst/>
                <a:latin typeface="Arial" panose="020B0604020202020204" pitchFamily="34" charset="0"/>
                <a:ea typeface="Calibri" panose="020F0502020204030204" pitchFamily="34" charset="0"/>
                <a:cs typeface="+mn-cs"/>
              </a:rPr>
              <a:t>What would happen if a connection broke? Or connected to somewhere it shouldn’t?</a:t>
            </a:r>
          </a:p>
          <a:p>
            <a:pPr marL="0" algn="l" defTabSz="914400" rtl="0" eaLnBrk="1" latinLnBrk="0" hangingPunct="1"/>
            <a:r>
              <a:rPr lang="en-GB" sz="600" kern="1200" dirty="0">
                <a:solidFill>
                  <a:schemeClr val="tx1"/>
                </a:solidFill>
                <a:effectLst/>
                <a:latin typeface="Arial" panose="020B0604020202020204" pitchFamily="34" charset="0"/>
                <a:ea typeface="Calibri" panose="020F0502020204030204" pitchFamily="34" charset="0"/>
                <a:cs typeface="+mn-cs"/>
              </a:rPr>
              <a:t>This is where identifying mathematical connections and misconceptions for topics can help students learn. Teachers can guide them to fix any gaps or wrong connections.</a:t>
            </a:r>
          </a:p>
          <a:p>
            <a:pPr marL="0" algn="l" defTabSz="914400" rtl="0" eaLnBrk="1" latinLnBrk="0" hangingPunct="1"/>
            <a:r>
              <a:rPr lang="en-GB" sz="600" kern="1200" dirty="0">
                <a:solidFill>
                  <a:schemeClr val="tx1"/>
                </a:solidFill>
                <a:effectLst/>
                <a:latin typeface="Arial" panose="020B0604020202020204" pitchFamily="34" charset="0"/>
                <a:ea typeface="Calibri" panose="020F0502020204030204" pitchFamily="34" charset="0"/>
                <a:cs typeface="+mn-cs"/>
              </a:rPr>
              <a:t>Notice that there are only a few nodes around the edge that are not connected to others. These tend to be linked to definitions of vocabulary.</a:t>
            </a:r>
          </a:p>
          <a:p>
            <a:pPr marL="0" algn="l" defTabSz="914400" rtl="0" eaLnBrk="1" latinLnBrk="0" hangingPunct="1">
              <a:lnSpc>
                <a:spcPct val="107000"/>
              </a:lnSpc>
              <a:spcAft>
                <a:spcPts val="800"/>
              </a:spcAft>
            </a:pPr>
            <a:endParaRPr lang="en-GB" sz="600" kern="1200" dirty="0">
              <a:solidFill>
                <a:schemeClr val="tx1"/>
              </a:solidFill>
              <a:effectLst/>
              <a:latin typeface="Arial" panose="020B0604020202020204" pitchFamily="34" charset="0"/>
              <a:ea typeface="Calibri" panose="020F0502020204030204" pitchFamily="34" charset="0"/>
              <a:cs typeface="+mn-cs"/>
            </a:endParaRPr>
          </a:p>
          <a:p>
            <a:pPr marL="0" algn="l" defTabSz="914400" rtl="0" eaLnBrk="1" latinLnBrk="0" hangingPunct="1">
              <a:lnSpc>
                <a:spcPct val="107000"/>
              </a:lnSpc>
              <a:spcAft>
                <a:spcPts val="800"/>
              </a:spcAft>
            </a:pPr>
            <a:r>
              <a:rPr lang="en-GB" sz="600" kern="1200" dirty="0">
                <a:solidFill>
                  <a:schemeClr val="tx1"/>
                </a:solidFill>
                <a:effectLst/>
                <a:latin typeface="Arial" panose="020B0604020202020204" pitchFamily="34" charset="0"/>
                <a:cs typeface="+mn-cs"/>
              </a:rPr>
              <a:t>There is a link here to Richard </a:t>
            </a:r>
            <a:r>
              <a:rPr lang="en-GB" sz="600" kern="1200" dirty="0" err="1">
                <a:solidFill>
                  <a:schemeClr val="tx1"/>
                </a:solidFill>
                <a:effectLst/>
                <a:latin typeface="Arial" panose="020B0604020202020204" pitchFamily="34" charset="0"/>
                <a:cs typeface="+mn-cs"/>
              </a:rPr>
              <a:t>Skemp’s</a:t>
            </a:r>
            <a:r>
              <a:rPr lang="en-GB" sz="600" kern="1200" dirty="0">
                <a:solidFill>
                  <a:schemeClr val="tx1"/>
                </a:solidFill>
                <a:effectLst/>
                <a:latin typeface="Arial" panose="020B0604020202020204" pitchFamily="34" charset="0"/>
                <a:cs typeface="+mn-cs"/>
              </a:rPr>
              <a:t> work on Relational/Instrumental understanding. </a:t>
            </a:r>
          </a:p>
          <a:p>
            <a:pPr marL="0" algn="l" defTabSz="914400" rtl="0" eaLnBrk="1" latinLnBrk="0" hangingPunct="1">
              <a:lnSpc>
                <a:spcPct val="107000"/>
              </a:lnSpc>
              <a:spcAft>
                <a:spcPts val="800"/>
              </a:spcAft>
            </a:pPr>
            <a:r>
              <a:rPr lang="en-GB" sz="600" kern="1200" dirty="0">
                <a:solidFill>
                  <a:schemeClr val="tx1"/>
                </a:solidFill>
                <a:effectLst/>
                <a:latin typeface="Arial" panose="020B0604020202020204" pitchFamily="34" charset="0"/>
                <a:cs typeface="+mn-cs"/>
              </a:rPr>
              <a:t>“</a:t>
            </a:r>
            <a:r>
              <a:rPr lang="en-US" sz="600" kern="1200" dirty="0" err="1">
                <a:solidFill>
                  <a:schemeClr val="tx1"/>
                </a:solidFill>
                <a:effectLst/>
                <a:latin typeface="Arial" panose="020B0604020202020204" pitchFamily="34" charset="0"/>
                <a:cs typeface="+mn-cs"/>
              </a:rPr>
              <a:t>Skemp</a:t>
            </a:r>
            <a:r>
              <a:rPr lang="en-US" sz="600" kern="1200" dirty="0">
                <a:solidFill>
                  <a:schemeClr val="tx1"/>
                </a:solidFill>
                <a:effectLst/>
                <a:latin typeface="Arial" panose="020B0604020202020204" pitchFamily="34" charset="0"/>
                <a:cs typeface="+mn-cs"/>
              </a:rPr>
              <a:t> identifies two primary approaches to maths: Instrumental and Relational. Instrumental mathematics </a:t>
            </a:r>
            <a:r>
              <a:rPr lang="en-US" sz="600" kern="1200" dirty="0" err="1">
                <a:solidFill>
                  <a:schemeClr val="tx1"/>
                </a:solidFill>
                <a:effectLst/>
                <a:latin typeface="Arial" panose="020B0604020202020204" pitchFamily="34" charset="0"/>
                <a:cs typeface="+mn-cs"/>
              </a:rPr>
              <a:t>centres</a:t>
            </a:r>
            <a:r>
              <a:rPr lang="en-US" sz="600" kern="1200" dirty="0">
                <a:solidFill>
                  <a:schemeClr val="tx1"/>
                </a:solidFill>
                <a:effectLst/>
                <a:latin typeface="Arial" panose="020B0604020202020204" pitchFamily="34" charset="0"/>
                <a:cs typeface="+mn-cs"/>
              </a:rPr>
              <a:t> around rote learning, memory, rules and correct answers. Relational mathematics focuses more on establishing connections, building understanding over time, applying concepts to other problems, and gradual increases in complexity. In reality, an effective maths lesson calls for a bit of each approach. However, an emphasis on the Relational approach leads pupils to a deeper understanding of maths, and a boosted confidence in the long run.” </a:t>
            </a:r>
          </a:p>
          <a:p>
            <a:pPr marL="0" algn="l" defTabSz="914400" rtl="0" eaLnBrk="1" latinLnBrk="0" hangingPunct="1">
              <a:lnSpc>
                <a:spcPct val="107000"/>
              </a:lnSpc>
              <a:spcAft>
                <a:spcPts val="800"/>
              </a:spcAft>
            </a:pPr>
            <a:r>
              <a:rPr lang="en-US" sz="600" kern="1200" dirty="0">
                <a:solidFill>
                  <a:schemeClr val="tx1"/>
                </a:solidFill>
                <a:effectLst/>
                <a:latin typeface="Arial" panose="020B0604020202020204" pitchFamily="34" charset="0"/>
                <a:cs typeface="+mn-cs"/>
              </a:rPr>
              <a:t>(from: https://mathsnoproblem.com/blog/teaching-practice/understanding-relational-and-instrumental-mathematics/)</a:t>
            </a:r>
          </a:p>
          <a:p>
            <a:pPr>
              <a:lnSpc>
                <a:spcPct val="107000"/>
              </a:lnSpc>
              <a:spcAft>
                <a:spcPts val="800"/>
              </a:spcAft>
            </a:pPr>
            <a:endParaRPr lang="en-US" b="0" i="0" dirty="0">
              <a:solidFill>
                <a:srgbClr val="303030"/>
              </a:solidFill>
              <a:effectLst/>
              <a:latin typeface="Nunito Sans" panose="020B0604020202020204" pitchFamily="2" charset="0"/>
            </a:endParaRPr>
          </a:p>
          <a:p>
            <a:pPr>
              <a:lnSpc>
                <a:spcPct val="107000"/>
              </a:lnSpc>
              <a:spcAft>
                <a:spcPts val="800"/>
              </a:spcAft>
            </a:pPr>
            <a:endParaRPr lang="en-US" b="0" i="0" dirty="0">
              <a:solidFill>
                <a:srgbClr val="303030"/>
              </a:solidFill>
              <a:effectLst/>
              <a:latin typeface="Nunito Sans" panose="020B0604020202020204" pitchFamily="2" charset="0"/>
            </a:endParaRPr>
          </a:p>
          <a:p>
            <a:pPr>
              <a:lnSpc>
                <a:spcPct val="107000"/>
              </a:lnSpc>
              <a:spcAft>
                <a:spcPts val="800"/>
              </a:spcAft>
            </a:pPr>
            <a:endParaRPr lang="en-US" b="0" i="0" dirty="0">
              <a:solidFill>
                <a:srgbClr val="303030"/>
              </a:solidFill>
              <a:effectLst/>
              <a:latin typeface="Nunito Sans" panose="020B0604020202020204" pitchFamily="2"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t>18</a:t>
            </a:fld>
            <a:endParaRPr lang="en-GB"/>
          </a:p>
        </p:txBody>
      </p:sp>
    </p:spTree>
    <p:extLst>
      <p:ext uri="{BB962C8B-B14F-4D97-AF65-F5344CB8AC3E}">
        <p14:creationId xmlns:p14="http://schemas.microsoft.com/office/powerpoint/2010/main" val="3429093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600" kern="1200" dirty="0">
                <a:solidFill>
                  <a:schemeClr val="tx1"/>
                </a:solidFill>
                <a:effectLst/>
                <a:latin typeface="Arial" panose="020B0604020202020204" pitchFamily="34" charset="0"/>
                <a:ea typeface="Calibri" panose="020F0502020204030204" pitchFamily="34" charset="0"/>
                <a:cs typeface="+mn-cs"/>
              </a:rPr>
              <a:t>Popular image from 2014 showing how concepts in maths are interconnected. Please note that this website no longer exists.</a:t>
            </a:r>
          </a:p>
          <a:p>
            <a:pPr marL="0" algn="l" defTabSz="914400" rtl="0" eaLnBrk="1" latinLnBrk="0" hangingPunct="1">
              <a:lnSpc>
                <a:spcPct val="107000"/>
              </a:lnSpc>
              <a:spcAft>
                <a:spcPts val="800"/>
              </a:spcAft>
            </a:pPr>
            <a:endParaRPr lang="en-GB" sz="600" kern="1200" dirty="0">
              <a:solidFill>
                <a:schemeClr val="tx1"/>
              </a:solidFill>
              <a:effectLst/>
              <a:latin typeface="Arial" panose="020B0604020202020204" pitchFamily="34" charset="0"/>
              <a:ea typeface="Calibri" panose="020F0502020204030204" pitchFamily="34" charset="0"/>
              <a:cs typeface="+mn-cs"/>
            </a:endParaRPr>
          </a:p>
          <a:p>
            <a:pPr>
              <a:lnSpc>
                <a:spcPct val="107000"/>
              </a:lnSpc>
              <a:spcAft>
                <a:spcPts val="800"/>
              </a:spcAft>
            </a:pPr>
            <a:r>
              <a:rPr lang="en-US" b="0" i="0" dirty="0">
                <a:solidFill>
                  <a:srgbClr val="303030"/>
                </a:solidFill>
                <a:effectLst/>
                <a:latin typeface="Nunito Sans" panose="020B0604020202020204" pitchFamily="2" charset="0"/>
              </a:rPr>
              <a:t>Same image showing topics which are connected most frequently.</a:t>
            </a:r>
          </a:p>
          <a:p>
            <a:pPr>
              <a:lnSpc>
                <a:spcPct val="107000"/>
              </a:lnSpc>
              <a:spcAft>
                <a:spcPts val="800"/>
              </a:spcAft>
            </a:pPr>
            <a:endParaRPr lang="en-US" b="0" i="0" dirty="0">
              <a:solidFill>
                <a:srgbClr val="303030"/>
              </a:solidFill>
              <a:effectLst/>
              <a:latin typeface="Nunito Sans" panose="020B0604020202020204" pitchFamily="2" charset="0"/>
            </a:endParaRPr>
          </a:p>
          <a:p>
            <a:pPr>
              <a:lnSpc>
                <a:spcPct val="107000"/>
              </a:lnSpc>
              <a:spcAft>
                <a:spcPts val="800"/>
              </a:spcAft>
            </a:pPr>
            <a:endParaRPr lang="en-US" b="0" i="0" dirty="0">
              <a:solidFill>
                <a:srgbClr val="303030"/>
              </a:solidFill>
              <a:effectLst/>
              <a:latin typeface="Nunito Sans" panose="020B0604020202020204" pitchFamily="2"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t>19</a:t>
            </a:fld>
            <a:endParaRPr lang="en-GB"/>
          </a:p>
        </p:txBody>
      </p:sp>
    </p:spTree>
    <p:extLst>
      <p:ext uri="{BB962C8B-B14F-4D97-AF65-F5344CB8AC3E}">
        <p14:creationId xmlns:p14="http://schemas.microsoft.com/office/powerpoint/2010/main" val="2452468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600" kern="1200" dirty="0">
                <a:solidFill>
                  <a:schemeClr val="tx1"/>
                </a:solidFill>
                <a:effectLst/>
                <a:latin typeface="Arial" panose="020B0604020202020204" pitchFamily="34" charset="0"/>
                <a:ea typeface="Calibri" panose="020F0502020204030204" pitchFamily="34" charset="0"/>
                <a:cs typeface="+mn-cs"/>
              </a:rPr>
              <a:t>Popular image from 2014 showing how concepts in maths are interconnected. Please note that this website no longer exists.</a:t>
            </a:r>
          </a:p>
          <a:p>
            <a:pPr marL="0" algn="l" defTabSz="914400" rtl="0" eaLnBrk="1" latinLnBrk="0" hangingPunct="1">
              <a:lnSpc>
                <a:spcPct val="107000"/>
              </a:lnSpc>
              <a:spcAft>
                <a:spcPts val="800"/>
              </a:spcAft>
            </a:pPr>
            <a:endParaRPr lang="en-GB" sz="600" kern="1200" dirty="0">
              <a:solidFill>
                <a:schemeClr val="tx1"/>
              </a:solidFill>
              <a:effectLst/>
              <a:latin typeface="Arial" panose="020B0604020202020204" pitchFamily="34" charset="0"/>
              <a:ea typeface="Calibri" panose="020F0502020204030204" pitchFamily="34" charset="0"/>
              <a:cs typeface="+mn-cs"/>
            </a:endParaRPr>
          </a:p>
          <a:p>
            <a:pPr>
              <a:lnSpc>
                <a:spcPct val="107000"/>
              </a:lnSpc>
              <a:spcAft>
                <a:spcPts val="800"/>
              </a:spcAft>
            </a:pPr>
            <a:r>
              <a:rPr lang="en-US" b="0" i="0" dirty="0">
                <a:solidFill>
                  <a:srgbClr val="303030"/>
                </a:solidFill>
                <a:effectLst/>
                <a:latin typeface="Nunito Sans" panose="020B0604020202020204" pitchFamily="2" charset="0"/>
              </a:rPr>
              <a:t>Magnified image of part of previous slide.</a:t>
            </a:r>
          </a:p>
        </p:txBody>
      </p:sp>
      <p:sp>
        <p:nvSpPr>
          <p:cNvPr id="4" name="Slide Number Placeholder 3"/>
          <p:cNvSpPr>
            <a:spLocks noGrp="1"/>
          </p:cNvSpPr>
          <p:nvPr>
            <p:ph type="sldNum" sz="quarter" idx="5"/>
          </p:nvPr>
        </p:nvSpPr>
        <p:spPr/>
        <p:txBody>
          <a:bodyPr/>
          <a:lstStyle/>
          <a:p>
            <a:fld id="{9920340D-206C-4C41-A35B-4D72CE2F2B89}" type="slidenum">
              <a:rPr lang="en-GB" smtClean="0"/>
              <a:t>20</a:t>
            </a:fld>
            <a:endParaRPr lang="en-GB"/>
          </a:p>
        </p:txBody>
      </p:sp>
    </p:spTree>
    <p:extLst>
      <p:ext uri="{BB962C8B-B14F-4D97-AF65-F5344CB8AC3E}">
        <p14:creationId xmlns:p14="http://schemas.microsoft.com/office/powerpoint/2010/main" val="218154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3</a:t>
            </a:fld>
            <a:endParaRPr lang="en-GB"/>
          </a:p>
        </p:txBody>
      </p:sp>
    </p:spTree>
    <p:extLst>
      <p:ext uri="{BB962C8B-B14F-4D97-AF65-F5344CB8AC3E}">
        <p14:creationId xmlns:p14="http://schemas.microsoft.com/office/powerpoint/2010/main" val="671494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1" kern="1200" dirty="0">
                <a:solidFill>
                  <a:schemeClr val="tx1"/>
                </a:solidFill>
                <a:effectLst/>
                <a:latin typeface="Arial" panose="020B0604020202020204" pitchFamily="34" charset="0"/>
                <a:ea typeface="Calibri" panose="020F0502020204030204" pitchFamily="34" charset="0"/>
                <a:cs typeface="+mn-cs"/>
              </a:rPr>
              <a:t>ACTIVITY STEP 1: </a:t>
            </a:r>
            <a:r>
              <a:rPr lang="en-GB" sz="600" kern="1200" dirty="0">
                <a:solidFill>
                  <a:schemeClr val="tx1"/>
                </a:solidFill>
                <a:effectLst/>
                <a:latin typeface="Arial" panose="020B0604020202020204" pitchFamily="34" charset="0"/>
                <a:ea typeface="Calibri" panose="020F0502020204030204" pitchFamily="34" charset="0"/>
                <a:cs typeface="+mn-cs"/>
              </a:rPr>
              <a:t>What prior knowledge is needed? Where could solid co-ordinates knowledge take students next? (Journey of the topic through maths)</a:t>
            </a:r>
          </a:p>
          <a:p>
            <a:pPr marL="0" algn="l" defTabSz="914400" rtl="0" eaLnBrk="1" latinLnBrk="0" hangingPunct="1"/>
            <a:endParaRPr lang="en-GB" sz="600" kern="1200" dirty="0">
              <a:solidFill>
                <a:schemeClr val="tx1"/>
              </a:solidFill>
              <a:effectLst/>
              <a:latin typeface="Arial" panose="020B0604020202020204" pitchFamily="34" charset="0"/>
              <a:ea typeface="Calibri" panose="020F0502020204030204" pitchFamily="34" charset="0"/>
              <a:cs typeface="+mn-cs"/>
            </a:endParaRPr>
          </a:p>
          <a:p>
            <a:pPr marL="0" algn="l" defTabSz="914400" rtl="0" eaLnBrk="1" latinLnBrk="0" hangingPunct="1"/>
            <a:r>
              <a:rPr lang="en-GB" sz="600" kern="1200" dirty="0">
                <a:solidFill>
                  <a:schemeClr val="tx1"/>
                </a:solidFill>
                <a:effectLst/>
                <a:latin typeface="Arial" panose="020B0604020202020204" pitchFamily="34" charset="0"/>
                <a:ea typeface="Calibri" panose="020F0502020204030204" pitchFamily="34" charset="0"/>
                <a:cs typeface="+mn-cs"/>
              </a:rPr>
              <a:t>PD lead to model the thinking behind a forensic examination of Co-ordinates (participants will copy the method shortly)</a:t>
            </a:r>
          </a:p>
          <a:p>
            <a:pPr marL="0" algn="l" defTabSz="914400" rtl="0" eaLnBrk="1" latinLnBrk="0" hangingPunct="1"/>
            <a:r>
              <a:rPr lang="en-GB" sz="600" kern="1200" dirty="0">
                <a:solidFill>
                  <a:schemeClr val="tx1"/>
                </a:solidFill>
                <a:effectLst/>
                <a:latin typeface="Arial" panose="020B0604020202020204" pitchFamily="34" charset="0"/>
                <a:ea typeface="Calibri" panose="020F0502020204030204" pitchFamily="34" charset="0"/>
                <a:cs typeface="+mn-cs"/>
              </a:rPr>
              <a:t>On a class whiteboard, lead the participants through producing a spider diagram for co-ordinates. </a:t>
            </a:r>
          </a:p>
          <a:p>
            <a:pPr marL="0" algn="l" defTabSz="914400" rtl="0" eaLnBrk="1" latinLnBrk="0" hangingPunct="1"/>
            <a:endParaRPr lang="en-GB" sz="600" kern="1200" dirty="0">
              <a:solidFill>
                <a:schemeClr val="tx1"/>
              </a:solidFill>
              <a:effectLst/>
              <a:latin typeface="Arial" panose="020B0604020202020204" pitchFamily="34" charset="0"/>
              <a:ea typeface="Calibri" panose="020F0502020204030204" pitchFamily="34" charset="0"/>
              <a:cs typeface="+mn-cs"/>
            </a:endParaRPr>
          </a:p>
          <a:p>
            <a:pPr marL="0" algn="l" defTabSz="914400" rtl="0" eaLnBrk="1" latinLnBrk="0" hangingPunct="1">
              <a:lnSpc>
                <a:spcPct val="107000"/>
              </a:lnSpc>
              <a:spcAft>
                <a:spcPts val="800"/>
              </a:spcAft>
            </a:pPr>
            <a:r>
              <a:rPr lang="en-US" sz="600" kern="1200" dirty="0">
                <a:solidFill>
                  <a:schemeClr val="tx1"/>
                </a:solidFill>
                <a:effectLst/>
                <a:latin typeface="Arial" panose="020B0604020202020204" pitchFamily="34" charset="0"/>
                <a:cs typeface="+mn-cs"/>
              </a:rPr>
              <a:t>It’s important that any connections are authentic – don’t force links where they don’t happen naturally.</a:t>
            </a:r>
          </a:p>
          <a:p>
            <a:pPr marL="0" algn="l" defTabSz="914400" rtl="0" eaLnBrk="1" latinLnBrk="0" hangingPunct="1">
              <a:lnSpc>
                <a:spcPct val="107000"/>
              </a:lnSpc>
              <a:spcAft>
                <a:spcPts val="800"/>
              </a:spcAft>
            </a:pPr>
            <a:r>
              <a:rPr lang="en-US" sz="600" kern="1200" dirty="0">
                <a:solidFill>
                  <a:schemeClr val="tx1"/>
                </a:solidFill>
                <a:effectLst/>
                <a:latin typeface="Arial" panose="020B0604020202020204" pitchFamily="34" charset="0"/>
                <a:cs typeface="+mn-cs"/>
              </a:rPr>
              <a:t>Connections should link to PRIOR LEARNING and STRETCH/CHALLENGE as well as other topic areas.</a:t>
            </a:r>
          </a:p>
          <a:p>
            <a:endParaRPr lang="en-GB" sz="1800" dirty="0">
              <a:solidFill>
                <a:srgbClr val="000000"/>
              </a:solidFill>
              <a:effectLst/>
              <a:latin typeface="Arial" panose="020B060402020202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21</a:t>
            </a:fld>
            <a:endParaRPr lang="en-GB"/>
          </a:p>
        </p:txBody>
      </p:sp>
    </p:spTree>
    <p:extLst>
      <p:ext uri="{BB962C8B-B14F-4D97-AF65-F5344CB8AC3E}">
        <p14:creationId xmlns:p14="http://schemas.microsoft.com/office/powerpoint/2010/main" val="30676929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GB" sz="600" kern="1200" dirty="0">
                <a:solidFill>
                  <a:schemeClr val="tx1"/>
                </a:solidFill>
                <a:effectLst/>
                <a:latin typeface="Arial" panose="020B0604020202020204" pitchFamily="34" charset="0"/>
                <a:cs typeface="+mn-cs"/>
              </a:rPr>
              <a:t>HIDDEN SLIDE WITH EXAMPLE.</a:t>
            </a:r>
          </a:p>
          <a:p>
            <a:pPr marL="0" algn="l" defTabSz="914400" rtl="0" eaLnBrk="1" latinLnBrk="0" hangingPunct="1"/>
            <a:r>
              <a:rPr lang="en-GB" sz="600" kern="1200" dirty="0">
                <a:solidFill>
                  <a:schemeClr val="tx1"/>
                </a:solidFill>
                <a:effectLst/>
                <a:latin typeface="Arial" panose="020B0604020202020204" pitchFamily="34" charset="0"/>
                <a:cs typeface="+mn-cs"/>
              </a:rPr>
              <a:t>Not exhaustive! Orange = connections</a:t>
            </a:r>
          </a:p>
        </p:txBody>
      </p:sp>
      <p:sp>
        <p:nvSpPr>
          <p:cNvPr id="4" name="Slide Number Placeholder 3"/>
          <p:cNvSpPr>
            <a:spLocks noGrp="1"/>
          </p:cNvSpPr>
          <p:nvPr>
            <p:ph type="sldNum" sz="quarter" idx="5"/>
          </p:nvPr>
        </p:nvSpPr>
        <p:spPr/>
        <p:txBody>
          <a:bodyPr/>
          <a:lstStyle/>
          <a:p>
            <a:fld id="{9920340D-206C-4C41-A35B-4D72CE2F2B89}" type="slidenum">
              <a:rPr lang="en-GB" smtClean="0"/>
              <a:t>22</a:t>
            </a:fld>
            <a:endParaRPr lang="en-GB"/>
          </a:p>
        </p:txBody>
      </p:sp>
    </p:spTree>
    <p:extLst>
      <p:ext uri="{BB962C8B-B14F-4D97-AF65-F5344CB8AC3E}">
        <p14:creationId xmlns:p14="http://schemas.microsoft.com/office/powerpoint/2010/main" val="17685604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GB" sz="600" kern="1200" dirty="0">
                <a:solidFill>
                  <a:schemeClr val="tx1"/>
                </a:solidFill>
                <a:effectLst/>
                <a:latin typeface="Arial" panose="020B0604020202020204" pitchFamily="34" charset="0"/>
                <a:cs typeface="+mn-cs"/>
              </a:rPr>
              <a:t>Topics chosen carefully to allow for the maths journey to be well-defined, along with a variety of misconceptions at different levels.</a:t>
            </a:r>
          </a:p>
          <a:p>
            <a:pPr marL="0" algn="l" defTabSz="914400" rtl="0" eaLnBrk="1" latinLnBrk="0" hangingPunct="1"/>
            <a:r>
              <a:rPr lang="en-GB" sz="600" kern="1200" dirty="0">
                <a:solidFill>
                  <a:schemeClr val="tx1"/>
                </a:solidFill>
                <a:effectLst/>
                <a:latin typeface="Arial" panose="020B0604020202020204" pitchFamily="34" charset="0"/>
                <a:cs typeface="+mn-cs"/>
              </a:rPr>
              <a:t>Each group of participants should be given a different topic to work on.</a:t>
            </a:r>
          </a:p>
        </p:txBody>
      </p:sp>
      <p:sp>
        <p:nvSpPr>
          <p:cNvPr id="4" name="Slide Number Placeholder 3"/>
          <p:cNvSpPr>
            <a:spLocks noGrp="1"/>
          </p:cNvSpPr>
          <p:nvPr>
            <p:ph type="sldNum" sz="quarter" idx="5"/>
          </p:nvPr>
        </p:nvSpPr>
        <p:spPr/>
        <p:txBody>
          <a:bodyPr/>
          <a:lstStyle/>
          <a:p>
            <a:fld id="{9920340D-206C-4C41-A35B-4D72CE2F2B89}" type="slidenum">
              <a:rPr lang="en-GB" smtClean="0"/>
              <a:t>23</a:t>
            </a:fld>
            <a:endParaRPr lang="en-GB"/>
          </a:p>
        </p:txBody>
      </p:sp>
    </p:spTree>
    <p:extLst>
      <p:ext uri="{BB962C8B-B14F-4D97-AF65-F5344CB8AC3E}">
        <p14:creationId xmlns:p14="http://schemas.microsoft.com/office/powerpoint/2010/main" val="14177920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PD lead to use if desired</a:t>
            </a:r>
          </a:p>
        </p:txBody>
      </p:sp>
      <p:sp>
        <p:nvSpPr>
          <p:cNvPr id="4" name="Slide Number Placeholder 3"/>
          <p:cNvSpPr>
            <a:spLocks noGrp="1"/>
          </p:cNvSpPr>
          <p:nvPr>
            <p:ph type="sldNum" sz="quarter" idx="5"/>
          </p:nvPr>
        </p:nvSpPr>
        <p:spPr/>
        <p:txBody>
          <a:bodyPr/>
          <a:lstStyle/>
          <a:p>
            <a:fld id="{9920340D-206C-4C41-A35B-4D72CE2F2B89}" type="slidenum">
              <a:rPr lang="en-GB" smtClean="0"/>
              <a:t>24</a:t>
            </a:fld>
            <a:endParaRPr lang="en-GB"/>
          </a:p>
        </p:txBody>
      </p:sp>
    </p:spTree>
    <p:extLst>
      <p:ext uri="{BB962C8B-B14F-4D97-AF65-F5344CB8AC3E}">
        <p14:creationId xmlns:p14="http://schemas.microsoft.com/office/powerpoint/2010/main" val="4326675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GB" sz="600" b="1" kern="1200" dirty="0">
                <a:solidFill>
                  <a:schemeClr val="tx1"/>
                </a:solidFill>
                <a:effectLst/>
                <a:latin typeface="Arial" panose="020B0604020202020204" pitchFamily="34" charset="0"/>
                <a:ea typeface="Calibri" panose="020F0502020204030204" pitchFamily="34" charset="0"/>
                <a:cs typeface="+mn-cs"/>
              </a:rPr>
              <a:t>ACTIVITY STEP 2</a:t>
            </a:r>
            <a:r>
              <a:rPr lang="en-GB" sz="600" kern="1200" dirty="0">
                <a:solidFill>
                  <a:schemeClr val="tx1"/>
                </a:solidFill>
                <a:effectLst/>
                <a:latin typeface="Arial" panose="020B0604020202020204" pitchFamily="34" charset="0"/>
                <a:ea typeface="Calibri" panose="020F0502020204030204" pitchFamily="34" charset="0"/>
                <a:cs typeface="+mn-cs"/>
              </a:rPr>
              <a:t>: What misconceptions do students make at various stages? </a:t>
            </a:r>
            <a:r>
              <a:rPr lang="en-GB" sz="600" b="1" kern="1200" dirty="0">
                <a:solidFill>
                  <a:schemeClr val="tx1"/>
                </a:solidFill>
                <a:effectLst/>
                <a:latin typeface="Arial" panose="020B0604020202020204" pitchFamily="34" charset="0"/>
                <a:ea typeface="Calibri" panose="020F0502020204030204" pitchFamily="34" charset="0"/>
                <a:cs typeface="+mn-cs"/>
              </a:rPr>
              <a:t>This step is VITAL for activities which follow later.</a:t>
            </a:r>
          </a:p>
          <a:p>
            <a:pPr marL="0" algn="l" defTabSz="914400" rtl="0" eaLnBrk="1" latinLnBrk="0" hangingPunct="1"/>
            <a:endParaRPr lang="en-GB" sz="600" b="1" kern="1200" dirty="0">
              <a:solidFill>
                <a:schemeClr val="tx1"/>
              </a:solidFill>
              <a:effectLst/>
              <a:latin typeface="Arial" panose="020B0604020202020204" pitchFamily="34" charset="0"/>
              <a:ea typeface="Calibri" panose="020F0502020204030204" pitchFamily="34" charset="0"/>
              <a:cs typeface="+mn-cs"/>
            </a:endParaRPr>
          </a:p>
          <a:p>
            <a:pPr marL="0" algn="l" defTabSz="914400" rtl="0" eaLnBrk="1" latinLnBrk="0" hangingPunct="1"/>
            <a:r>
              <a:rPr lang="en-GB" sz="600" kern="1200" dirty="0">
                <a:solidFill>
                  <a:schemeClr val="tx1"/>
                </a:solidFill>
                <a:effectLst/>
                <a:latin typeface="Arial" panose="020B0604020202020204" pitchFamily="34" charset="0"/>
                <a:ea typeface="Calibri" panose="020F0502020204030204" pitchFamily="34" charset="0"/>
                <a:cs typeface="+mn-cs"/>
              </a:rPr>
              <a:t>PD lead to add to the earlier connections diagram, with ideas for misconceptions at various stages of working with co-ordinates.</a:t>
            </a:r>
          </a:p>
          <a:p>
            <a:pPr marL="0" algn="l" defTabSz="914400" rtl="0" eaLnBrk="1" latinLnBrk="0" hangingPunct="1"/>
            <a:endParaRPr lang="en-GB" sz="600" b="1" kern="1200" dirty="0">
              <a:solidFill>
                <a:schemeClr val="tx1"/>
              </a:solidFill>
              <a:effectLst/>
              <a:latin typeface="Arial" panose="020B0604020202020204" pitchFamily="34" charset="0"/>
              <a:ea typeface="Calibri" panose="020F0502020204030204" pitchFamily="34" charset="0"/>
              <a:cs typeface="+mn-cs"/>
            </a:endParaRPr>
          </a:p>
          <a:p>
            <a:pPr marL="0" algn="l" defTabSz="914400" rtl="0" eaLnBrk="1" latinLnBrk="0" hangingPunct="1">
              <a:lnSpc>
                <a:spcPct val="107000"/>
              </a:lnSpc>
              <a:spcAft>
                <a:spcPts val="800"/>
              </a:spcAft>
            </a:pPr>
            <a:r>
              <a:rPr lang="en-US" sz="600" kern="1200" dirty="0">
                <a:solidFill>
                  <a:schemeClr val="tx1"/>
                </a:solidFill>
                <a:effectLst/>
                <a:latin typeface="Arial" panose="020B0604020202020204" pitchFamily="34" charset="0"/>
                <a:cs typeface="+mn-cs"/>
              </a:rPr>
              <a:t>During this kind of mapping, misconceptions can be highlighted so that they are not a surprise and can be planned for (and sometimes introduced explicitly for students to critique)</a:t>
            </a:r>
          </a:p>
          <a:p>
            <a:pPr>
              <a:lnSpc>
                <a:spcPct val="107000"/>
              </a:lnSpc>
              <a:spcAft>
                <a:spcPts val="800"/>
              </a:spcAft>
            </a:pPr>
            <a:endParaRPr lang="en-US" sz="1800" b="0" i="0" dirty="0">
              <a:solidFill>
                <a:srgbClr val="303030"/>
              </a:solidFill>
              <a:effectLst/>
              <a:latin typeface="Nunito Sans" panose="020B0604020202020204" pitchFamily="2" charset="0"/>
            </a:endParaRPr>
          </a:p>
          <a:p>
            <a:r>
              <a:rPr lang="en-GB" sz="1800" dirty="0">
                <a:solidFill>
                  <a:srgbClr val="000000"/>
                </a:solidFill>
                <a:effectLst/>
                <a:latin typeface="Arial" panose="020B0604020202020204" pitchFamily="34" charset="0"/>
                <a:ea typeface="Calibri" panose="020F0502020204030204" pitchFamily="34" charset="0"/>
              </a:rPr>
              <a:t>Participants then replicate this with their group’s topic.</a:t>
            </a:r>
          </a:p>
          <a:p>
            <a:endParaRPr lang="en-GB" sz="1800" dirty="0">
              <a:solidFill>
                <a:srgbClr val="000000"/>
              </a:solidFill>
              <a:effectLst/>
              <a:latin typeface="Arial" panose="020B0604020202020204" pitchFamily="34" charset="0"/>
              <a:ea typeface="Calibri" panose="020F0502020204030204" pitchFamily="34" charset="0"/>
            </a:endParaRPr>
          </a:p>
          <a:p>
            <a:r>
              <a:rPr lang="en-GB" sz="1800" dirty="0">
                <a:solidFill>
                  <a:srgbClr val="000000"/>
                </a:solidFill>
                <a:effectLst/>
                <a:latin typeface="Arial" panose="020B0604020202020204" pitchFamily="34" charset="0"/>
                <a:ea typeface="Calibri" panose="020F0502020204030204" pitchFamily="34" charset="0"/>
              </a:rPr>
              <a:t>Photographs of versions of the diagrams produced by PD Leads are available on the PD Lead Padlet.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solidFill>
                  <a:schemeClr val="tx1"/>
                </a:solidFill>
                <a:effectLst/>
                <a:latin typeface="Arial" panose="020B0604020202020204" pitchFamily="34" charset="0"/>
                <a:ea typeface="Calibri" panose="020F0502020204030204" pitchFamily="34" charset="0"/>
                <a:cs typeface="+mn-cs"/>
              </a:rPr>
              <a:t>Before the break, each table will present their diagram and talk through their thought processes (each table to choose one spokesperson).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solidFill>
                  <a:schemeClr val="tx1"/>
                </a:solidFill>
                <a:effectLst/>
                <a:latin typeface="Arial" panose="020B0604020202020204" pitchFamily="34" charset="0"/>
                <a:ea typeface="Calibri" panose="020F0502020204030204" pitchFamily="34" charset="0"/>
                <a:cs typeface="+mn-cs"/>
              </a:rPr>
              <a:t>The diagrams can then be displayed on a wall (sticky putty?) during break for the groups to read closer, and perhaps photograph if they would like a record.</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25</a:t>
            </a:fld>
            <a:endParaRPr lang="en-GB"/>
          </a:p>
        </p:txBody>
      </p:sp>
    </p:spTree>
    <p:extLst>
      <p:ext uri="{BB962C8B-B14F-4D97-AF65-F5344CB8AC3E}">
        <p14:creationId xmlns:p14="http://schemas.microsoft.com/office/powerpoint/2010/main" val="2142241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GB" sz="600" kern="1200" dirty="0">
                <a:solidFill>
                  <a:schemeClr val="tx1"/>
                </a:solidFill>
                <a:effectLst/>
                <a:latin typeface="Arial" panose="020B0604020202020204" pitchFamily="34" charset="0"/>
                <a:cs typeface="+mn-cs"/>
              </a:rPr>
              <a:t>HIDDEN SLIDE WITH EXAMPLE.</a:t>
            </a:r>
          </a:p>
          <a:p>
            <a:pPr marL="0" algn="l" defTabSz="914400" rtl="0" eaLnBrk="1" latinLnBrk="0" hangingPunct="1"/>
            <a:r>
              <a:rPr lang="en-GB" sz="600" kern="1200" dirty="0">
                <a:solidFill>
                  <a:schemeClr val="tx1"/>
                </a:solidFill>
                <a:effectLst/>
                <a:latin typeface="Arial" panose="020B0604020202020204" pitchFamily="34" charset="0"/>
                <a:cs typeface="+mn-cs"/>
              </a:rPr>
              <a:t>Not exhaustive! Orange = connections, Green = Misconceptions</a:t>
            </a:r>
          </a:p>
        </p:txBody>
      </p:sp>
      <p:sp>
        <p:nvSpPr>
          <p:cNvPr id="4" name="Slide Number Placeholder 3"/>
          <p:cNvSpPr>
            <a:spLocks noGrp="1"/>
          </p:cNvSpPr>
          <p:nvPr>
            <p:ph type="sldNum" sz="quarter" idx="5"/>
          </p:nvPr>
        </p:nvSpPr>
        <p:spPr/>
        <p:txBody>
          <a:bodyPr/>
          <a:lstStyle/>
          <a:p>
            <a:fld id="{9920340D-206C-4C41-A35B-4D72CE2F2B89}" type="slidenum">
              <a:rPr lang="en-GB" smtClean="0"/>
              <a:t>26</a:t>
            </a:fld>
            <a:endParaRPr lang="en-GB"/>
          </a:p>
        </p:txBody>
      </p:sp>
    </p:spTree>
    <p:extLst>
      <p:ext uri="{BB962C8B-B14F-4D97-AF65-F5344CB8AC3E}">
        <p14:creationId xmlns:p14="http://schemas.microsoft.com/office/powerpoint/2010/main" val="37755313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dirty="0">
                <a:solidFill>
                  <a:schemeClr val="tx1"/>
                </a:solidFill>
                <a:effectLst/>
                <a:latin typeface="Arial" panose="020B0604020202020204" pitchFamily="34" charset="0"/>
                <a:ea typeface="+mn-ea"/>
                <a:cs typeface="+mn-cs"/>
              </a:rPr>
              <a:t>Divider Slide</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28</a:t>
            </a:fld>
            <a:endParaRPr lang="en-GB"/>
          </a:p>
        </p:txBody>
      </p:sp>
    </p:spTree>
    <p:extLst>
      <p:ext uri="{BB962C8B-B14F-4D97-AF65-F5344CB8AC3E}">
        <p14:creationId xmlns:p14="http://schemas.microsoft.com/office/powerpoint/2010/main" val="42805277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GB" sz="600" kern="1200" dirty="0">
                <a:solidFill>
                  <a:schemeClr val="tx1"/>
                </a:solidFill>
                <a:effectLst/>
                <a:latin typeface="Arial" panose="020B0604020202020204" pitchFamily="34" charset="0"/>
                <a:cs typeface="+mn-cs"/>
              </a:rPr>
              <a:t>Version of earlier slide (not animated) – to refresh memory after coffee break.</a:t>
            </a:r>
          </a:p>
          <a:p>
            <a:pPr marL="0" algn="l" defTabSz="914400" rtl="0" eaLnBrk="1" latinLnBrk="0" hangingPunct="1"/>
            <a:r>
              <a:rPr lang="en-GB" sz="600" kern="1200" dirty="0">
                <a:solidFill>
                  <a:schemeClr val="tx1"/>
                </a:solidFill>
                <a:effectLst/>
                <a:latin typeface="Arial" panose="020B0604020202020204" pitchFamily="34" charset="0"/>
                <a:cs typeface="+mn-cs"/>
              </a:rPr>
              <a:t>This next section will explore how a selection of the Centres for Excellence in Maths have explored the concept of Responsive Teaching.</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29</a:t>
            </a:fld>
            <a:endParaRPr lang="en-GB"/>
          </a:p>
        </p:txBody>
      </p:sp>
    </p:spTree>
    <p:extLst>
      <p:ext uri="{BB962C8B-B14F-4D97-AF65-F5344CB8AC3E}">
        <p14:creationId xmlns:p14="http://schemas.microsoft.com/office/powerpoint/2010/main" val="6138389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600" kern="1200" dirty="0">
                <a:solidFill>
                  <a:schemeClr val="tx1"/>
                </a:solidFill>
                <a:effectLst/>
                <a:latin typeface="Arial"/>
                <a:cs typeface="Arial"/>
              </a:rPr>
              <a:t>Lucy from Wilberforce Sixth Form College has given us an insight into their research this year.</a:t>
            </a:r>
            <a:br>
              <a:rPr lang="en-GB" sz="600" dirty="0">
                <a:latin typeface="Arial"/>
                <a:cs typeface="Arial"/>
              </a:rPr>
            </a:br>
            <a:r>
              <a:rPr lang="en-GB" dirty="0">
                <a:hlinkClick r:id="rId3"/>
              </a:rPr>
              <a:t>https://youtu.be/9z9BpD-n-Pg</a:t>
            </a:r>
            <a:r>
              <a:rPr lang="en-GB" dirty="0"/>
              <a:t> (click on sound icon on slide)</a:t>
            </a:r>
            <a:endParaRPr lang="en-US" dirty="0"/>
          </a:p>
          <a:p>
            <a:r>
              <a:rPr lang="en-GB" sz="600" dirty="0">
                <a:latin typeface="Arial"/>
                <a:cs typeface="Arial"/>
              </a:rPr>
              <a:t>Main</a:t>
            </a:r>
            <a:r>
              <a:rPr lang="en-GB" sz="600" kern="1200" dirty="0">
                <a:solidFill>
                  <a:schemeClr val="tx1"/>
                </a:solidFill>
                <a:effectLst/>
                <a:latin typeface="Arial"/>
                <a:cs typeface="Arial"/>
              </a:rPr>
              <a:t> takeaway – using GCSE questions as diagnostics is efficient to see WHERE gaps in knowledge occur, but they do not highlight WHY they occur.</a:t>
            </a:r>
            <a:endParaRPr lang="en-GB" dirty="0"/>
          </a:p>
          <a:p>
            <a:pPr marL="0" algn="l" defTabSz="914400" rtl="0" eaLnBrk="1" latinLnBrk="0" hangingPunct="1"/>
            <a:r>
              <a:rPr lang="en-GB" sz="600" kern="1200" dirty="0">
                <a:solidFill>
                  <a:schemeClr val="tx1"/>
                </a:solidFill>
                <a:effectLst/>
                <a:latin typeface="Arial" panose="020B0604020202020204" pitchFamily="34" charset="0"/>
                <a:cs typeface="+mn-cs"/>
              </a:rPr>
              <a:t>Wilberforce recognised that to highlight misconceptions a different approach was needed – they chose to look at “EEDI” and “DiagnosticQuestions.com” which have a bank of multiple choice questions. </a:t>
            </a:r>
          </a:p>
          <a:p>
            <a:pPr marL="0" algn="l" defTabSz="914400" rtl="0" eaLnBrk="1" latinLnBrk="0" hangingPunct="1"/>
            <a:r>
              <a:rPr lang="en-GB" sz="600" kern="1200" dirty="0">
                <a:solidFill>
                  <a:schemeClr val="tx1"/>
                </a:solidFill>
                <a:effectLst/>
                <a:latin typeface="Arial" panose="020B0604020202020204" pitchFamily="34" charset="0"/>
                <a:cs typeface="+mn-cs"/>
              </a:rPr>
              <a:t>The choices of answer are chosen carefully to show any misconceptions that a student may have (more on this later!)</a:t>
            </a:r>
          </a:p>
        </p:txBody>
      </p:sp>
      <p:sp>
        <p:nvSpPr>
          <p:cNvPr id="4" name="Slide Number Placeholder 3"/>
          <p:cNvSpPr>
            <a:spLocks noGrp="1"/>
          </p:cNvSpPr>
          <p:nvPr>
            <p:ph type="sldNum" sz="quarter" idx="5"/>
          </p:nvPr>
        </p:nvSpPr>
        <p:spPr/>
        <p:txBody>
          <a:bodyPr/>
          <a:lstStyle/>
          <a:p>
            <a:fld id="{9920340D-206C-4C41-A35B-4D72CE2F2B89}" type="slidenum">
              <a:rPr lang="en-GB" smtClean="0"/>
              <a:t>30</a:t>
            </a:fld>
            <a:endParaRPr lang="en-GB"/>
          </a:p>
        </p:txBody>
      </p:sp>
    </p:spTree>
    <p:extLst>
      <p:ext uri="{BB962C8B-B14F-4D97-AF65-F5344CB8AC3E}">
        <p14:creationId xmlns:p14="http://schemas.microsoft.com/office/powerpoint/2010/main" val="11168553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dirty="0">
                <a:solidFill>
                  <a:schemeClr val="tx1"/>
                </a:solidFill>
                <a:effectLst/>
                <a:latin typeface="Arial" panose="020B0604020202020204" pitchFamily="34" charset="0"/>
                <a:cs typeface="+mn-cs"/>
              </a:rPr>
              <a:t>Nelson and Colne College adapted a Questioning Matrix to aid teachers in their PRE-PLANNING of questions to tease out misconceptions. By using the sentence stems in the header row and column, questions can be framed at different levels to highlight misconceptions. Teachers can then adapt their teaching accordingly.</a:t>
            </a:r>
          </a:p>
          <a:p>
            <a:pPr marL="0" algn="l" defTabSz="914400" rtl="0" eaLnBrk="1" latinLnBrk="0" hangingPunct="1"/>
            <a:r>
              <a:rPr lang="en-GB" sz="600" b="1" kern="1200" dirty="0">
                <a:solidFill>
                  <a:schemeClr val="tx1"/>
                </a:solidFill>
                <a:effectLst/>
                <a:latin typeface="Arial" panose="020B0604020202020204" pitchFamily="34" charset="0"/>
                <a:cs typeface="+mn-cs"/>
              </a:rPr>
              <a:t>RESOURCE 2.5 HANDOUT</a:t>
            </a:r>
          </a:p>
        </p:txBody>
      </p:sp>
      <p:sp>
        <p:nvSpPr>
          <p:cNvPr id="4" name="Slide Number Placeholder 3"/>
          <p:cNvSpPr>
            <a:spLocks noGrp="1"/>
          </p:cNvSpPr>
          <p:nvPr>
            <p:ph type="sldNum" sz="quarter" idx="5"/>
          </p:nvPr>
        </p:nvSpPr>
        <p:spPr/>
        <p:txBody>
          <a:bodyPr/>
          <a:lstStyle/>
          <a:p>
            <a:fld id="{9920340D-206C-4C41-A35B-4D72CE2F2B89}" type="slidenum">
              <a:rPr lang="en-GB" smtClean="0"/>
              <a:t>31</a:t>
            </a:fld>
            <a:endParaRPr lang="en-GB"/>
          </a:p>
        </p:txBody>
      </p:sp>
    </p:spTree>
    <p:extLst>
      <p:ext uri="{BB962C8B-B14F-4D97-AF65-F5344CB8AC3E}">
        <p14:creationId xmlns:p14="http://schemas.microsoft.com/office/powerpoint/2010/main" val="3114360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dirty="0">
                <a:solidFill>
                  <a:schemeClr val="tx1"/>
                </a:solidFill>
                <a:effectLst/>
                <a:latin typeface="Arial" panose="020B0604020202020204" pitchFamily="34" charset="0"/>
                <a:ea typeface="+mn-ea"/>
                <a:cs typeface="+mn-cs"/>
              </a:rPr>
              <a:t>Divider Slide</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4</a:t>
            </a:fld>
            <a:endParaRPr lang="en-GB"/>
          </a:p>
        </p:txBody>
      </p:sp>
    </p:spTree>
    <p:extLst>
      <p:ext uri="{BB962C8B-B14F-4D97-AF65-F5344CB8AC3E}">
        <p14:creationId xmlns:p14="http://schemas.microsoft.com/office/powerpoint/2010/main" val="3522727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GB" sz="600" kern="1200" dirty="0">
                <a:solidFill>
                  <a:schemeClr val="tx1"/>
                </a:solidFill>
                <a:effectLst/>
                <a:latin typeface="Arial" panose="020B0604020202020204" pitchFamily="34" charset="0"/>
                <a:cs typeface="+mn-cs"/>
              </a:rPr>
              <a:t>https://youtu.be/4Djntj6ukYI (click on video image in bottom left to go straight to YouTube for video).</a:t>
            </a:r>
          </a:p>
          <a:p>
            <a:pPr marL="0" algn="l" defTabSz="914400" rtl="0" eaLnBrk="1" latinLnBrk="0" hangingPunct="1"/>
            <a:r>
              <a:rPr lang="en-GB" sz="600" kern="1200" dirty="0">
                <a:solidFill>
                  <a:schemeClr val="tx1"/>
                </a:solidFill>
                <a:effectLst/>
                <a:latin typeface="Arial" panose="020B0604020202020204" pitchFamily="34" charset="0"/>
                <a:cs typeface="+mn-cs"/>
              </a:rPr>
              <a:t>Shabana Raman from East Kent College Group explains their Entry (and exit) ticket approaches to identifying gaps and misconceptions.</a:t>
            </a:r>
          </a:p>
          <a:p>
            <a:pPr marL="0" algn="l" defTabSz="914400" rtl="0" eaLnBrk="1" latinLnBrk="0" hangingPunct="1"/>
            <a:r>
              <a:rPr lang="en-GB" sz="600" kern="1200" dirty="0">
                <a:solidFill>
                  <a:schemeClr val="tx1"/>
                </a:solidFill>
                <a:effectLst/>
                <a:latin typeface="Arial" panose="020B0604020202020204" pitchFamily="34" charset="0"/>
                <a:cs typeface="+mn-cs"/>
              </a:rPr>
              <a:t>Lovely analogy used by Shabana in the video about files being stored incorrectly.</a:t>
            </a:r>
          </a:p>
          <a:p>
            <a:endParaRPr lang="en-GB" dirty="0"/>
          </a:p>
          <a:p>
            <a:r>
              <a:rPr lang="en-GB" dirty="0"/>
              <a:t>Further quote from Shabana about the impact of responsive teaching in Functional Skills animates on click.</a:t>
            </a:r>
          </a:p>
        </p:txBody>
      </p:sp>
      <p:sp>
        <p:nvSpPr>
          <p:cNvPr id="4" name="Slide Number Placeholder 3"/>
          <p:cNvSpPr>
            <a:spLocks noGrp="1"/>
          </p:cNvSpPr>
          <p:nvPr>
            <p:ph type="sldNum" sz="quarter" idx="5"/>
          </p:nvPr>
        </p:nvSpPr>
        <p:spPr/>
        <p:txBody>
          <a:bodyPr/>
          <a:lstStyle/>
          <a:p>
            <a:fld id="{9920340D-206C-4C41-A35B-4D72CE2F2B89}" type="slidenum">
              <a:rPr lang="en-GB" smtClean="0"/>
              <a:t>32</a:t>
            </a:fld>
            <a:endParaRPr lang="en-GB"/>
          </a:p>
        </p:txBody>
      </p:sp>
    </p:spTree>
    <p:extLst>
      <p:ext uri="{BB962C8B-B14F-4D97-AF65-F5344CB8AC3E}">
        <p14:creationId xmlns:p14="http://schemas.microsoft.com/office/powerpoint/2010/main" val="1933569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GB" sz="600" kern="1200" dirty="0">
                <a:solidFill>
                  <a:schemeClr val="tx1"/>
                </a:solidFill>
                <a:effectLst/>
                <a:latin typeface="Arial" panose="020B0604020202020204" pitchFamily="34" charset="0"/>
                <a:cs typeface="+mn-cs"/>
              </a:rPr>
              <a:t>Many centres have used Diagnostic Questions like this example to great effect.</a:t>
            </a:r>
          </a:p>
          <a:p>
            <a:pPr marL="0" algn="l" defTabSz="914400" rtl="0" eaLnBrk="1" latinLnBrk="0" hangingPunct="1"/>
            <a:r>
              <a:rPr lang="en-GB" sz="600" kern="1200" dirty="0">
                <a:solidFill>
                  <a:schemeClr val="tx1"/>
                </a:solidFill>
                <a:effectLst/>
                <a:latin typeface="Arial" panose="020B0604020202020204" pitchFamily="34" charset="0"/>
                <a:cs typeface="+mn-cs"/>
              </a:rPr>
              <a:t>ACTIVITY – answer this as though you are a Post-16 learner. </a:t>
            </a:r>
          </a:p>
          <a:p>
            <a:pPr marL="0" algn="l" defTabSz="914400" rtl="0" eaLnBrk="1" latinLnBrk="0" hangingPunct="1"/>
            <a:r>
              <a:rPr lang="en-GB" sz="600" kern="1200" dirty="0">
                <a:solidFill>
                  <a:schemeClr val="tx1"/>
                </a:solidFill>
                <a:effectLst/>
                <a:latin typeface="Arial" panose="020B0604020202020204" pitchFamily="34" charset="0"/>
                <a:cs typeface="+mn-cs"/>
              </a:rPr>
              <a:t>What mistakes could they make? </a:t>
            </a:r>
          </a:p>
          <a:p>
            <a:pPr marL="0" algn="l" defTabSz="914400" rtl="0" eaLnBrk="1" latinLnBrk="0" hangingPunct="1"/>
            <a:r>
              <a:rPr lang="en-GB" sz="600" kern="1200" dirty="0">
                <a:solidFill>
                  <a:schemeClr val="tx1"/>
                </a:solidFill>
                <a:effectLst/>
                <a:latin typeface="Arial" panose="020B0604020202020204" pitchFamily="34" charset="0"/>
                <a:cs typeface="+mn-cs"/>
              </a:rPr>
              <a:t>How are the responses designed to find misconceptions?</a:t>
            </a:r>
          </a:p>
          <a:p>
            <a:pPr marL="0" algn="l" defTabSz="914400" rtl="0" eaLnBrk="1" latinLnBrk="0" hangingPunct="1"/>
            <a:endParaRPr lang="en-GB" sz="600" kern="1200" dirty="0">
              <a:solidFill>
                <a:schemeClr val="tx1"/>
              </a:solidFill>
              <a:effectLst/>
              <a:latin typeface="Arial" panose="020B0604020202020204" pitchFamily="34" charset="0"/>
              <a:cs typeface="+mn-cs"/>
            </a:endParaRPr>
          </a:p>
          <a:p>
            <a:pPr marL="0" algn="l" defTabSz="914400" rtl="0" eaLnBrk="1" latinLnBrk="0" hangingPunct="1"/>
            <a:r>
              <a:rPr lang="en-GB" sz="600" kern="1200" dirty="0">
                <a:solidFill>
                  <a:schemeClr val="tx1"/>
                </a:solidFill>
                <a:effectLst/>
                <a:latin typeface="Arial" panose="020B0604020202020204" pitchFamily="34" charset="0"/>
                <a:cs typeface="+mn-cs"/>
              </a:rPr>
              <a:t>Insights provided by question author:</a:t>
            </a:r>
          </a:p>
          <a:p>
            <a:pPr marL="0" algn="l" defTabSz="914400" rtl="0" eaLnBrk="1" latinLnBrk="0" hangingPunct="1"/>
            <a:r>
              <a:rPr lang="en-US" sz="1050" b="1" dirty="0"/>
              <a:t>A</a:t>
            </a:r>
            <a:r>
              <a:rPr lang="en-US" sz="1050" dirty="0"/>
              <a:t> </a:t>
            </a:r>
            <a:r>
              <a:rPr lang="en-US" sz="1050" b="0" dirty="0">
                <a:effectLst/>
              </a:rPr>
              <a:t>We have 2 × 6 - 3² = 2 × 6 - 9 = 12 - 9 = 3.</a:t>
            </a:r>
          </a:p>
          <a:p>
            <a:pPr marL="0" algn="l" defTabSz="914400" rtl="0" eaLnBrk="1" latinLnBrk="0" hangingPunct="1"/>
            <a:r>
              <a:rPr lang="en-US" sz="1050" b="1" dirty="0"/>
              <a:t>B</a:t>
            </a:r>
            <a:r>
              <a:rPr lang="en-US" sz="1050" dirty="0"/>
              <a:t> </a:t>
            </a:r>
            <a:r>
              <a:rPr lang="en-US" sz="1050" b="0" dirty="0">
                <a:effectLst/>
              </a:rPr>
              <a:t>The student has squared (6-3).</a:t>
            </a:r>
          </a:p>
          <a:p>
            <a:pPr marL="0" algn="l" defTabSz="914400" rtl="0" eaLnBrk="1" latinLnBrk="0" hangingPunct="1"/>
            <a:r>
              <a:rPr lang="en-US" sz="1050" b="1" dirty="0"/>
              <a:t>C</a:t>
            </a:r>
            <a:r>
              <a:rPr lang="en-US" sz="1050" dirty="0"/>
              <a:t> </a:t>
            </a:r>
            <a:r>
              <a:rPr lang="en-US" sz="1050" b="0" dirty="0">
                <a:effectLst/>
              </a:rPr>
              <a:t>The student has squared at the end, rather than the beginning.</a:t>
            </a:r>
          </a:p>
          <a:p>
            <a:pPr marL="0" algn="l" defTabSz="914400" rtl="0" eaLnBrk="1" latinLnBrk="0" hangingPunct="1"/>
            <a:r>
              <a:rPr lang="en-US" sz="1050" b="1" dirty="0"/>
              <a:t>D</a:t>
            </a:r>
            <a:r>
              <a:rPr lang="en-US" sz="1050" dirty="0"/>
              <a:t> </a:t>
            </a:r>
            <a:r>
              <a:rPr lang="en-US" sz="1050" b="0" dirty="0">
                <a:effectLst/>
              </a:rPr>
              <a:t>The student has squared negative 3.</a:t>
            </a:r>
            <a:endParaRPr lang="en-GB" sz="600" kern="1200" dirty="0">
              <a:solidFill>
                <a:schemeClr val="tx1"/>
              </a:solidFill>
              <a:effectLst/>
              <a:latin typeface="Arial" panose="020B0604020202020204" pitchFamily="34" charset="0"/>
              <a:cs typeface="+mn-cs"/>
            </a:endParaRPr>
          </a:p>
          <a:p>
            <a:pPr marL="0" algn="l" defTabSz="914400" rtl="0" eaLnBrk="1" latinLnBrk="0" hangingPunct="1"/>
            <a:endParaRPr lang="en-GB" sz="600" kern="1200" dirty="0">
              <a:solidFill>
                <a:schemeClr val="tx1"/>
              </a:solidFill>
              <a:effectLst/>
              <a:latin typeface="Arial" panose="020B0604020202020204" pitchFamily="34" charset="0"/>
              <a:cs typeface="+mn-cs"/>
            </a:endParaRPr>
          </a:p>
          <a:p>
            <a:pPr marL="0" algn="l" defTabSz="914400" rtl="0" eaLnBrk="1" latinLnBrk="0" hangingPunct="1"/>
            <a:r>
              <a:rPr lang="en-GB" sz="600" kern="1200" dirty="0">
                <a:solidFill>
                  <a:schemeClr val="tx1"/>
                </a:solidFill>
                <a:effectLst/>
                <a:latin typeface="Arial" panose="020B0604020202020204" pitchFamily="34" charset="0"/>
                <a:cs typeface="+mn-cs"/>
              </a:rPr>
              <a:t>More DQs can be found by signing up (free) here: https://diagnosticquestions.com/</a:t>
            </a:r>
          </a:p>
          <a:p>
            <a:pPr marL="0" algn="l" defTabSz="914400" rtl="0" eaLnBrk="1" latinLnBrk="0" hangingPunct="1"/>
            <a:r>
              <a:rPr lang="en-GB" sz="600" kern="1200" dirty="0">
                <a:solidFill>
                  <a:schemeClr val="tx1"/>
                </a:solidFill>
                <a:effectLst/>
                <a:latin typeface="Arial" panose="020B0604020202020204" pitchFamily="34" charset="0"/>
                <a:cs typeface="+mn-cs"/>
              </a:rPr>
              <a:t>Authors of note: </a:t>
            </a:r>
            <a:r>
              <a:rPr lang="en-GB" sz="600" kern="1200" dirty="0" err="1">
                <a:solidFill>
                  <a:schemeClr val="tx1"/>
                </a:solidFill>
                <a:effectLst/>
                <a:latin typeface="Arial" panose="020B0604020202020204" pitchFamily="34" charset="0"/>
                <a:cs typeface="+mn-cs"/>
              </a:rPr>
              <a:t>eedi</a:t>
            </a:r>
            <a:r>
              <a:rPr lang="en-GB" sz="600" kern="1200" dirty="0">
                <a:solidFill>
                  <a:schemeClr val="tx1"/>
                </a:solidFill>
                <a:effectLst/>
                <a:latin typeface="Arial" panose="020B0604020202020204" pitchFamily="34" charset="0"/>
                <a:cs typeface="+mn-cs"/>
              </a:rPr>
              <a:t>, White Rose, AQA, Edexcel, OCR</a:t>
            </a:r>
          </a:p>
          <a:p>
            <a:pPr marL="0" algn="l" defTabSz="914400" rtl="0" eaLnBrk="1" latinLnBrk="0" hangingPunct="1"/>
            <a:r>
              <a:rPr lang="en-GB" sz="600" kern="1200" dirty="0">
                <a:solidFill>
                  <a:schemeClr val="tx1"/>
                </a:solidFill>
                <a:effectLst/>
                <a:latin typeface="Arial" panose="020B0604020202020204" pitchFamily="34" charset="0"/>
                <a:cs typeface="+mn-cs"/>
              </a:rPr>
              <a:t>There is also a link to DQs on the Module 2 Padlet.</a:t>
            </a:r>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33</a:t>
            </a:fld>
            <a:endParaRPr lang="en-GB"/>
          </a:p>
        </p:txBody>
      </p:sp>
    </p:spTree>
    <p:extLst>
      <p:ext uri="{BB962C8B-B14F-4D97-AF65-F5344CB8AC3E}">
        <p14:creationId xmlns:p14="http://schemas.microsoft.com/office/powerpoint/2010/main" val="36268785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GB" sz="1800" dirty="0">
                <a:effectLst/>
                <a:latin typeface="Calibri" panose="020F0502020204030204" pitchFamily="34" charset="0"/>
                <a:ea typeface="Calibri" panose="020F0502020204030204" pitchFamily="34" charset="0"/>
                <a:cs typeface="Times New Roman" panose="02020603050405020304" pitchFamily="18" charset="0"/>
              </a:rPr>
              <a:t>Questions sourced from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www.diagnosticquestions.com</a:t>
            </a:r>
            <a:r>
              <a:rPr lang="en-GB" sz="1050" dirty="0">
                <a:effectLst/>
              </a:rPr>
              <a:t> </a:t>
            </a:r>
          </a:p>
          <a:p>
            <a:pPr marL="0" algn="l" defTabSz="914400" rtl="0" eaLnBrk="1" latinLnBrk="0" hangingPunct="1"/>
            <a:endParaRPr lang="en-GB" sz="105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kern="1200" dirty="0">
                <a:solidFill>
                  <a:schemeClr val="tx1"/>
                </a:solidFill>
                <a:effectLst/>
                <a:latin typeface="Arial" panose="020B0604020202020204" pitchFamily="34" charset="0"/>
                <a:cs typeface="+mn-cs"/>
              </a:rPr>
              <a:t>RESOURCE 2.6 HANDOUT</a:t>
            </a:r>
            <a:endParaRPr lang="en-GB" sz="1050" dirty="0">
              <a:effectLst/>
            </a:endParaRPr>
          </a:p>
          <a:p>
            <a:pPr marL="0" algn="l" defTabSz="914400" rtl="0" eaLnBrk="1" latinLnBrk="0" hangingPunct="1"/>
            <a:endParaRPr lang="en-GB" sz="1050" kern="1200" dirty="0">
              <a:solidFill>
                <a:schemeClr val="tx1"/>
              </a:solidFill>
              <a:effectLst/>
              <a:latin typeface="Arial" panose="020B0604020202020204" pitchFamily="34" charset="0"/>
              <a:cs typeface="+mn-cs"/>
            </a:endParaRPr>
          </a:p>
          <a:p>
            <a:pPr marL="0" algn="l" defTabSz="914400" rtl="0" eaLnBrk="1" latinLnBrk="0" hangingPunct="1"/>
            <a:r>
              <a:rPr lang="en-GB" sz="600" kern="1200" dirty="0">
                <a:solidFill>
                  <a:schemeClr val="tx1"/>
                </a:solidFill>
                <a:effectLst/>
                <a:latin typeface="Arial" panose="020B0604020202020204" pitchFamily="34" charset="0"/>
                <a:cs typeface="+mn-cs"/>
              </a:rPr>
              <a:t>PD Lead to talk through this case study which is illustrated by slides 34, 35 and 36:</a:t>
            </a:r>
          </a:p>
          <a:p>
            <a:pPr marL="0" algn="l" defTabSz="914400" rtl="0" eaLnBrk="1" latinLnBrk="0" hangingPunct="1"/>
            <a:endParaRPr lang="en-GB" sz="600" kern="1200" dirty="0">
              <a:solidFill>
                <a:schemeClr val="tx1"/>
              </a:solidFill>
              <a:effectLst/>
              <a:latin typeface="Arial" panose="020B0604020202020204" pitchFamily="34" charset="0"/>
              <a:cs typeface="+mn-cs"/>
            </a:endParaRPr>
          </a:p>
          <a:p>
            <a:pPr marL="0" algn="l" defTabSz="914400" rtl="0" eaLnBrk="1" latinLnBrk="0" hangingPunct="1"/>
            <a:r>
              <a:rPr lang="en-GB" sz="600" b="1" kern="1200" dirty="0">
                <a:solidFill>
                  <a:schemeClr val="tx1"/>
                </a:solidFill>
                <a:effectLst/>
                <a:latin typeface="Arial" panose="020B0604020202020204" pitchFamily="34" charset="0"/>
                <a:cs typeface="+mn-cs"/>
              </a:rPr>
              <a:t>Slide 34 </a:t>
            </a:r>
            <a:r>
              <a:rPr lang="en-GB" sz="600" kern="1200" dirty="0">
                <a:solidFill>
                  <a:schemeClr val="tx1"/>
                </a:solidFill>
                <a:effectLst/>
                <a:latin typeface="Arial" panose="020B0604020202020204" pitchFamily="34" charset="0"/>
                <a:cs typeface="+mn-cs"/>
              </a:rPr>
              <a:t>Jane from Leyton Sixth Form College shared with us the checks they are using in their maths lessons – also using a multiple choice question approach. The slide shows an excerpt of a diagnostic assessment.</a:t>
            </a:r>
          </a:p>
          <a:p>
            <a:pPr marL="0" algn="l" defTabSz="914400" rtl="0" eaLnBrk="1" latinLnBrk="0" hangingPunct="1"/>
            <a:endParaRPr lang="en-GB" sz="600" kern="1200" dirty="0">
              <a:solidFill>
                <a:schemeClr val="tx1"/>
              </a:solidFill>
              <a:effectLst/>
              <a:latin typeface="Arial" panose="020B0604020202020204" pitchFamily="34" charset="0"/>
              <a:cs typeface="+mn-cs"/>
            </a:endParaRPr>
          </a:p>
          <a:p>
            <a:pPr marL="0" algn="l" defTabSz="914400" rtl="0" eaLnBrk="1" latinLnBrk="0" hangingPunct="1"/>
            <a:r>
              <a:rPr lang="en-GB" sz="600" kern="1200" dirty="0">
                <a:solidFill>
                  <a:schemeClr val="tx1"/>
                </a:solidFill>
                <a:effectLst/>
                <a:latin typeface="Arial" panose="020B0604020202020204" pitchFamily="34" charset="0"/>
                <a:cs typeface="+mn-cs"/>
              </a:rPr>
              <a:t>They used questions from “DiagnosticQuestions.com” and also wrote their own to ensure they were identifying the misconceptions linked to their Scheme of Learning and lesson structure. Students’ explanations of the choices they made are every bit as important as the choice itself. These help uncover misconceptions, and show that the answer is not just a guess.</a:t>
            </a:r>
          </a:p>
          <a:p>
            <a:pPr marL="0" algn="l" defTabSz="914400" rtl="0" eaLnBrk="1" latinLnBrk="0" hangingPunct="1"/>
            <a:endParaRPr lang="en-GB" sz="600" kern="1200" dirty="0">
              <a:solidFill>
                <a:schemeClr val="tx1"/>
              </a:solidFill>
              <a:effectLst/>
              <a:latin typeface="Arial" panose="020B0604020202020204" pitchFamily="34" charset="0"/>
              <a:cs typeface="+mn-cs"/>
            </a:endParaRPr>
          </a:p>
          <a:p>
            <a:pPr marL="0" algn="l" defTabSz="914400" rtl="0" eaLnBrk="1" latinLnBrk="0" hangingPunct="1"/>
            <a:r>
              <a:rPr lang="en-GB" sz="600" b="1" kern="1200" dirty="0">
                <a:solidFill>
                  <a:schemeClr val="tx1"/>
                </a:solidFill>
                <a:effectLst/>
                <a:latin typeface="Arial" panose="020B0604020202020204" pitchFamily="34" charset="0"/>
                <a:cs typeface="+mn-cs"/>
              </a:rPr>
              <a:t>Slide 35 </a:t>
            </a:r>
            <a:r>
              <a:rPr lang="en-GB" sz="600" kern="1200" dirty="0">
                <a:solidFill>
                  <a:schemeClr val="tx1"/>
                </a:solidFill>
                <a:effectLst/>
                <a:latin typeface="Arial" panose="020B0604020202020204" pitchFamily="34" charset="0"/>
                <a:cs typeface="+mn-cs"/>
              </a:rPr>
              <a:t>zooms in on question one for participants to discuss. What misconceptions do the incorrect choices exemplify?</a:t>
            </a:r>
          </a:p>
          <a:p>
            <a:pPr marL="0" algn="l" defTabSz="914400" rtl="0" eaLnBrk="1" latinLnBrk="0" hangingPunct="1"/>
            <a:endParaRPr lang="en-GB" sz="600" kern="1200" dirty="0">
              <a:solidFill>
                <a:schemeClr val="tx1"/>
              </a:solidFill>
              <a:effectLst/>
              <a:latin typeface="Arial" panose="020B0604020202020204" pitchFamily="34" charset="0"/>
              <a:cs typeface="+mn-cs"/>
            </a:endParaRPr>
          </a:p>
          <a:p>
            <a:pPr marL="0" algn="l" defTabSz="914400" rtl="0" eaLnBrk="1" latinLnBrk="0" hangingPunct="1"/>
            <a:r>
              <a:rPr lang="en-GB" sz="600" b="1" kern="1200" dirty="0">
                <a:solidFill>
                  <a:schemeClr val="tx1"/>
                </a:solidFill>
                <a:effectLst/>
                <a:latin typeface="Arial" panose="020B0604020202020204" pitchFamily="34" charset="0"/>
                <a:cs typeface="+mn-cs"/>
              </a:rPr>
              <a:t>Slide 36 </a:t>
            </a:r>
            <a:r>
              <a:rPr lang="en-GB" sz="600" kern="1200" dirty="0">
                <a:solidFill>
                  <a:schemeClr val="tx1"/>
                </a:solidFill>
                <a:effectLst/>
                <a:latin typeface="Arial" panose="020B0604020202020204" pitchFamily="34" charset="0"/>
                <a:cs typeface="+mn-cs"/>
              </a:rPr>
              <a:t>Leyton extended this process to include sample answers for students to critique.</a:t>
            </a:r>
          </a:p>
          <a:p>
            <a:pPr marL="0" algn="l" defTabSz="914400" rtl="0" eaLnBrk="1" latinLnBrk="0" hangingPunct="1"/>
            <a:endParaRPr lang="en-GB" sz="600" kern="1200" dirty="0">
              <a:solidFill>
                <a:schemeClr val="tx1"/>
              </a:solidFill>
              <a:effectLst/>
              <a:latin typeface="Arial" panose="020B0604020202020204" pitchFamily="34" charset="0"/>
              <a:cs typeface="+mn-cs"/>
            </a:endParaRPr>
          </a:p>
        </p:txBody>
      </p:sp>
      <p:sp>
        <p:nvSpPr>
          <p:cNvPr id="4" name="Slide Number Placeholder 3"/>
          <p:cNvSpPr>
            <a:spLocks noGrp="1"/>
          </p:cNvSpPr>
          <p:nvPr>
            <p:ph type="sldNum" sz="quarter" idx="5"/>
          </p:nvPr>
        </p:nvSpPr>
        <p:spPr/>
        <p:txBody>
          <a:bodyPr/>
          <a:lstStyle/>
          <a:p>
            <a:fld id="{9920340D-206C-4C41-A35B-4D72CE2F2B89}" type="slidenum">
              <a:rPr lang="en-GB" smtClean="0"/>
              <a:t>34</a:t>
            </a:fld>
            <a:endParaRPr lang="en-GB"/>
          </a:p>
        </p:txBody>
      </p:sp>
    </p:spTree>
    <p:extLst>
      <p:ext uri="{BB962C8B-B14F-4D97-AF65-F5344CB8AC3E}">
        <p14:creationId xmlns:p14="http://schemas.microsoft.com/office/powerpoint/2010/main" val="12549649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GB" sz="600" kern="1200" dirty="0">
                <a:solidFill>
                  <a:schemeClr val="tx1"/>
                </a:solidFill>
                <a:effectLst/>
                <a:latin typeface="Arial" panose="020B0604020202020204" pitchFamily="34" charset="0"/>
                <a:cs typeface="+mn-cs"/>
              </a:rPr>
              <a:t>Zooming in on this question – discuss the misconceptions. Link to the Co-ordinates diagram from Connections section</a:t>
            </a:r>
          </a:p>
          <a:p>
            <a:pPr marL="0" algn="l" defTabSz="914400" rtl="0" eaLnBrk="1" latinLnBrk="0" hangingPunct="1"/>
            <a:r>
              <a:rPr lang="en-GB" sz="600" kern="1200" dirty="0">
                <a:solidFill>
                  <a:schemeClr val="tx1"/>
                </a:solidFill>
                <a:effectLst/>
                <a:latin typeface="Arial" panose="020B0604020202020204" pitchFamily="34" charset="0"/>
                <a:cs typeface="+mn-cs"/>
              </a:rPr>
              <a:t>A – Added the x coordinates together and the y coordinates together</a:t>
            </a:r>
          </a:p>
          <a:p>
            <a:pPr marL="0" algn="l" defTabSz="914400" rtl="0" eaLnBrk="1" latinLnBrk="0" hangingPunct="1"/>
            <a:r>
              <a:rPr lang="en-GB" sz="600" kern="1200" dirty="0">
                <a:solidFill>
                  <a:schemeClr val="tx1"/>
                </a:solidFill>
                <a:effectLst/>
                <a:latin typeface="Arial" panose="020B0604020202020204" pitchFamily="34" charset="0"/>
                <a:cs typeface="+mn-cs"/>
              </a:rPr>
              <a:t>B – Incorrect negative number work</a:t>
            </a:r>
          </a:p>
          <a:p>
            <a:pPr marL="0" algn="l" defTabSz="914400" rtl="0" eaLnBrk="1" latinLnBrk="0" hangingPunct="1"/>
            <a:r>
              <a:rPr lang="en-GB" sz="600" kern="1200" dirty="0">
                <a:solidFill>
                  <a:schemeClr val="tx1"/>
                </a:solidFill>
                <a:effectLst/>
                <a:latin typeface="Arial" panose="020B0604020202020204" pitchFamily="34" charset="0"/>
                <a:cs typeface="+mn-cs"/>
              </a:rPr>
              <a:t>C – Correct answer</a:t>
            </a:r>
          </a:p>
          <a:p>
            <a:pPr marL="0" algn="l" defTabSz="914400" rtl="0" eaLnBrk="1" latinLnBrk="0" hangingPunct="1"/>
            <a:r>
              <a:rPr lang="en-GB" sz="600" kern="1200" dirty="0">
                <a:solidFill>
                  <a:schemeClr val="tx1"/>
                </a:solidFill>
                <a:effectLst/>
                <a:latin typeface="Arial" panose="020B0604020202020204" pitchFamily="34" charset="0"/>
                <a:cs typeface="+mn-cs"/>
              </a:rPr>
              <a:t>D – Fundamental misconception </a:t>
            </a:r>
          </a:p>
        </p:txBody>
      </p:sp>
      <p:sp>
        <p:nvSpPr>
          <p:cNvPr id="4" name="Slide Number Placeholder 3"/>
          <p:cNvSpPr>
            <a:spLocks noGrp="1"/>
          </p:cNvSpPr>
          <p:nvPr>
            <p:ph type="sldNum" sz="quarter" idx="5"/>
          </p:nvPr>
        </p:nvSpPr>
        <p:spPr/>
        <p:txBody>
          <a:bodyPr/>
          <a:lstStyle/>
          <a:p>
            <a:fld id="{9920340D-206C-4C41-A35B-4D72CE2F2B89}" type="slidenum">
              <a:rPr lang="en-GB" smtClean="0"/>
              <a:t>35</a:t>
            </a:fld>
            <a:endParaRPr lang="en-GB"/>
          </a:p>
        </p:txBody>
      </p:sp>
    </p:spTree>
    <p:extLst>
      <p:ext uri="{BB962C8B-B14F-4D97-AF65-F5344CB8AC3E}">
        <p14:creationId xmlns:p14="http://schemas.microsoft.com/office/powerpoint/2010/main" val="36321150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GB" sz="600" kern="1200" dirty="0">
                <a:solidFill>
                  <a:schemeClr val="tx1"/>
                </a:solidFill>
                <a:effectLst/>
                <a:latin typeface="Arial" panose="020B0604020202020204" pitchFamily="34" charset="0"/>
                <a:cs typeface="+mn-cs"/>
              </a:rPr>
              <a:t>Leyton also took the DQs a step further, asking the students to critique the reasons given for answers to multiple choice questions.</a:t>
            </a:r>
          </a:p>
          <a:p>
            <a:pPr marL="0" algn="l" defTabSz="914400" rtl="0" eaLnBrk="1" latinLnBrk="0" hangingPunct="1"/>
            <a:r>
              <a:rPr lang="en-GB" sz="600" kern="1200" dirty="0">
                <a:solidFill>
                  <a:schemeClr val="tx1"/>
                </a:solidFill>
                <a:effectLst/>
                <a:latin typeface="Arial" panose="020B0604020202020204" pitchFamily="34" charset="0"/>
                <a:cs typeface="+mn-cs"/>
              </a:rPr>
              <a:t>Talk through this with participants – what are the benefits here? More links and connections being made?</a:t>
            </a:r>
          </a:p>
          <a:p>
            <a:pPr marL="0" algn="l" defTabSz="914400" rtl="0" eaLnBrk="1" latinLnBrk="0" hangingPunct="1"/>
            <a:r>
              <a:rPr lang="en-GB" sz="600" kern="1200" dirty="0">
                <a:solidFill>
                  <a:schemeClr val="tx1"/>
                </a:solidFill>
                <a:effectLst/>
                <a:latin typeface="Arial" panose="020B0604020202020204" pitchFamily="34" charset="0"/>
                <a:cs typeface="+mn-cs"/>
              </a:rPr>
              <a:t>In Improving Learning in Mathematics (the blue box Standards Unit), Malcolm Swan encourages the working with Reasoning and Solutions as well as Evaluating Statements. These dovetail beautifully with Leyton’s work here.</a:t>
            </a:r>
          </a:p>
          <a:p>
            <a:pPr marL="0" algn="l" defTabSz="914400" rtl="0" eaLnBrk="1" latinLnBrk="0" hangingPunct="1"/>
            <a:r>
              <a:rPr lang="en-GB" sz="600" b="1" kern="1200" dirty="0">
                <a:solidFill>
                  <a:schemeClr val="tx1"/>
                </a:solidFill>
                <a:effectLst/>
                <a:latin typeface="Arial" panose="020B0604020202020204" pitchFamily="34" charset="0"/>
                <a:cs typeface="+mn-cs"/>
              </a:rPr>
              <a:t>RESOURCE 2.7 HANDOUT</a:t>
            </a:r>
          </a:p>
        </p:txBody>
      </p:sp>
      <p:sp>
        <p:nvSpPr>
          <p:cNvPr id="4" name="Slide Number Placeholder 3"/>
          <p:cNvSpPr>
            <a:spLocks noGrp="1"/>
          </p:cNvSpPr>
          <p:nvPr>
            <p:ph type="sldNum" sz="quarter" idx="5"/>
          </p:nvPr>
        </p:nvSpPr>
        <p:spPr/>
        <p:txBody>
          <a:bodyPr/>
          <a:lstStyle/>
          <a:p>
            <a:fld id="{9920340D-206C-4C41-A35B-4D72CE2F2B89}" type="slidenum">
              <a:rPr lang="en-GB" smtClean="0"/>
              <a:t>36</a:t>
            </a:fld>
            <a:endParaRPr lang="en-GB"/>
          </a:p>
        </p:txBody>
      </p:sp>
    </p:spTree>
    <p:extLst>
      <p:ext uri="{BB962C8B-B14F-4D97-AF65-F5344CB8AC3E}">
        <p14:creationId xmlns:p14="http://schemas.microsoft.com/office/powerpoint/2010/main" val="15186808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GB" sz="600" kern="1200" dirty="0">
                <a:solidFill>
                  <a:schemeClr val="tx1"/>
                </a:solidFill>
                <a:effectLst/>
                <a:latin typeface="Arial" panose="020B0604020202020204" pitchFamily="34" charset="0"/>
                <a:ea typeface="+mn-ea"/>
                <a:cs typeface="+mn-cs"/>
              </a:rPr>
              <a:t>Divider Slide.</a:t>
            </a:r>
          </a:p>
        </p:txBody>
      </p:sp>
      <p:sp>
        <p:nvSpPr>
          <p:cNvPr id="4" name="Slide Number Placeholder 3"/>
          <p:cNvSpPr>
            <a:spLocks noGrp="1"/>
          </p:cNvSpPr>
          <p:nvPr>
            <p:ph type="sldNum" sz="quarter" idx="5"/>
          </p:nvPr>
        </p:nvSpPr>
        <p:spPr/>
        <p:txBody>
          <a:bodyPr/>
          <a:lstStyle/>
          <a:p>
            <a:fld id="{9920340D-206C-4C41-A35B-4D72CE2F2B89}" type="slidenum">
              <a:rPr lang="en-GB" smtClean="0"/>
              <a:t>37</a:t>
            </a:fld>
            <a:endParaRPr lang="en-GB"/>
          </a:p>
        </p:txBody>
      </p:sp>
    </p:spTree>
    <p:extLst>
      <p:ext uri="{BB962C8B-B14F-4D97-AF65-F5344CB8AC3E}">
        <p14:creationId xmlns:p14="http://schemas.microsoft.com/office/powerpoint/2010/main" val="27501488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dirty="0">
                <a:solidFill>
                  <a:schemeClr val="tx1"/>
                </a:solidFill>
                <a:effectLst/>
                <a:latin typeface="Arial" panose="020B0604020202020204" pitchFamily="34" charset="0"/>
                <a:ea typeface="Calibri" panose="020F0502020204030204" pitchFamily="34" charset="0"/>
                <a:cs typeface="+mn-cs"/>
              </a:rPr>
              <a:t>Participants will use their diagrams from the earlier activity to formulate a diagnostic question.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kern="1200" dirty="0">
              <a:solidFill>
                <a:schemeClr val="tx1"/>
              </a:solidFill>
              <a:effectLst/>
              <a:latin typeface="Arial" panose="020B060402020202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dirty="0">
                <a:solidFill>
                  <a:schemeClr val="tx1"/>
                </a:solidFill>
                <a:effectLst/>
                <a:latin typeface="Arial" panose="020B0604020202020204" pitchFamily="34" charset="0"/>
                <a:ea typeface="Calibri" panose="020F0502020204030204" pitchFamily="34" charset="0"/>
                <a:cs typeface="+mn-cs"/>
              </a:rPr>
              <a:t>They should draw from all types discussed – entry/exit, multiple choice, oral, adapted exam </a:t>
            </a:r>
            <a:r>
              <a:rPr lang="en-GB" sz="600" kern="1200" dirty="0" err="1">
                <a:solidFill>
                  <a:schemeClr val="tx1"/>
                </a:solidFill>
                <a:effectLst/>
                <a:latin typeface="Arial" panose="020B0604020202020204" pitchFamily="34" charset="0"/>
                <a:ea typeface="Calibri" panose="020F0502020204030204" pitchFamily="34" charset="0"/>
                <a:cs typeface="+mn-cs"/>
              </a:rPr>
              <a:t>qs</a:t>
            </a:r>
            <a:r>
              <a:rPr lang="en-GB" sz="600" kern="1200" dirty="0">
                <a:solidFill>
                  <a:schemeClr val="tx1"/>
                </a:solidFill>
                <a:effectLst/>
                <a:latin typeface="Arial" panose="020B0604020202020204" pitchFamily="34" charset="0"/>
                <a:ea typeface="Calibri" panose="020F0502020204030204" pitchFamily="34" charset="0"/>
                <a:cs typeface="+mn-cs"/>
              </a:rPr>
              <a:t> AND any others that they think will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kern="1200" dirty="0">
              <a:solidFill>
                <a:schemeClr val="tx1"/>
              </a:solidFill>
              <a:effectLst/>
              <a:latin typeface="Arial" panose="020B0604020202020204" pitchFamily="34" charset="0"/>
              <a:ea typeface="Calibri" panose="020F0502020204030204" pitchFamily="34" charset="0"/>
              <a:cs typeface="+mn-cs"/>
            </a:endParaRPr>
          </a:p>
          <a:p>
            <a:pPr marL="0" algn="l" defTabSz="914400" rtl="0" eaLnBrk="1" latinLnBrk="0" hangingPunct="1"/>
            <a:r>
              <a:rPr lang="en-GB" sz="600" kern="1200" dirty="0">
                <a:solidFill>
                  <a:schemeClr val="tx1"/>
                </a:solidFill>
                <a:effectLst/>
                <a:latin typeface="Arial" panose="020B0604020202020204" pitchFamily="34" charset="0"/>
                <a:cs typeface="+mn-cs"/>
              </a:rPr>
              <a:t>The questioning techniques covered in the previous section highlight misconceptions in such a way as to be able to show the students exactly WHY they are getting the concept incorrect. </a:t>
            </a:r>
          </a:p>
          <a:p>
            <a:pPr marL="0" algn="l" defTabSz="914400" rtl="0" eaLnBrk="1" latinLnBrk="0" hangingPunct="1"/>
            <a:r>
              <a:rPr lang="en-GB" sz="600" kern="1200" dirty="0">
                <a:solidFill>
                  <a:schemeClr val="tx1"/>
                </a:solidFill>
                <a:effectLst/>
                <a:latin typeface="Arial" panose="020B0604020202020204" pitchFamily="34" charset="0"/>
                <a:cs typeface="+mn-cs"/>
              </a:rPr>
              <a:t>This means that a teacher is enabling DELIBERATE RE-THINKING to help the student make new connections (whether as a whole class or an individual).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kern="1200" dirty="0">
              <a:solidFill>
                <a:schemeClr val="tx1"/>
              </a:solidFill>
              <a:effectLst/>
              <a:latin typeface="Arial" panose="020B060402020202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dirty="0">
                <a:solidFill>
                  <a:schemeClr val="tx1"/>
                </a:solidFill>
                <a:effectLst/>
                <a:latin typeface="Arial" panose="020B0604020202020204" pitchFamily="34" charset="0"/>
                <a:ea typeface="Calibri" panose="020F0502020204030204" pitchFamily="34" charset="0"/>
                <a:cs typeface="+mn-cs"/>
              </a:rPr>
              <a:t>PD lead should circulate offering advice.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kern="1200" dirty="0">
              <a:solidFill>
                <a:schemeClr val="tx1"/>
              </a:solidFill>
              <a:effectLst/>
              <a:latin typeface="Arial" panose="020B060402020202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dirty="0">
                <a:solidFill>
                  <a:schemeClr val="tx1"/>
                </a:solidFill>
                <a:effectLst/>
                <a:latin typeface="Arial" panose="020B0604020202020204" pitchFamily="34" charset="0"/>
                <a:ea typeface="Calibri" panose="020F0502020204030204" pitchFamily="34" charset="0"/>
                <a:cs typeface="+mn-cs"/>
              </a:rPr>
              <a:t>Each group will present their question/s to the cohort, inviting answers and discussion of the misconceptions tested.</a:t>
            </a:r>
            <a:endParaRPr lang="en-GB" sz="1800" dirty="0">
              <a:solidFill>
                <a:srgbClr val="000000"/>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000000"/>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000000"/>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38</a:t>
            </a:fld>
            <a:endParaRPr lang="en-GB"/>
          </a:p>
        </p:txBody>
      </p:sp>
    </p:spTree>
    <p:extLst>
      <p:ext uri="{BB962C8B-B14F-4D97-AF65-F5344CB8AC3E}">
        <p14:creationId xmlns:p14="http://schemas.microsoft.com/office/powerpoint/2010/main" val="3141522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39</a:t>
            </a:fld>
            <a:endParaRPr lang="en-GB"/>
          </a:p>
        </p:txBody>
      </p:sp>
    </p:spTree>
    <p:extLst>
      <p:ext uri="{BB962C8B-B14F-4D97-AF65-F5344CB8AC3E}">
        <p14:creationId xmlns:p14="http://schemas.microsoft.com/office/powerpoint/2010/main" val="40846817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dirty="0">
                <a:solidFill>
                  <a:schemeClr val="tx1"/>
                </a:solidFill>
                <a:effectLst/>
                <a:latin typeface="Arial" panose="020B0604020202020204" pitchFamily="34" charset="0"/>
                <a:ea typeface="+mn-ea"/>
                <a:cs typeface="+mn-cs"/>
              </a:rPr>
              <a:t>Divider Slide</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40</a:t>
            </a:fld>
            <a:endParaRPr lang="en-GB"/>
          </a:p>
        </p:txBody>
      </p:sp>
    </p:spTree>
    <p:extLst>
      <p:ext uri="{BB962C8B-B14F-4D97-AF65-F5344CB8AC3E}">
        <p14:creationId xmlns:p14="http://schemas.microsoft.com/office/powerpoint/2010/main" val="13246372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t>41</a:t>
            </a:fld>
            <a:endParaRPr lang="en-GB"/>
          </a:p>
        </p:txBody>
      </p:sp>
    </p:spTree>
    <p:extLst>
      <p:ext uri="{BB962C8B-B14F-4D97-AF65-F5344CB8AC3E}">
        <p14:creationId xmlns:p14="http://schemas.microsoft.com/office/powerpoint/2010/main" val="2746037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5</a:t>
            </a:fld>
            <a:endParaRPr lang="en-GB"/>
          </a:p>
        </p:txBody>
      </p:sp>
    </p:spTree>
    <p:extLst>
      <p:ext uri="{BB962C8B-B14F-4D97-AF65-F5344CB8AC3E}">
        <p14:creationId xmlns:p14="http://schemas.microsoft.com/office/powerpoint/2010/main" val="24941880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42</a:t>
            </a:fld>
            <a:endParaRPr lang="en-GB"/>
          </a:p>
        </p:txBody>
      </p:sp>
    </p:spTree>
    <p:extLst>
      <p:ext uri="{BB962C8B-B14F-4D97-AF65-F5344CB8AC3E}">
        <p14:creationId xmlns:p14="http://schemas.microsoft.com/office/powerpoint/2010/main" val="24665523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43</a:t>
            </a:fld>
            <a:endParaRPr lang="en-GB"/>
          </a:p>
        </p:txBody>
      </p:sp>
    </p:spTree>
    <p:extLst>
      <p:ext uri="{BB962C8B-B14F-4D97-AF65-F5344CB8AC3E}">
        <p14:creationId xmlns:p14="http://schemas.microsoft.com/office/powerpoint/2010/main" val="37865454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44</a:t>
            </a:fld>
            <a:endParaRPr lang="en-GB"/>
          </a:p>
        </p:txBody>
      </p:sp>
    </p:spTree>
    <p:extLst>
      <p:ext uri="{BB962C8B-B14F-4D97-AF65-F5344CB8AC3E}">
        <p14:creationId xmlns:p14="http://schemas.microsoft.com/office/powerpoint/2010/main" val="36709095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45</a:t>
            </a:fld>
            <a:endParaRPr lang="en-GB"/>
          </a:p>
        </p:txBody>
      </p:sp>
    </p:spTree>
    <p:extLst>
      <p:ext uri="{BB962C8B-B14F-4D97-AF65-F5344CB8AC3E}">
        <p14:creationId xmlns:p14="http://schemas.microsoft.com/office/powerpoint/2010/main" val="2481449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GB" sz="600" kern="1200" dirty="0">
                <a:solidFill>
                  <a:schemeClr val="tx1"/>
                </a:solidFill>
                <a:effectLst/>
                <a:latin typeface="Arial" panose="020B0604020202020204" pitchFamily="34" charset="0"/>
                <a:ea typeface="+mn-ea"/>
                <a:cs typeface="+mn-cs"/>
              </a:rPr>
              <a:t>To be updated by leader of PD, and yellow parts removed.</a:t>
            </a:r>
          </a:p>
          <a:p>
            <a:pPr marL="0" algn="l" defTabSz="914400" rtl="0" eaLnBrk="1" latinLnBrk="0" hangingPunct="1"/>
            <a:r>
              <a:rPr lang="en-GB" sz="600" kern="1200" dirty="0">
                <a:solidFill>
                  <a:schemeClr val="tx1"/>
                </a:solidFill>
                <a:effectLst/>
                <a:latin typeface="Arial" panose="020B0604020202020204" pitchFamily="34" charset="0"/>
                <a:ea typeface="+mn-ea"/>
                <a:cs typeface="+mn-cs"/>
              </a:rPr>
              <a:t>Please insert appropriate timings.</a:t>
            </a:r>
          </a:p>
        </p:txBody>
      </p:sp>
      <p:sp>
        <p:nvSpPr>
          <p:cNvPr id="4" name="Slide Number Placeholder 3"/>
          <p:cNvSpPr>
            <a:spLocks noGrp="1"/>
          </p:cNvSpPr>
          <p:nvPr>
            <p:ph type="sldNum" sz="quarter" idx="5"/>
          </p:nvPr>
        </p:nvSpPr>
        <p:spPr/>
        <p:txBody>
          <a:bodyPr/>
          <a:lstStyle/>
          <a:p>
            <a:fld id="{9920340D-206C-4C41-A35B-4D72CE2F2B89}" type="slidenum">
              <a:rPr lang="en-GB" smtClean="0"/>
              <a:t>6</a:t>
            </a:fld>
            <a:endParaRPr lang="en-GB"/>
          </a:p>
        </p:txBody>
      </p:sp>
    </p:spTree>
    <p:extLst>
      <p:ext uri="{BB962C8B-B14F-4D97-AF65-F5344CB8AC3E}">
        <p14:creationId xmlns:p14="http://schemas.microsoft.com/office/powerpoint/2010/main" val="1765475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GB" sz="600" kern="1200" dirty="0">
                <a:solidFill>
                  <a:schemeClr val="tx1"/>
                </a:solidFill>
                <a:effectLst/>
                <a:latin typeface="Arial" panose="020B0604020202020204" pitchFamily="34" charset="0"/>
                <a:ea typeface="+mn-ea"/>
                <a:cs typeface="+mn-cs"/>
              </a:rPr>
              <a:t>Aims of the session to be shared with participants.</a:t>
            </a:r>
          </a:p>
        </p:txBody>
      </p:sp>
      <p:sp>
        <p:nvSpPr>
          <p:cNvPr id="4" name="Slide Number Placeholder 3"/>
          <p:cNvSpPr>
            <a:spLocks noGrp="1"/>
          </p:cNvSpPr>
          <p:nvPr>
            <p:ph type="sldNum" sz="quarter" idx="5"/>
          </p:nvPr>
        </p:nvSpPr>
        <p:spPr/>
        <p:txBody>
          <a:bodyPr/>
          <a:lstStyle/>
          <a:p>
            <a:fld id="{9920340D-206C-4C41-A35B-4D72CE2F2B89}" type="slidenum">
              <a:rPr lang="en-GB" smtClean="0"/>
              <a:t>7</a:t>
            </a:fld>
            <a:endParaRPr lang="en-GB"/>
          </a:p>
        </p:txBody>
      </p:sp>
    </p:spTree>
    <p:extLst>
      <p:ext uri="{BB962C8B-B14F-4D97-AF65-F5344CB8AC3E}">
        <p14:creationId xmlns:p14="http://schemas.microsoft.com/office/powerpoint/2010/main" val="2039406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dirty="0">
                <a:solidFill>
                  <a:schemeClr val="tx1"/>
                </a:solidFill>
                <a:effectLst/>
                <a:latin typeface="Arial" panose="020B0604020202020204" pitchFamily="34" charset="0"/>
                <a:ea typeface="+mn-ea"/>
                <a:cs typeface="+mn-cs"/>
              </a:rPr>
              <a:t>To be updated by deliverer of PD, and yellow parts removed.</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8</a:t>
            </a:fld>
            <a:endParaRPr lang="en-GB"/>
          </a:p>
        </p:txBody>
      </p:sp>
    </p:spTree>
    <p:extLst>
      <p:ext uri="{BB962C8B-B14F-4D97-AF65-F5344CB8AC3E}">
        <p14:creationId xmlns:p14="http://schemas.microsoft.com/office/powerpoint/2010/main" val="1121633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dirty="0">
                <a:solidFill>
                  <a:schemeClr val="tx1"/>
                </a:solidFill>
                <a:effectLst/>
                <a:latin typeface="Arial" panose="020B0604020202020204" pitchFamily="34" charset="0"/>
                <a:ea typeface="+mn-ea"/>
                <a:cs typeface="+mn-cs"/>
              </a:rPr>
              <a:t>Divider Slide</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9</a:t>
            </a:fld>
            <a:endParaRPr lang="en-GB"/>
          </a:p>
        </p:txBody>
      </p:sp>
    </p:spTree>
    <p:extLst>
      <p:ext uri="{BB962C8B-B14F-4D97-AF65-F5344CB8AC3E}">
        <p14:creationId xmlns:p14="http://schemas.microsoft.com/office/powerpoint/2010/main" val="857475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GB" sz="600" kern="1200" dirty="0">
                <a:solidFill>
                  <a:schemeClr val="tx1"/>
                </a:solidFill>
                <a:effectLst/>
                <a:latin typeface="Arial" panose="020B0604020202020204" pitchFamily="34" charset="0"/>
                <a:ea typeface="+mn-ea"/>
                <a:cs typeface="+mn-cs"/>
              </a:rPr>
              <a:t>Gathering of thoughts and understandings before comparison with Centres and Literature.</a:t>
            </a:r>
          </a:p>
          <a:p>
            <a:pPr marL="0" algn="l" defTabSz="914400" rtl="0" eaLnBrk="1" latinLnBrk="0" hangingPunct="1"/>
            <a:r>
              <a:rPr lang="en-GB" sz="600" kern="1200" dirty="0">
                <a:solidFill>
                  <a:schemeClr val="tx1"/>
                </a:solidFill>
                <a:effectLst/>
                <a:latin typeface="Arial" panose="020B0604020202020204" pitchFamily="34" charset="0"/>
                <a:ea typeface="+mn-ea"/>
                <a:cs typeface="+mn-cs"/>
              </a:rPr>
              <a:t>PD Lead will need to create own </a:t>
            </a:r>
            <a:r>
              <a:rPr lang="en-GB" sz="600" kern="1200" dirty="0" err="1">
                <a:solidFill>
                  <a:schemeClr val="tx1"/>
                </a:solidFill>
                <a:effectLst/>
                <a:latin typeface="Arial" panose="020B0604020202020204" pitchFamily="34" charset="0"/>
                <a:ea typeface="+mn-ea"/>
                <a:cs typeface="+mn-cs"/>
              </a:rPr>
              <a:t>Mentimeter</a:t>
            </a:r>
            <a:r>
              <a:rPr lang="en-GB" sz="600" kern="1200" dirty="0">
                <a:solidFill>
                  <a:schemeClr val="tx1"/>
                </a:solidFill>
                <a:effectLst/>
                <a:latin typeface="Arial" panose="020B0604020202020204" pitchFamily="34" charset="0"/>
                <a:ea typeface="+mn-ea"/>
                <a:cs typeface="+mn-cs"/>
              </a:rPr>
              <a:t> poll for this section.</a:t>
            </a:r>
          </a:p>
          <a:p>
            <a:pPr marL="0" algn="l" defTabSz="914400" rtl="0" eaLnBrk="1" latinLnBrk="0" hangingPunct="1"/>
            <a:r>
              <a:rPr lang="en-GB" sz="600" kern="1200" dirty="0">
                <a:solidFill>
                  <a:schemeClr val="tx1"/>
                </a:solidFill>
                <a:effectLst/>
                <a:latin typeface="Arial" panose="020B0604020202020204" pitchFamily="34" charset="0"/>
                <a:ea typeface="+mn-ea"/>
                <a:cs typeface="+mn-cs"/>
              </a:rPr>
              <a:t>Feedback to the participants, using the word cloud function.</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10</a:t>
            </a:fld>
            <a:endParaRPr lang="en-GB"/>
          </a:p>
        </p:txBody>
      </p:sp>
    </p:spTree>
    <p:extLst>
      <p:ext uri="{BB962C8B-B14F-4D97-AF65-F5344CB8AC3E}">
        <p14:creationId xmlns:p14="http://schemas.microsoft.com/office/powerpoint/2010/main" val="41554094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0.png"/><Relationship Id="rId7"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Master" Target="../slideMasters/slideMaster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1.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4.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35.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4.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4.png"/><Relationship Id="rId1" Type="http://schemas.openxmlformats.org/officeDocument/2006/relationships/slideMaster" Target="../slideMasters/slideMaster2.xml"/><Relationship Id="rId5" Type="http://schemas.openxmlformats.org/officeDocument/2006/relationships/image" Target="../media/image16.png"/><Relationship Id="rId4" Type="http://schemas.openxmlformats.org/officeDocument/2006/relationships/image" Target="../media/image2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4.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17.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Locked)">
    <p:spTree>
      <p:nvGrpSpPr>
        <p:cNvPr id="1" name=""/>
        <p:cNvGrpSpPr/>
        <p:nvPr/>
      </p:nvGrpSpPr>
      <p:grpSpPr>
        <a:xfrm>
          <a:off x="0" y="0"/>
          <a:ext cx="0" cy="0"/>
          <a:chOff x="0" y="0"/>
          <a:chExt cx="0" cy="0"/>
        </a:xfrm>
      </p:grpSpPr>
      <p:pic>
        <p:nvPicPr>
          <p:cNvPr id="7" name="Picture Placeholder 1070"/>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9144000" cy="5143500"/>
          </a:xfrm>
          <a:prstGeom prst="rect">
            <a:avLst/>
          </a:prstGeom>
        </p:spPr>
      </p:pic>
      <p:sp>
        <p:nvSpPr>
          <p:cNvPr id="2" name="Title 1"/>
          <p:cNvSpPr>
            <a:spLocks noGrp="1"/>
          </p:cNvSpPr>
          <p:nvPr>
            <p:ph type="ctrTitle"/>
          </p:nvPr>
        </p:nvSpPr>
        <p:spPr>
          <a:xfrm>
            <a:off x="3888720" y="2221200"/>
            <a:ext cx="4967280" cy="1242000"/>
          </a:xfrm>
          <a:solidFill>
            <a:schemeClr val="accent2"/>
          </a:solidFill>
        </p:spPr>
        <p:txBody>
          <a:bodyPr lIns="108000" tIns="136800" rIns="0" bIns="0">
            <a:noAutofit/>
          </a:bodyPr>
          <a:lstStyle>
            <a:lvl1pPr algn="l">
              <a:lnSpc>
                <a:spcPts val="4100"/>
              </a:lnSpc>
              <a:defRPr sz="4500" b="1" cap="all"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888720" y="3618000"/>
            <a:ext cx="4967280" cy="1242000"/>
          </a:xfrm>
          <a:solidFill>
            <a:schemeClr val="tx1"/>
          </a:solidFill>
        </p:spPr>
        <p:txBody>
          <a:bodyPr lIns="108000" tIns="108000" bIns="108000"/>
          <a:lstStyle>
            <a:lvl1pPr marL="0" indent="0" algn="l">
              <a:lnSpc>
                <a:spcPts val="1600"/>
              </a:lnSpc>
              <a:spcBef>
                <a:spcPts val="0"/>
              </a:spcBef>
              <a:buNone/>
              <a:defRPr sz="1350" b="1"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1" name="Text Placeholder 10"/>
          <p:cNvSpPr>
            <a:spLocks noGrp="1"/>
          </p:cNvSpPr>
          <p:nvPr>
            <p:ph type="body" sz="quarter" idx="14"/>
          </p:nvPr>
        </p:nvSpPr>
        <p:spPr>
          <a:xfrm>
            <a:off x="3888720" y="3939902"/>
            <a:ext cx="4805486" cy="504056"/>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63560" y="288000"/>
            <a:ext cx="892439" cy="474133"/>
          </a:xfrm>
          <a:prstGeom prst="rect">
            <a:avLst/>
          </a:prstGeom>
        </p:spPr>
      </p:pic>
    </p:spTree>
    <p:extLst>
      <p:ext uri="{BB962C8B-B14F-4D97-AF65-F5344CB8AC3E}">
        <p14:creationId xmlns:p14="http://schemas.microsoft.com/office/powerpoint/2010/main" val="109807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all" baseline="0">
                <a:solidFill>
                  <a:schemeClr val="tx1"/>
                </a:solidFill>
              </a:defRPr>
            </a:lvl1pPr>
          </a:lstStyle>
          <a:p>
            <a:r>
              <a:rPr lang="en-US"/>
              <a:t>Click to edit Master title style</a:t>
            </a:r>
            <a:endParaRPr lang="en-GB" dirty="0"/>
          </a:p>
        </p:txBody>
      </p:sp>
      <p:sp>
        <p:nvSpPr>
          <p:cNvPr id="3" name="Subtitle 2"/>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63561" y="288000"/>
            <a:ext cx="892437" cy="474132"/>
          </a:xfrm>
          <a:prstGeom prst="rect">
            <a:avLst/>
          </a:prstGeom>
        </p:spPr>
      </p:pic>
    </p:spTree>
    <p:extLst>
      <p:ext uri="{BB962C8B-B14F-4D97-AF65-F5344CB8AC3E}">
        <p14:creationId xmlns:p14="http://schemas.microsoft.com/office/powerpoint/2010/main" val="1935999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Education &amp; Training Foundation</a:t>
            </a:r>
            <a:endParaRPr lang="en-GB" dirty="0"/>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9" name="Text Placeholder 8"/>
          <p:cNvSpPr>
            <a:spLocks noGrp="1"/>
          </p:cNvSpPr>
          <p:nvPr>
            <p:ph type="body" sz="quarter" idx="12"/>
          </p:nvPr>
        </p:nvSpPr>
        <p:spPr>
          <a:xfrm>
            <a:off x="234000" y="986400"/>
            <a:ext cx="7667625" cy="3601574"/>
          </a:xfrm>
        </p:spPr>
        <p:txBody>
          <a:bodyPr>
            <a:noAutofit/>
          </a:bodyPr>
          <a:lstStyle>
            <a:lvl1pPr marL="0" indent="0">
              <a:lnSpc>
                <a:spcPts val="2800"/>
              </a:lnSpc>
              <a:spcBef>
                <a:spcPts val="0"/>
              </a:spcBef>
              <a:buNone/>
              <a:defRPr sz="2700"/>
            </a:lvl1pPr>
            <a:lvl2pPr marL="270000" indent="-270000">
              <a:lnSpc>
                <a:spcPts val="2800"/>
              </a:lnSpc>
              <a:spcBef>
                <a:spcPts val="0"/>
              </a:spcBef>
              <a:defRPr sz="2700"/>
            </a:lvl2pPr>
            <a:lvl3pPr marL="540000" indent="-270000">
              <a:lnSpc>
                <a:spcPts val="2800"/>
              </a:lnSpc>
              <a:defRPr sz="2700"/>
            </a:lvl3pPr>
            <a:lvl4pPr marL="810000" indent="-270000">
              <a:lnSpc>
                <a:spcPts val="2800"/>
              </a:lnSpc>
              <a:defRPr sz="2700"/>
            </a:lvl4pPr>
            <a:lvl5pPr marL="1080000" indent="-270000">
              <a:lnSpc>
                <a:spcPts val="2800"/>
              </a:lnSpc>
              <a:defRPr sz="2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all" baseline="0"/>
            </a:lvl1pPr>
          </a:lstStyle>
          <a:p>
            <a:r>
              <a:rPr lang="en-US" dirty="0"/>
              <a:t>SLIDE TITLE</a:t>
            </a:r>
            <a:endParaRPr lang="en-GB" dirty="0"/>
          </a:p>
        </p:txBody>
      </p:sp>
    </p:spTree>
    <p:extLst>
      <p:ext uri="{BB962C8B-B14F-4D97-AF65-F5344CB8AC3E}">
        <p14:creationId xmlns:p14="http://schemas.microsoft.com/office/powerpoint/2010/main" val="4068877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Education &amp; Training Foundation</a:t>
            </a:r>
            <a:endParaRPr lang="en-GB" dirty="0"/>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9" name="Text Placeholder 8"/>
          <p:cNvSpPr>
            <a:spLocks noGrp="1"/>
          </p:cNvSpPr>
          <p:nvPr>
            <p:ph type="body" sz="quarter" idx="12"/>
          </p:nvPr>
        </p:nvSpPr>
        <p:spPr>
          <a:xfrm>
            <a:off x="234000" y="986400"/>
            <a:ext cx="7667625" cy="3601574"/>
          </a:xfrm>
        </p:spPr>
        <p:txBody>
          <a:bodyPr>
            <a:noAutofit/>
          </a:bodyPr>
          <a:lstStyle>
            <a:lvl1pPr marL="0" indent="0">
              <a:lnSpc>
                <a:spcPts val="2800"/>
              </a:lnSpc>
              <a:spcBef>
                <a:spcPts val="0"/>
              </a:spcBef>
              <a:buNone/>
              <a:defRPr sz="2700"/>
            </a:lvl1pPr>
            <a:lvl2pPr marL="270000" indent="-270000">
              <a:lnSpc>
                <a:spcPts val="2800"/>
              </a:lnSpc>
              <a:spcBef>
                <a:spcPts val="0"/>
              </a:spcBef>
              <a:defRPr sz="2700"/>
            </a:lvl2pPr>
            <a:lvl3pPr marL="540000" indent="-270000">
              <a:lnSpc>
                <a:spcPts val="2800"/>
              </a:lnSpc>
              <a:defRPr sz="2700"/>
            </a:lvl3pPr>
            <a:lvl4pPr marL="810000" indent="-270000">
              <a:lnSpc>
                <a:spcPts val="2800"/>
              </a:lnSpc>
              <a:defRPr sz="2700"/>
            </a:lvl4pPr>
            <a:lvl5pPr marL="1080000" indent="-270000">
              <a:lnSpc>
                <a:spcPts val="2800"/>
              </a:lnSpc>
              <a:defRPr sz="2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solidFill>
                  <a:schemeClr val="accent5"/>
                </a:solidFill>
              </a:defRPr>
            </a:lvl1pPr>
          </a:lstStyle>
          <a:p>
            <a:r>
              <a:rPr lang="en-US" dirty="0"/>
              <a:t>Slide title</a:t>
            </a:r>
            <a:endParaRPr lang="en-GB" dirty="0"/>
          </a:p>
        </p:txBody>
      </p:sp>
    </p:spTree>
    <p:extLst>
      <p:ext uri="{BB962C8B-B14F-4D97-AF65-F5344CB8AC3E}">
        <p14:creationId xmlns:p14="http://schemas.microsoft.com/office/powerpoint/2010/main" val="4068877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Text and Supporting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Education &amp; Training Foundation</a:t>
            </a:r>
            <a:endParaRPr lang="en-GB" dirty="0"/>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9" name="Text Placeholder 8"/>
          <p:cNvSpPr>
            <a:spLocks noGrp="1"/>
          </p:cNvSpPr>
          <p:nvPr>
            <p:ph type="body" sz="quarter" idx="12"/>
          </p:nvPr>
        </p:nvSpPr>
        <p:spPr>
          <a:xfrm>
            <a:off x="234000" y="986400"/>
            <a:ext cx="3960000" cy="3601574"/>
          </a:xfrm>
        </p:spPr>
        <p:txBody>
          <a:bodyPr>
            <a:noAutofit/>
          </a:bodyPr>
          <a:lstStyle>
            <a:lvl1pPr marL="0" indent="0">
              <a:lnSpc>
                <a:spcPts val="2800"/>
              </a:lnSpc>
              <a:buNone/>
              <a:defRPr sz="2700" b="1"/>
            </a:lvl1pPr>
            <a:lvl2pPr marL="270000" indent="-270000">
              <a:lnSpc>
                <a:spcPts val="2800"/>
              </a:lnSpc>
              <a:spcBef>
                <a:spcPts val="0"/>
              </a:spcBef>
              <a:buFont typeface="Calibri" panose="020F0502020204030204" pitchFamily="34" charset="0"/>
              <a:buChar char="–"/>
              <a:defRPr sz="2700" b="1"/>
            </a:lvl2pPr>
            <a:lvl3pPr marL="612000" indent="-270000">
              <a:lnSpc>
                <a:spcPts val="2800"/>
              </a:lnSpc>
              <a:buFont typeface="Calibri" panose="020F0502020204030204" pitchFamily="34" charset="0"/>
              <a:buChar char="–"/>
              <a:defRPr sz="2700" b="1"/>
            </a:lvl3pPr>
            <a:lvl4pPr marL="990000" indent="-270000">
              <a:lnSpc>
                <a:spcPts val="2800"/>
              </a:lnSpc>
              <a:buFont typeface="Calibri" panose="020F0502020204030204" pitchFamily="34" charset="0"/>
              <a:buChar char="–"/>
              <a:defRPr sz="2700" b="1"/>
            </a:lvl4pPr>
            <a:lvl5pPr marL="1260000" indent="-270000">
              <a:lnSpc>
                <a:spcPts val="2800"/>
              </a:lnSpc>
              <a:buFont typeface="Calibri" panose="020F0502020204030204" pitchFamily="34" charset="0"/>
              <a:buChar char="–"/>
              <a:defRPr sz="27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13"/>
          <p:cNvSpPr>
            <a:spLocks noGrp="1"/>
          </p:cNvSpPr>
          <p:nvPr>
            <p:ph sz="quarter" idx="13"/>
          </p:nvPr>
        </p:nvSpPr>
        <p:spPr>
          <a:xfrm>
            <a:off x="4572000" y="987425"/>
            <a:ext cx="3384550" cy="3600450"/>
          </a:xfrm>
        </p:spPr>
        <p:txBody>
          <a:bodyPr/>
          <a:lstStyle>
            <a:lvl1pPr marL="0" indent="0">
              <a:lnSpc>
                <a:spcPts val="1600"/>
              </a:lnSpc>
              <a:buNone/>
              <a:defRPr sz="1350"/>
            </a:lvl1pPr>
            <a:lvl2pPr marL="180000" indent="-180000">
              <a:lnSpc>
                <a:spcPts val="1600"/>
              </a:lnSpc>
              <a:buFont typeface="Calibri" panose="020F0502020204030204" pitchFamily="34" charset="0"/>
              <a:buChar char="–"/>
              <a:defRPr sz="1350"/>
            </a:lvl2pPr>
            <a:lvl3pPr marL="432000" indent="-180000">
              <a:lnSpc>
                <a:spcPts val="1600"/>
              </a:lnSpc>
              <a:buFont typeface="Calibri" panose="020F0502020204030204" pitchFamily="34" charset="0"/>
              <a:buChar char="–"/>
              <a:defRPr sz="1350"/>
            </a:lvl3pPr>
            <a:lvl4pPr marL="648000" indent="-180000">
              <a:lnSpc>
                <a:spcPts val="1600"/>
              </a:lnSpc>
              <a:buFont typeface="Calibri" panose="020F0502020204030204" pitchFamily="34" charset="0"/>
              <a:buChar char="–"/>
              <a:defRPr sz="1350"/>
            </a:lvl4pPr>
            <a:lvl5pPr marL="828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all" baseline="0"/>
            </a:lvl1pPr>
          </a:lstStyle>
          <a:p>
            <a:r>
              <a:rPr lang="en-US" dirty="0"/>
              <a:t>SLIDE TITLE</a:t>
            </a:r>
            <a:endParaRPr lang="en-GB" dirty="0"/>
          </a:p>
        </p:txBody>
      </p:sp>
    </p:spTree>
    <p:extLst>
      <p:ext uri="{BB962C8B-B14F-4D97-AF65-F5344CB8AC3E}">
        <p14:creationId xmlns:p14="http://schemas.microsoft.com/office/powerpoint/2010/main" val="1267726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Bann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Education &amp; Training Foundation</a:t>
            </a:r>
            <a:endParaRPr lang="en-GB" dirty="0"/>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6" name="Picture Placeholder 5"/>
          <p:cNvSpPr>
            <a:spLocks noGrp="1"/>
          </p:cNvSpPr>
          <p:nvPr>
            <p:ph type="pic" sz="quarter" idx="12"/>
          </p:nvPr>
        </p:nvSpPr>
        <p:spPr>
          <a:xfrm>
            <a:off x="4500564" y="248400"/>
            <a:ext cx="4362450" cy="4319587"/>
          </a:xfrm>
        </p:spPr>
        <p:txBody>
          <a:bodyPr/>
          <a:lstStyle/>
          <a:p>
            <a:r>
              <a:rPr lang="en-US"/>
              <a:t>Click icon to add picture</a:t>
            </a:r>
            <a:endParaRPr lang="en-GB" dirty="0"/>
          </a:p>
        </p:txBody>
      </p:sp>
      <p:sp>
        <p:nvSpPr>
          <p:cNvPr id="11" name="TextBox 10"/>
          <p:cNvSpPr txBox="1"/>
          <p:nvPr userDrawn="1"/>
        </p:nvSpPr>
        <p:spPr>
          <a:xfrm>
            <a:off x="323528" y="218346"/>
            <a:ext cx="288032" cy="492443"/>
          </a:xfrm>
          <a:prstGeom prst="rect">
            <a:avLst/>
          </a:prstGeom>
          <a:noFill/>
        </p:spPr>
        <p:txBody>
          <a:bodyPr wrap="square" lIns="0" tIns="0" rIns="0" bIns="0" rtlCol="0" anchor="b">
            <a:spAutoFit/>
          </a:bodyPr>
          <a:lstStyle/>
          <a:p>
            <a:pPr algn="r"/>
            <a:r>
              <a:rPr lang="en-GB" sz="3200" b="1" dirty="0">
                <a:solidFill>
                  <a:schemeClr val="bg1"/>
                </a:solidFill>
              </a:rPr>
              <a:t>“</a:t>
            </a:r>
          </a:p>
        </p:txBody>
      </p:sp>
      <p:sp>
        <p:nvSpPr>
          <p:cNvPr id="13" name="Text Placeholder 12"/>
          <p:cNvSpPr>
            <a:spLocks noGrp="1"/>
          </p:cNvSpPr>
          <p:nvPr>
            <p:ph type="body" sz="quarter" idx="13"/>
          </p:nvPr>
        </p:nvSpPr>
        <p:spPr>
          <a:xfrm>
            <a:off x="233363" y="627534"/>
            <a:ext cx="4122737" cy="3876675"/>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4340" y="248400"/>
            <a:ext cx="4111760" cy="265177"/>
          </a:xfrm>
          <a:prstGeom prst="rect">
            <a:avLst/>
          </a:prstGeom>
        </p:spPr>
      </p:pic>
    </p:spTree>
    <p:extLst>
      <p:ext uri="{BB962C8B-B14F-4D97-AF65-F5344CB8AC3E}">
        <p14:creationId xmlns:p14="http://schemas.microsoft.com/office/powerpoint/2010/main" val="2274695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dy Text, Content with Imag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Education &amp; Training Foundation</a:t>
            </a:r>
            <a:endParaRPr lang="en-GB" dirty="0"/>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6" name="Picture Placeholder 5"/>
          <p:cNvSpPr>
            <a:spLocks noGrp="1"/>
          </p:cNvSpPr>
          <p:nvPr>
            <p:ph type="pic" sz="quarter" idx="12"/>
          </p:nvPr>
        </p:nvSpPr>
        <p:spPr>
          <a:xfrm>
            <a:off x="4500564" y="248400"/>
            <a:ext cx="4362450" cy="4319587"/>
          </a:xfrm>
        </p:spPr>
        <p:txBody>
          <a:bodyPr/>
          <a:lstStyle/>
          <a:p>
            <a:r>
              <a:rPr lang="en-US"/>
              <a:t>Click icon to add picture</a:t>
            </a:r>
            <a:endParaRPr lang="en-GB" dirty="0"/>
          </a:p>
        </p:txBody>
      </p:sp>
      <p:sp>
        <p:nvSpPr>
          <p:cNvPr id="11" name="TextBox 10"/>
          <p:cNvSpPr txBox="1"/>
          <p:nvPr userDrawn="1"/>
        </p:nvSpPr>
        <p:spPr>
          <a:xfrm>
            <a:off x="323528" y="218346"/>
            <a:ext cx="288032" cy="492443"/>
          </a:xfrm>
          <a:prstGeom prst="rect">
            <a:avLst/>
          </a:prstGeom>
          <a:noFill/>
        </p:spPr>
        <p:txBody>
          <a:bodyPr wrap="square" lIns="0" tIns="0" rIns="0" bIns="0" rtlCol="0" anchor="b">
            <a:spAutoFit/>
          </a:bodyPr>
          <a:lstStyle/>
          <a:p>
            <a:pPr algn="r"/>
            <a:r>
              <a:rPr lang="en-GB" sz="3200" b="1" dirty="0">
                <a:solidFill>
                  <a:schemeClr val="bg1"/>
                </a:solidFill>
              </a:rPr>
              <a:t>“</a:t>
            </a:r>
          </a:p>
        </p:txBody>
      </p:sp>
      <p:sp>
        <p:nvSpPr>
          <p:cNvPr id="10" name="Content Placeholder 13"/>
          <p:cNvSpPr>
            <a:spLocks noGrp="1"/>
          </p:cNvSpPr>
          <p:nvPr>
            <p:ph sz="quarter" idx="18"/>
          </p:nvPr>
        </p:nvSpPr>
        <p:spPr>
          <a:xfrm>
            <a:off x="234000" y="268287"/>
            <a:ext cx="4105275" cy="4319587"/>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27723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s and Text ">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Education &amp; Training Foundation</a:t>
            </a:r>
            <a:endParaRPr lang="en-GB" dirty="0"/>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8" name="Content Placeholder 13"/>
          <p:cNvSpPr>
            <a:spLocks noGrp="1"/>
          </p:cNvSpPr>
          <p:nvPr>
            <p:ph sz="quarter" idx="14"/>
          </p:nvPr>
        </p:nvSpPr>
        <p:spPr>
          <a:xfrm>
            <a:off x="234000" y="2825999"/>
            <a:ext cx="412210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13"/>
          <p:cNvSpPr>
            <a:spLocks noGrp="1"/>
          </p:cNvSpPr>
          <p:nvPr>
            <p:ph sz="quarter" idx="17"/>
          </p:nvPr>
        </p:nvSpPr>
        <p:spPr>
          <a:xfrm>
            <a:off x="4499992" y="2825999"/>
            <a:ext cx="4175696"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13"/>
          <p:cNvSpPr>
            <a:spLocks noGrp="1"/>
          </p:cNvSpPr>
          <p:nvPr>
            <p:ph sz="quarter" idx="18"/>
          </p:nvPr>
        </p:nvSpPr>
        <p:spPr>
          <a:xfrm>
            <a:off x="234000" y="986400"/>
            <a:ext cx="4122100" cy="1584076"/>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13"/>
          <p:cNvSpPr>
            <a:spLocks noGrp="1"/>
          </p:cNvSpPr>
          <p:nvPr>
            <p:ph sz="quarter" idx="19"/>
          </p:nvPr>
        </p:nvSpPr>
        <p:spPr>
          <a:xfrm>
            <a:off x="4499992" y="986400"/>
            <a:ext cx="4175696" cy="1584076"/>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all" baseline="0"/>
            </a:lvl1pPr>
          </a:lstStyle>
          <a:p>
            <a:r>
              <a:rPr lang="en-US" dirty="0"/>
              <a:t>SLIDE TITLE</a:t>
            </a:r>
            <a:endParaRPr lang="en-GB" dirty="0"/>
          </a:p>
        </p:txBody>
      </p:sp>
    </p:spTree>
    <p:extLst>
      <p:ext uri="{BB962C8B-B14F-4D97-AF65-F5344CB8AC3E}">
        <p14:creationId xmlns:p14="http://schemas.microsoft.com/office/powerpoint/2010/main" val="2296372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Education &amp; Training Foundation</a:t>
            </a:r>
            <a:endParaRPr lang="en-GB" dirty="0"/>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8" name="Content Placeholder 13"/>
          <p:cNvSpPr>
            <a:spLocks noGrp="1"/>
          </p:cNvSpPr>
          <p:nvPr>
            <p:ph sz="quarter" idx="14"/>
          </p:nvPr>
        </p:nvSpPr>
        <p:spPr>
          <a:xfrm>
            <a:off x="234000" y="987425"/>
            <a:ext cx="4122100" cy="3600449"/>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13"/>
          <p:cNvSpPr>
            <a:spLocks noGrp="1"/>
          </p:cNvSpPr>
          <p:nvPr>
            <p:ph sz="quarter" idx="17"/>
          </p:nvPr>
        </p:nvSpPr>
        <p:spPr>
          <a:xfrm>
            <a:off x="4500563" y="987425"/>
            <a:ext cx="4210497" cy="3600449"/>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all" baseline="0"/>
            </a:lvl1pPr>
          </a:lstStyle>
          <a:p>
            <a:r>
              <a:rPr lang="en-US" dirty="0"/>
              <a:t>SLIDE TITLE</a:t>
            </a:r>
            <a:endParaRPr lang="en-GB" dirty="0"/>
          </a:p>
        </p:txBody>
      </p:sp>
    </p:spTree>
    <p:extLst>
      <p:ext uri="{BB962C8B-B14F-4D97-AF65-F5344CB8AC3E}">
        <p14:creationId xmlns:p14="http://schemas.microsoft.com/office/powerpoint/2010/main" val="3808567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evron etc ">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8" name="Content Placeholder 13"/>
          <p:cNvSpPr>
            <a:spLocks noGrp="1"/>
          </p:cNvSpPr>
          <p:nvPr>
            <p:ph sz="quarter" idx="14"/>
          </p:nvPr>
        </p:nvSpPr>
        <p:spPr>
          <a:xfrm>
            <a:off x="251520" y="2825999"/>
            <a:ext cx="252028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13"/>
          <p:cNvSpPr>
            <a:spLocks noGrp="1"/>
          </p:cNvSpPr>
          <p:nvPr>
            <p:ph sz="quarter" idx="15"/>
          </p:nvPr>
        </p:nvSpPr>
        <p:spPr>
          <a:xfrm>
            <a:off x="3304304" y="2825999"/>
            <a:ext cx="251280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13"/>
          <p:cNvSpPr>
            <a:spLocks noGrp="1"/>
          </p:cNvSpPr>
          <p:nvPr>
            <p:ph sz="quarter" idx="16"/>
          </p:nvPr>
        </p:nvSpPr>
        <p:spPr>
          <a:xfrm>
            <a:off x="6349607" y="2825999"/>
            <a:ext cx="2513406"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all" baseline="0"/>
            </a:lvl1pPr>
          </a:lstStyle>
          <a:p>
            <a:r>
              <a:rPr lang="en-US" dirty="0"/>
              <a:t>SLIDE TITLE</a:t>
            </a:r>
            <a:endParaRPr lang="en-GB" dirty="0"/>
          </a:p>
        </p:txBody>
      </p:sp>
      <p:sp>
        <p:nvSpPr>
          <p:cNvPr id="2" name="Footer Placeholder 1"/>
          <p:cNvSpPr>
            <a:spLocks noGrp="1"/>
          </p:cNvSpPr>
          <p:nvPr>
            <p:ph type="ftr" sz="quarter" idx="17"/>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11270927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47280" y="1455480"/>
            <a:ext cx="6408720" cy="1116270"/>
          </a:xfrm>
          <a:solidFill>
            <a:schemeClr val="bg1"/>
          </a:solidFill>
        </p:spPr>
        <p:txBody>
          <a:bodyPr lIns="144000" tIns="126000" rIns="0" bIns="36000" anchor="t">
            <a:noAutofit/>
          </a:bodyPr>
          <a:lstStyle>
            <a:lvl1pPr algn="l">
              <a:lnSpc>
                <a:spcPts val="1900"/>
              </a:lnSpc>
              <a:defRPr sz="1600" b="1" cap="all" baseline="0">
                <a:solidFill>
                  <a:schemeClr val="tx1"/>
                </a:solidFill>
              </a:defRPr>
            </a:lvl1pPr>
          </a:lstStyle>
          <a:p>
            <a:r>
              <a:rPr lang="en-US" dirty="0"/>
              <a:t>name surname</a:t>
            </a:r>
            <a:endParaRPr lang="en-GB" dirty="0"/>
          </a:p>
        </p:txBody>
      </p:sp>
      <p:sp>
        <p:nvSpPr>
          <p:cNvPr id="3" name="Subtitle 2"/>
          <p:cNvSpPr>
            <a:spLocks noGrp="1"/>
          </p:cNvSpPr>
          <p:nvPr>
            <p:ph type="subTitle" idx="1" hasCustomPrompt="1"/>
          </p:nvPr>
        </p:nvSpPr>
        <p:spPr>
          <a:xfrm>
            <a:off x="2446020" y="1804045"/>
            <a:ext cx="6409980"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all"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Name@email.com</a:t>
            </a:r>
            <a:endParaRPr lang="en-GB"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63561" y="288000"/>
            <a:ext cx="892437" cy="474131"/>
          </a:xfrm>
          <a:prstGeom prst="rect">
            <a:avLst/>
          </a:prstGeom>
        </p:spPr>
      </p:pic>
      <p:sp>
        <p:nvSpPr>
          <p:cNvPr id="8" name="TextBox 7"/>
          <p:cNvSpPr txBox="1"/>
          <p:nvPr userDrawn="1"/>
        </p:nvSpPr>
        <p:spPr>
          <a:xfrm>
            <a:off x="2447280" y="2389634"/>
            <a:ext cx="6407820" cy="648072"/>
          </a:xfrm>
          <a:prstGeom prst="rect">
            <a:avLst/>
          </a:prstGeom>
          <a:solidFill>
            <a:schemeClr val="bg1"/>
          </a:solidFill>
        </p:spPr>
        <p:txBody>
          <a:bodyPr wrap="square" lIns="144000" bIns="108000" rtlCol="0" anchor="b" anchorCtr="0">
            <a:noAutofit/>
          </a:bodyPr>
          <a:lstStyle/>
          <a:p>
            <a:r>
              <a:rPr lang="en-GB" dirty="0"/>
              <a:t>ETFOUNDATION.CO.UK</a:t>
            </a:r>
          </a:p>
        </p:txBody>
      </p:sp>
      <p:sp>
        <p:nvSpPr>
          <p:cNvPr id="11" name="Rectangle 10"/>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4500" b="1" dirty="0"/>
              <a:t>THANK</a:t>
            </a:r>
            <a:r>
              <a:rPr lang="en-GB" sz="4500" b="1" baseline="0" dirty="0"/>
              <a:t> YOU</a:t>
            </a:r>
          </a:p>
          <a:p>
            <a:pPr algn="l">
              <a:lnSpc>
                <a:spcPts val="4500"/>
              </a:lnSpc>
            </a:pPr>
            <a:r>
              <a:rPr lang="en-GB" sz="4500" b="0" baseline="0" dirty="0"/>
              <a:t>ANY QUESTIONS?</a:t>
            </a:r>
            <a:endParaRPr lang="en-GB" sz="4500" b="0" dirty="0"/>
          </a:p>
        </p:txBody>
      </p:sp>
    </p:spTree>
    <p:extLst>
      <p:ext uri="{BB962C8B-B14F-4D97-AF65-F5344CB8AC3E}">
        <p14:creationId xmlns:p14="http://schemas.microsoft.com/office/powerpoint/2010/main" val="3414260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Unlocked">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0" y="0"/>
            <a:ext cx="9144000" cy="5143500"/>
          </a:xfrm>
          <a:solidFill>
            <a:schemeClr val="bg2"/>
          </a:solidFill>
        </p:spPr>
        <p:txBody>
          <a:bodyPr/>
          <a:lstStyle/>
          <a:p>
            <a:r>
              <a:rPr lang="en-US"/>
              <a:t>Click icon to add picture</a:t>
            </a:r>
            <a:endParaRPr lang="en-GB"/>
          </a:p>
        </p:txBody>
      </p:sp>
      <p:sp>
        <p:nvSpPr>
          <p:cNvPr id="2" name="Title 1"/>
          <p:cNvSpPr>
            <a:spLocks noGrp="1"/>
          </p:cNvSpPr>
          <p:nvPr>
            <p:ph type="ctrTitle"/>
          </p:nvPr>
        </p:nvSpPr>
        <p:spPr>
          <a:xfrm>
            <a:off x="3888720" y="2221200"/>
            <a:ext cx="4967280" cy="1242000"/>
          </a:xfrm>
          <a:solidFill>
            <a:schemeClr val="accent2"/>
          </a:solidFill>
        </p:spPr>
        <p:txBody>
          <a:bodyPr lIns="108000" tIns="136800" rIns="0" bIns="0">
            <a:noAutofit/>
          </a:bodyPr>
          <a:lstStyle>
            <a:lvl1pPr algn="l">
              <a:lnSpc>
                <a:spcPts val="4100"/>
              </a:lnSpc>
              <a:defRPr sz="4500" b="1" cap="all"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888720" y="3618000"/>
            <a:ext cx="4967280" cy="1242000"/>
          </a:xfrm>
          <a:solidFill>
            <a:schemeClr val="tx1"/>
          </a:solidFill>
        </p:spPr>
        <p:txBody>
          <a:bodyPr lIns="108000" tIns="108000" bIns="108000"/>
          <a:lstStyle>
            <a:lvl1pPr marL="0" indent="0" algn="l">
              <a:lnSpc>
                <a:spcPts val="1600"/>
              </a:lnSpc>
              <a:spcBef>
                <a:spcPts val="0"/>
              </a:spcBef>
              <a:buNone/>
              <a:defRPr sz="1350" b="1"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1" name="Text Placeholder 10"/>
          <p:cNvSpPr>
            <a:spLocks noGrp="1"/>
          </p:cNvSpPr>
          <p:nvPr>
            <p:ph type="body" sz="quarter" idx="14"/>
          </p:nvPr>
        </p:nvSpPr>
        <p:spPr>
          <a:xfrm>
            <a:off x="3888720" y="3939902"/>
            <a:ext cx="4805486" cy="504056"/>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33805037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Slide Option 2">
    <p:spTree>
      <p:nvGrpSpPr>
        <p:cNvPr id="1" name=""/>
        <p:cNvGrpSpPr/>
        <p:nvPr/>
      </p:nvGrpSpPr>
      <p:grpSpPr>
        <a:xfrm>
          <a:off x="0" y="0"/>
          <a:ext cx="0" cy="0"/>
          <a:chOff x="0" y="0"/>
          <a:chExt cx="0" cy="0"/>
        </a:xfrm>
      </p:grpSpPr>
      <p:sp>
        <p:nvSpPr>
          <p:cNvPr id="11" name="Black Box">
            <a:extLst>
              <a:ext uri="{FF2B5EF4-FFF2-40B4-BE49-F238E27FC236}">
                <a16:creationId xmlns:a16="http://schemas.microsoft.com/office/drawing/2014/main" id="{55546DE3-A40F-1548-9BB6-DF3446E000F6}"/>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2" name="Subtitle 1">
            <a:extLst>
              <a:ext uri="{FF2B5EF4-FFF2-40B4-BE49-F238E27FC236}">
                <a16:creationId xmlns:a16="http://schemas.microsoft.com/office/drawing/2014/main" id="{71ADB664-6A98-C844-AD83-2FFA9643D8CA}"/>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3" name="Subtitle 2">
            <a:extLst>
              <a:ext uri="{FF2B5EF4-FFF2-40B4-BE49-F238E27FC236}">
                <a16:creationId xmlns:a16="http://schemas.microsoft.com/office/drawing/2014/main" id="{EBAFDD57-7DB7-C94F-9022-BCFA74420B18}"/>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4" name="Subtitle 3">
            <a:extLst>
              <a:ext uri="{FF2B5EF4-FFF2-40B4-BE49-F238E27FC236}">
                <a16:creationId xmlns:a16="http://schemas.microsoft.com/office/drawing/2014/main" id="{53669C88-21D0-6341-9C2E-9ED1F32DE103}"/>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15" name="CFEM WORDING LOGO" descr="Centres for Excellence in Maths">
            <a:extLst>
              <a:ext uri="{FF2B5EF4-FFF2-40B4-BE49-F238E27FC236}">
                <a16:creationId xmlns:a16="http://schemas.microsoft.com/office/drawing/2014/main" id="{BBC18E71-C59E-4C4C-AAD0-B970ED6201A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8" name="Rectangle 17">
            <a:extLst>
              <a:ext uri="{FF2B5EF4-FFF2-40B4-BE49-F238E27FC236}">
                <a16:creationId xmlns:a16="http://schemas.microsoft.com/office/drawing/2014/main" id="{D5BE7CEA-8A7A-CF41-BB1C-5B93D26D63CD}"/>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pic>
        <p:nvPicPr>
          <p:cNvPr id="16" name="LOGO">
            <a:extLst>
              <a:ext uri="{FF2B5EF4-FFF2-40B4-BE49-F238E27FC236}">
                <a16:creationId xmlns:a16="http://schemas.microsoft.com/office/drawing/2014/main" id="{DEA7C9CB-48A6-7B48-B7DC-1C8FA6F8923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spTree>
    <p:extLst>
      <p:ext uri="{BB962C8B-B14F-4D97-AF65-F5344CB8AC3E}">
        <p14:creationId xmlns:p14="http://schemas.microsoft.com/office/powerpoint/2010/main" val="15353882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Option 1 Red (Locked)">
    <p:spTree>
      <p:nvGrpSpPr>
        <p:cNvPr id="1" name=""/>
        <p:cNvGrpSpPr/>
        <p:nvPr/>
      </p:nvGrpSpPr>
      <p:grpSpPr>
        <a:xfrm>
          <a:off x="0" y="0"/>
          <a:ext cx="0" cy="0"/>
          <a:chOff x="0" y="0"/>
          <a:chExt cx="0" cy="0"/>
        </a:xfrm>
      </p:grpSpPr>
      <p:pic>
        <p:nvPicPr>
          <p:cNvPr id="10" name="BACKGROUND IMAGE">
            <a:extLst>
              <a:ext uri="{FF2B5EF4-FFF2-40B4-BE49-F238E27FC236}">
                <a16:creationId xmlns:a16="http://schemas.microsoft.com/office/drawing/2014/main" id="{C8C07A3C-4C90-3F40-BF15-79FBA092624D}"/>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
          <a:stretch/>
        </p:blipFill>
        <p:spPr>
          <a:xfrm>
            <a:off x="0" y="0"/>
            <a:ext cx="9144000" cy="5143500"/>
          </a:xfrm>
          <a:prstGeom prst="rect">
            <a:avLst/>
          </a:prstGeom>
        </p:spPr>
      </p:pic>
      <p:sp>
        <p:nvSpPr>
          <p:cNvPr id="9" name="Rectangle 8">
            <a:extLst>
              <a:ext uri="{FF2B5EF4-FFF2-40B4-BE49-F238E27FC236}">
                <a16:creationId xmlns:a16="http://schemas.microsoft.com/office/drawing/2014/main" id="{7233EE1A-0BEF-6A43-BCCA-643950D37D04}"/>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Text Placeholder 10"/>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pic>
        <p:nvPicPr>
          <p:cNvPr id="15" name="CFEM WORDING LOGO" descr="Centres for Excellence in Maths">
            <a:extLst>
              <a:ext uri="{FF2B5EF4-FFF2-40B4-BE49-F238E27FC236}">
                <a16:creationId xmlns:a16="http://schemas.microsoft.com/office/drawing/2014/main" id="{6DC95414-A32D-5F43-B628-81B745FF296A}"/>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Tree>
    <p:extLst>
      <p:ext uri="{BB962C8B-B14F-4D97-AF65-F5344CB8AC3E}">
        <p14:creationId xmlns:p14="http://schemas.microsoft.com/office/powerpoint/2010/main" val="1516707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Option 1 Red (Locked)">
    <p:spTree>
      <p:nvGrpSpPr>
        <p:cNvPr id="1" name=""/>
        <p:cNvGrpSpPr/>
        <p:nvPr/>
      </p:nvGrpSpPr>
      <p:grpSpPr>
        <a:xfrm>
          <a:off x="0" y="0"/>
          <a:ext cx="0" cy="0"/>
          <a:chOff x="0" y="0"/>
          <a:chExt cx="0" cy="0"/>
        </a:xfrm>
      </p:grpSpPr>
      <p:pic>
        <p:nvPicPr>
          <p:cNvPr id="7" name="Picture 6" descr="A person giving a presentation&#10;&#10;Description automatically generated">
            <a:extLst>
              <a:ext uri="{FF2B5EF4-FFF2-40B4-BE49-F238E27FC236}">
                <a16:creationId xmlns:a16="http://schemas.microsoft.com/office/drawing/2014/main" id="{D288942E-87F8-220A-B7F2-30137A47807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0" cy="5143500"/>
          </a:xfrm>
          <a:prstGeom prst="rect">
            <a:avLst/>
          </a:prstGeom>
        </p:spPr>
      </p:pic>
      <p:sp>
        <p:nvSpPr>
          <p:cNvPr id="9" name="Rectangle 8">
            <a:extLst>
              <a:ext uri="{FF2B5EF4-FFF2-40B4-BE49-F238E27FC236}">
                <a16:creationId xmlns:a16="http://schemas.microsoft.com/office/drawing/2014/main" id="{7233EE1A-0BEF-6A43-BCCA-643950D37D04}"/>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Text Placeholder 10"/>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pic>
        <p:nvPicPr>
          <p:cNvPr id="15" name="CFEM WORDING LOGO" descr="Centres for Excellence in Maths">
            <a:extLst>
              <a:ext uri="{FF2B5EF4-FFF2-40B4-BE49-F238E27FC236}">
                <a16:creationId xmlns:a16="http://schemas.microsoft.com/office/drawing/2014/main" id="{6DC95414-A32D-5F43-B628-81B745FF296A}"/>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pic>
        <p:nvPicPr>
          <p:cNvPr id="13" name="Logo">
            <a:extLst>
              <a:ext uri="{FF2B5EF4-FFF2-40B4-BE49-F238E27FC236}">
                <a16:creationId xmlns:a16="http://schemas.microsoft.com/office/drawing/2014/main" id="{94E4D8CD-5F9A-45F7-A460-7B268AC60C4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251520" y="288833"/>
            <a:ext cx="892437" cy="472467"/>
          </a:xfrm>
          <a:prstGeom prst="rect">
            <a:avLst/>
          </a:prstGeom>
        </p:spPr>
      </p:pic>
    </p:spTree>
    <p:extLst>
      <p:ext uri="{BB962C8B-B14F-4D97-AF65-F5344CB8AC3E}">
        <p14:creationId xmlns:p14="http://schemas.microsoft.com/office/powerpoint/2010/main" val="1516707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Option 1 Yellow ">
    <p:spTree>
      <p:nvGrpSpPr>
        <p:cNvPr id="1" name=""/>
        <p:cNvGrpSpPr/>
        <p:nvPr/>
      </p:nvGrpSpPr>
      <p:grpSpPr>
        <a:xfrm>
          <a:off x="0" y="0"/>
          <a:ext cx="0" cy="0"/>
          <a:chOff x="0" y="0"/>
          <a:chExt cx="0" cy="0"/>
        </a:xfrm>
      </p:grpSpPr>
      <p:pic>
        <p:nvPicPr>
          <p:cNvPr id="9" name="BACKGROUND IMAGE">
            <a:extLst>
              <a:ext uri="{FF2B5EF4-FFF2-40B4-BE49-F238E27FC236}">
                <a16:creationId xmlns:a16="http://schemas.microsoft.com/office/drawing/2014/main" id="{DFD825F4-BA2A-F643-825D-46307792EC04}"/>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
          <a:stretch/>
        </p:blipFill>
        <p:spPr>
          <a:xfrm>
            <a:off x="0" y="0"/>
            <a:ext cx="9144000" cy="5143500"/>
          </a:xfrm>
          <a:prstGeom prst="rect">
            <a:avLst/>
          </a:prstGeom>
        </p:spPr>
      </p:pic>
      <p:sp>
        <p:nvSpPr>
          <p:cNvPr id="10" name="Black Box">
            <a:extLst>
              <a:ext uri="{FF2B5EF4-FFF2-40B4-BE49-F238E27FC236}">
                <a16:creationId xmlns:a16="http://schemas.microsoft.com/office/drawing/2014/main" id="{3DB72E24-7BE5-2B42-8E90-1F2CDEC3004C}"/>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A06E833D-F1F3-6D45-B811-D036A26F6695}"/>
              </a:ext>
            </a:extLst>
          </p:cNvPr>
          <p:cNvSpPr>
            <a:spLocks noGrp="1"/>
          </p:cNvSpPr>
          <p:nvPr>
            <p:ph type="ctrTitle"/>
          </p:nvPr>
        </p:nvSpPr>
        <p:spPr>
          <a:xfrm>
            <a:off x="3888720" y="2221200"/>
            <a:ext cx="4967280" cy="1242000"/>
          </a:xfrm>
          <a:solidFill>
            <a:srgbClr val="FDB913"/>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A49FB797-06CB-334E-B4BD-F2AD2065A8E0}"/>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8" name="Subtitle 2">
            <a:extLst>
              <a:ext uri="{FF2B5EF4-FFF2-40B4-BE49-F238E27FC236}">
                <a16:creationId xmlns:a16="http://schemas.microsoft.com/office/drawing/2014/main" id="{AD86EF5D-64E7-CF4F-98DC-B50B1243E778}"/>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9" name="Subtitle 3">
            <a:extLst>
              <a:ext uri="{FF2B5EF4-FFF2-40B4-BE49-F238E27FC236}">
                <a16:creationId xmlns:a16="http://schemas.microsoft.com/office/drawing/2014/main" id="{81AAA45F-6F3A-1842-947B-271B85C2234A}"/>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16" name="CFEM WORDING LOGO" descr="Centres for Excellence in Maths">
            <a:extLst>
              <a:ext uri="{FF2B5EF4-FFF2-40B4-BE49-F238E27FC236}">
                <a16:creationId xmlns:a16="http://schemas.microsoft.com/office/drawing/2014/main" id="{7F966E18-EC2D-2D4C-B306-1CA92D906B8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22" name="Rectangle 21">
            <a:extLst>
              <a:ext uri="{FF2B5EF4-FFF2-40B4-BE49-F238E27FC236}">
                <a16:creationId xmlns:a16="http://schemas.microsoft.com/office/drawing/2014/main" id="{3380B743-9A65-7D4C-BB36-E78CC9090B39}"/>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pic>
        <p:nvPicPr>
          <p:cNvPr id="11" name="ETF LOGO">
            <a:extLst>
              <a:ext uri="{FF2B5EF4-FFF2-40B4-BE49-F238E27FC236}">
                <a16:creationId xmlns:a16="http://schemas.microsoft.com/office/drawing/2014/main" id="{AF5E0E64-78DE-4046-8AC8-FD6AA1750D82}"/>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251521" y="299084"/>
            <a:ext cx="892435" cy="472466"/>
          </a:xfrm>
          <a:prstGeom prst="rect">
            <a:avLst/>
          </a:prstGeom>
        </p:spPr>
      </p:pic>
    </p:spTree>
    <p:extLst>
      <p:ext uri="{BB962C8B-B14F-4D97-AF65-F5344CB8AC3E}">
        <p14:creationId xmlns:p14="http://schemas.microsoft.com/office/powerpoint/2010/main" val="2692020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Option 1 Purple ">
    <p:spTree>
      <p:nvGrpSpPr>
        <p:cNvPr id="1" name=""/>
        <p:cNvGrpSpPr/>
        <p:nvPr/>
      </p:nvGrpSpPr>
      <p:grpSpPr>
        <a:xfrm>
          <a:off x="0" y="0"/>
          <a:ext cx="0" cy="0"/>
          <a:chOff x="0" y="0"/>
          <a:chExt cx="0" cy="0"/>
        </a:xfrm>
      </p:grpSpPr>
      <p:pic>
        <p:nvPicPr>
          <p:cNvPr id="11" name="BACKGROUND IMAGE">
            <a:extLst>
              <a:ext uri="{FF2B5EF4-FFF2-40B4-BE49-F238E27FC236}">
                <a16:creationId xmlns:a16="http://schemas.microsoft.com/office/drawing/2014/main" id="{AFE7CB1E-969E-0C48-92F5-6EFFF12377F3}"/>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
          <a:stretch/>
        </p:blipFill>
        <p:spPr>
          <a:xfrm>
            <a:off x="0" y="0"/>
            <a:ext cx="9144000" cy="5143500"/>
          </a:xfrm>
          <a:prstGeom prst="rect">
            <a:avLst/>
          </a:prstGeom>
        </p:spPr>
      </p:pic>
      <p:sp>
        <p:nvSpPr>
          <p:cNvPr id="10" name="Black Box">
            <a:extLst>
              <a:ext uri="{FF2B5EF4-FFF2-40B4-BE49-F238E27FC236}">
                <a16:creationId xmlns:a16="http://schemas.microsoft.com/office/drawing/2014/main" id="{F1FCF2EF-DF75-0346-A0C6-DCB448E90B42}"/>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DEBC431-EC05-AE47-95CE-C8A354EF7D98}"/>
              </a:ext>
            </a:extLst>
          </p:cNvPr>
          <p:cNvSpPr>
            <a:spLocks noGrp="1"/>
          </p:cNvSpPr>
          <p:nvPr>
            <p:ph type="ctrTitle"/>
          </p:nvPr>
        </p:nvSpPr>
        <p:spPr>
          <a:xfrm>
            <a:off x="3888720" y="2221200"/>
            <a:ext cx="4967280" cy="1242000"/>
          </a:xfrm>
          <a:solidFill>
            <a:srgbClr val="BE0064"/>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D8FA6AD4-D8D5-874E-87CF-FCB282CDF1A7}"/>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4" name="Subtitle 2">
            <a:extLst>
              <a:ext uri="{FF2B5EF4-FFF2-40B4-BE49-F238E27FC236}">
                <a16:creationId xmlns:a16="http://schemas.microsoft.com/office/drawing/2014/main" id="{80805657-3CDB-3C4E-8F25-95CFBECFD267}"/>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8A341E5C-7F97-3B4F-B78C-B470F365B239}"/>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12" name="Logo">
            <a:extLst>
              <a:ext uri="{FF2B5EF4-FFF2-40B4-BE49-F238E27FC236}">
                <a16:creationId xmlns:a16="http://schemas.microsoft.com/office/drawing/2014/main" id="{EFEAF3F7-8E56-E948-8ACE-F2D79031AEA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pic>
        <p:nvPicPr>
          <p:cNvPr id="17" name="CFEM WORDING LOGO" descr="Centres for Excellence in Maths">
            <a:extLst>
              <a:ext uri="{FF2B5EF4-FFF2-40B4-BE49-F238E27FC236}">
                <a16:creationId xmlns:a16="http://schemas.microsoft.com/office/drawing/2014/main" id="{8CA0989D-86FA-3D4E-A72D-94032D0EAA5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20" name="TO BE DELETED">
            <a:extLst>
              <a:ext uri="{FF2B5EF4-FFF2-40B4-BE49-F238E27FC236}">
                <a16:creationId xmlns:a16="http://schemas.microsoft.com/office/drawing/2014/main" id="{83BAB108-E3DA-B14E-8D61-98F79F78EA16}"/>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18634871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Option 1 Blue ">
    <p:spTree>
      <p:nvGrpSpPr>
        <p:cNvPr id="1" name=""/>
        <p:cNvGrpSpPr/>
        <p:nvPr/>
      </p:nvGrpSpPr>
      <p:grpSpPr>
        <a:xfrm>
          <a:off x="0" y="0"/>
          <a:ext cx="0" cy="0"/>
          <a:chOff x="0" y="0"/>
          <a:chExt cx="0" cy="0"/>
        </a:xfrm>
      </p:grpSpPr>
      <p:pic>
        <p:nvPicPr>
          <p:cNvPr id="11" name="BACKGROUND IMAGE">
            <a:extLst>
              <a:ext uri="{FF2B5EF4-FFF2-40B4-BE49-F238E27FC236}">
                <a16:creationId xmlns:a16="http://schemas.microsoft.com/office/drawing/2014/main" id="{F1F2BD81-62D3-5949-9641-BDE5CC75371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
          <a:stretch/>
        </p:blipFill>
        <p:spPr>
          <a:xfrm>
            <a:off x="0" y="0"/>
            <a:ext cx="9144000" cy="5143500"/>
          </a:xfrm>
          <a:prstGeom prst="rect">
            <a:avLst/>
          </a:prstGeom>
        </p:spPr>
      </p:pic>
      <p:sp>
        <p:nvSpPr>
          <p:cNvPr id="10" name="Black Box">
            <a:extLst>
              <a:ext uri="{FF2B5EF4-FFF2-40B4-BE49-F238E27FC236}">
                <a16:creationId xmlns:a16="http://schemas.microsoft.com/office/drawing/2014/main" id="{136BDF97-0CFB-9E4E-B997-2E2559C09B1C}"/>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D2011B99-EF4F-134E-8DB7-091289192321}"/>
              </a:ext>
            </a:extLst>
          </p:cNvPr>
          <p:cNvSpPr>
            <a:spLocks noGrp="1"/>
          </p:cNvSpPr>
          <p:nvPr>
            <p:ph type="ctrTitle"/>
          </p:nvPr>
        </p:nvSpPr>
        <p:spPr>
          <a:xfrm>
            <a:off x="3888720" y="2221200"/>
            <a:ext cx="4967280" cy="1242000"/>
          </a:xfrm>
          <a:solidFill>
            <a:srgbClr val="006EF5"/>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CD8A269F-FA1D-864D-8E1A-D550B6E4B228}"/>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4" name="Subtitle 2">
            <a:extLst>
              <a:ext uri="{FF2B5EF4-FFF2-40B4-BE49-F238E27FC236}">
                <a16:creationId xmlns:a16="http://schemas.microsoft.com/office/drawing/2014/main" id="{50171E07-61DB-4A42-AEF5-FDA15DD1213D}"/>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15983FE5-37E6-9C4A-B751-9F33DF47A8AB}"/>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6"/>
          </a:xfrm>
          <a:prstGeom prst="rect">
            <a:avLst/>
          </a:prstGeom>
        </p:spPr>
      </p:pic>
      <p:pic>
        <p:nvPicPr>
          <p:cNvPr id="20" name="CFEM WORDING LOGO" descr="Centres for Excellence in Maths">
            <a:extLst>
              <a:ext uri="{FF2B5EF4-FFF2-40B4-BE49-F238E27FC236}">
                <a16:creationId xmlns:a16="http://schemas.microsoft.com/office/drawing/2014/main" id="{68CE3D35-99DC-274F-9023-90180A4EC27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22" name="Rectangle 21">
            <a:extLst>
              <a:ext uri="{FF2B5EF4-FFF2-40B4-BE49-F238E27FC236}">
                <a16:creationId xmlns:a16="http://schemas.microsoft.com/office/drawing/2014/main" id="{DCC595DE-2B6F-5940-8314-43F8F29CA266}"/>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35106822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Option 1 Green ">
    <p:spTree>
      <p:nvGrpSpPr>
        <p:cNvPr id="1" name=""/>
        <p:cNvGrpSpPr/>
        <p:nvPr/>
      </p:nvGrpSpPr>
      <p:grpSpPr>
        <a:xfrm>
          <a:off x="0" y="0"/>
          <a:ext cx="0" cy="0"/>
          <a:chOff x="0" y="0"/>
          <a:chExt cx="0" cy="0"/>
        </a:xfrm>
      </p:grpSpPr>
      <p:pic>
        <p:nvPicPr>
          <p:cNvPr id="11" name="BACKGROUND IMAGE">
            <a:extLst>
              <a:ext uri="{FF2B5EF4-FFF2-40B4-BE49-F238E27FC236}">
                <a16:creationId xmlns:a16="http://schemas.microsoft.com/office/drawing/2014/main" id="{32290DB7-91BB-C742-B8A2-8D9FF500EA4A}"/>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
          <a:stretch/>
        </p:blipFill>
        <p:spPr>
          <a:xfrm>
            <a:off x="0" y="0"/>
            <a:ext cx="9144000" cy="5143500"/>
          </a:xfrm>
          <a:prstGeom prst="rect">
            <a:avLst/>
          </a:prstGeom>
        </p:spPr>
      </p:pic>
      <p:sp>
        <p:nvSpPr>
          <p:cNvPr id="9" name="Title 1">
            <a:extLst>
              <a:ext uri="{FF2B5EF4-FFF2-40B4-BE49-F238E27FC236}">
                <a16:creationId xmlns:a16="http://schemas.microsoft.com/office/drawing/2014/main" id="{4A71F2D2-CC69-9443-8EA7-AF0F0CA5852D}"/>
              </a:ext>
            </a:extLst>
          </p:cNvPr>
          <p:cNvSpPr>
            <a:spLocks noGrp="1"/>
          </p:cNvSpPr>
          <p:nvPr>
            <p:ph type="ctrTitle"/>
          </p:nvPr>
        </p:nvSpPr>
        <p:spPr>
          <a:xfrm>
            <a:off x="3888720" y="2221200"/>
            <a:ext cx="4967280" cy="1242000"/>
          </a:xfrm>
          <a:solidFill>
            <a:srgbClr val="008556"/>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0" name="Black Box">
            <a:extLst>
              <a:ext uri="{FF2B5EF4-FFF2-40B4-BE49-F238E27FC236}">
                <a16:creationId xmlns:a16="http://schemas.microsoft.com/office/drawing/2014/main" id="{6582EB17-88DF-ED4A-AAAA-4217403FE157}"/>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1">
            <a:extLst>
              <a:ext uri="{FF2B5EF4-FFF2-40B4-BE49-F238E27FC236}">
                <a16:creationId xmlns:a16="http://schemas.microsoft.com/office/drawing/2014/main" id="{BC1CAA91-60F7-6D4D-8194-E0F8084123E3}"/>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4" name="Subtitle 2">
            <a:extLst>
              <a:ext uri="{FF2B5EF4-FFF2-40B4-BE49-F238E27FC236}">
                <a16:creationId xmlns:a16="http://schemas.microsoft.com/office/drawing/2014/main" id="{636422A9-FDF0-CB45-A380-1E112FDEFC26}"/>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0584D28B-2DC3-5E41-B4A7-2D5E7F18EDF8}"/>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16" name="CFEM WORDING LOGO" descr="Centres for Excellence in Maths">
            <a:extLst>
              <a:ext uri="{FF2B5EF4-FFF2-40B4-BE49-F238E27FC236}">
                <a16:creationId xmlns:a16="http://schemas.microsoft.com/office/drawing/2014/main" id="{11725D81-2C94-0441-B301-B39448473A3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9" name="Rectangle 18">
            <a:extLst>
              <a:ext uri="{FF2B5EF4-FFF2-40B4-BE49-F238E27FC236}">
                <a16:creationId xmlns:a16="http://schemas.microsoft.com/office/drawing/2014/main" id="{C01069DA-DFF8-F244-A4A0-F2FC186CF84F}"/>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pic>
        <p:nvPicPr>
          <p:cNvPr id="12" name="ETF LOGO">
            <a:extLst>
              <a:ext uri="{FF2B5EF4-FFF2-40B4-BE49-F238E27FC236}">
                <a16:creationId xmlns:a16="http://schemas.microsoft.com/office/drawing/2014/main" id="{2EEBCF1E-5146-B34F-A55D-99533B57613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251522" y="288833"/>
            <a:ext cx="892435" cy="472466"/>
          </a:xfrm>
          <a:prstGeom prst="rect">
            <a:avLst/>
          </a:prstGeom>
        </p:spPr>
      </p:pic>
    </p:spTree>
    <p:extLst>
      <p:ext uri="{BB962C8B-B14F-4D97-AF65-F5344CB8AC3E}">
        <p14:creationId xmlns:p14="http://schemas.microsoft.com/office/powerpoint/2010/main" val="24364993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Option 2 Red (Locked)">
    <p:spTree>
      <p:nvGrpSpPr>
        <p:cNvPr id="1" name=""/>
        <p:cNvGrpSpPr/>
        <p:nvPr/>
      </p:nvGrpSpPr>
      <p:grpSpPr>
        <a:xfrm>
          <a:off x="0" y="0"/>
          <a:ext cx="0" cy="0"/>
          <a:chOff x="0" y="0"/>
          <a:chExt cx="0" cy="0"/>
        </a:xfrm>
      </p:grpSpPr>
      <p:pic>
        <p:nvPicPr>
          <p:cNvPr id="11" name="BACKGROUND IMAGE">
            <a:extLst>
              <a:ext uri="{FF2B5EF4-FFF2-40B4-BE49-F238E27FC236}">
                <a16:creationId xmlns:a16="http://schemas.microsoft.com/office/drawing/2014/main" id="{A46A3C2E-D2C6-2843-AD4D-06D5855AF892}"/>
              </a:ext>
              <a:ext uri="{C183D7F6-B498-43B3-948B-1728B52AA6E4}">
                <adec:decorative xmlns:adec="http://schemas.microsoft.com/office/drawing/2017/decorative" val="1"/>
              </a:ext>
            </a:extLst>
          </p:cNvPr>
          <p:cNvPicPr>
            <a:picLocks/>
          </p:cNvPicPr>
          <p:nvPr userDrawn="1"/>
        </p:nvPicPr>
        <p:blipFill>
          <a:blip r:embed="rId2" cstate="hqprint">
            <a:extLst>
              <a:ext uri="{28A0092B-C50C-407E-A947-70E740481C1C}">
                <a14:useLocalDpi xmlns:a14="http://schemas.microsoft.com/office/drawing/2010/main"/>
              </a:ext>
            </a:extLst>
          </a:blip>
          <a:srcRect/>
          <a:stretch>
            <a:fill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D7EB5A2A-41B3-FA4C-854B-789B3822C9AA}"/>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438165C3-D004-DC4D-ABBC-9885A9CAE480}"/>
              </a:ext>
            </a:extLst>
          </p:cNvPr>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43DE1D68-FC2F-8346-A3A7-63EAE5F98F80}"/>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046FB5F3-0469-9A4C-9D93-9B3EC7273BA7}"/>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373762F1-903E-F047-91F6-C37950E7356A}"/>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descr="Education and Training Foundation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520" y="288000"/>
            <a:ext cx="892439" cy="474133"/>
          </a:xfrm>
          <a:prstGeom prst="rect">
            <a:avLst/>
          </a:prstGeom>
        </p:spPr>
      </p:pic>
      <p:pic>
        <p:nvPicPr>
          <p:cNvPr id="16" name="CFEM WORDING LOGO" descr="Centres for Excellence in Maths">
            <a:extLst>
              <a:ext uri="{FF2B5EF4-FFF2-40B4-BE49-F238E27FC236}">
                <a16:creationId xmlns:a16="http://schemas.microsoft.com/office/drawing/2014/main" id="{954C3AB2-ED6C-3246-836A-BA1DE1C19B7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9" name="Rectangle 18">
            <a:extLst>
              <a:ext uri="{FF2B5EF4-FFF2-40B4-BE49-F238E27FC236}">
                <a16:creationId xmlns:a16="http://schemas.microsoft.com/office/drawing/2014/main" id="{6D9AA888-8CE1-CA49-A1FA-5B5FB68274C4}"/>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27312012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Option 2 Yellow ">
    <p:spTree>
      <p:nvGrpSpPr>
        <p:cNvPr id="1" name=""/>
        <p:cNvGrpSpPr/>
        <p:nvPr/>
      </p:nvGrpSpPr>
      <p:grpSpPr>
        <a:xfrm>
          <a:off x="0" y="0"/>
          <a:ext cx="0" cy="0"/>
          <a:chOff x="0" y="0"/>
          <a:chExt cx="0" cy="0"/>
        </a:xfrm>
      </p:grpSpPr>
      <p:pic>
        <p:nvPicPr>
          <p:cNvPr id="14" name="BACKGROUND IMAGE">
            <a:extLst>
              <a:ext uri="{FF2B5EF4-FFF2-40B4-BE49-F238E27FC236}">
                <a16:creationId xmlns:a16="http://schemas.microsoft.com/office/drawing/2014/main" id="{D7B91F4E-F689-D847-9253-E6A6855F6928}"/>
              </a:ext>
              <a:ext uri="{C183D7F6-B498-43B3-948B-1728B52AA6E4}">
                <adec:decorative xmlns:adec="http://schemas.microsoft.com/office/drawing/2017/decorative" val="1"/>
              </a:ext>
            </a:extLst>
          </p:cNvPr>
          <p:cNvPicPr>
            <a:picLocks/>
          </p:cNvPicPr>
          <p:nvPr userDrawn="1"/>
        </p:nvPicPr>
        <p:blipFill>
          <a:blip r:embed="rId2" cstate="hqprint">
            <a:extLst>
              <a:ext uri="{28A0092B-C50C-407E-A947-70E740481C1C}">
                <a14:useLocalDpi xmlns:a14="http://schemas.microsoft.com/office/drawing/2010/main"/>
              </a:ext>
            </a:extLst>
          </a:blip>
          <a:srcRect/>
          <a:stretch>
            <a:fillRect/>
          </a:stretch>
        </p:blipFill>
        <p:spPr>
          <a:xfrm>
            <a:off x="0" y="0"/>
            <a:ext cx="9144000" cy="5143500"/>
          </a:xfrm>
          <a:prstGeom prst="rect">
            <a:avLst/>
          </a:prstGeom>
        </p:spPr>
      </p:pic>
      <p:sp>
        <p:nvSpPr>
          <p:cNvPr id="9" name="Black Box">
            <a:extLst>
              <a:ext uri="{FF2B5EF4-FFF2-40B4-BE49-F238E27FC236}">
                <a16:creationId xmlns:a16="http://schemas.microsoft.com/office/drawing/2014/main" id="{F6C77ADD-9A69-8E4D-8403-40AD9B72B747}"/>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07FD895E-2F88-5247-84AD-BEE64518ED1C}"/>
              </a:ext>
            </a:extLst>
          </p:cNvPr>
          <p:cNvSpPr>
            <a:spLocks noGrp="1"/>
          </p:cNvSpPr>
          <p:nvPr>
            <p:ph type="ctrTitle"/>
          </p:nvPr>
        </p:nvSpPr>
        <p:spPr>
          <a:xfrm>
            <a:off x="3888720" y="2221200"/>
            <a:ext cx="4967280" cy="1242000"/>
          </a:xfrm>
          <a:solidFill>
            <a:srgbClr val="FDB913"/>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1" name="Subtitle 1">
            <a:extLst>
              <a:ext uri="{FF2B5EF4-FFF2-40B4-BE49-F238E27FC236}">
                <a16:creationId xmlns:a16="http://schemas.microsoft.com/office/drawing/2014/main" id="{95DB6D55-4EB2-1846-9583-EB3000A577A4}"/>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2" name="Subtitle 2">
            <a:extLst>
              <a:ext uri="{FF2B5EF4-FFF2-40B4-BE49-F238E27FC236}">
                <a16:creationId xmlns:a16="http://schemas.microsoft.com/office/drawing/2014/main" id="{37FAF552-E190-E34E-B11B-C4F906838127}"/>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3" name="Subtitle 3">
            <a:extLst>
              <a:ext uri="{FF2B5EF4-FFF2-40B4-BE49-F238E27FC236}">
                <a16:creationId xmlns:a16="http://schemas.microsoft.com/office/drawing/2014/main" id="{F3BA9B04-1162-E349-9A13-9221FDEE36D9}"/>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0" y="288833"/>
            <a:ext cx="892437" cy="472467"/>
          </a:xfrm>
          <a:prstGeom prst="rect">
            <a:avLst/>
          </a:prstGeom>
        </p:spPr>
      </p:pic>
      <p:pic>
        <p:nvPicPr>
          <p:cNvPr id="17" name="CFEM WORDING LOGO" descr="Centres for Excellence in Maths">
            <a:extLst>
              <a:ext uri="{FF2B5EF4-FFF2-40B4-BE49-F238E27FC236}">
                <a16:creationId xmlns:a16="http://schemas.microsoft.com/office/drawing/2014/main" id="{E32EC2E9-BA94-2145-ABF3-B161BA69E76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9" name="Rectangle 18">
            <a:extLst>
              <a:ext uri="{FF2B5EF4-FFF2-40B4-BE49-F238E27FC236}">
                <a16:creationId xmlns:a16="http://schemas.microsoft.com/office/drawing/2014/main" id="{43F9E6E5-6781-574C-A2C2-307C6E769DFA}"/>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3084931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Option 2 Purple ">
    <p:spTree>
      <p:nvGrpSpPr>
        <p:cNvPr id="1" name=""/>
        <p:cNvGrpSpPr/>
        <p:nvPr/>
      </p:nvGrpSpPr>
      <p:grpSpPr>
        <a:xfrm>
          <a:off x="0" y="0"/>
          <a:ext cx="0" cy="0"/>
          <a:chOff x="0" y="0"/>
          <a:chExt cx="0" cy="0"/>
        </a:xfrm>
      </p:grpSpPr>
      <p:pic>
        <p:nvPicPr>
          <p:cNvPr id="11" name="BACKGROUND IMAGE">
            <a:extLst>
              <a:ext uri="{FF2B5EF4-FFF2-40B4-BE49-F238E27FC236}">
                <a16:creationId xmlns:a16="http://schemas.microsoft.com/office/drawing/2014/main" id="{6E4C624C-E830-F64C-B71D-EE224D952E63}"/>
              </a:ext>
              <a:ext uri="{C183D7F6-B498-43B3-948B-1728B52AA6E4}">
                <adec:decorative xmlns:adec="http://schemas.microsoft.com/office/drawing/2017/decorative" val="1"/>
              </a:ext>
            </a:extLst>
          </p:cNvPr>
          <p:cNvPicPr>
            <a:picLocks/>
          </p:cNvPicPr>
          <p:nvPr userDrawn="1"/>
        </p:nvPicPr>
        <p:blipFill>
          <a:blip r:embed="rId2" cstate="hqprint">
            <a:extLst>
              <a:ext uri="{28A0092B-C50C-407E-A947-70E740481C1C}">
                <a14:useLocalDpi xmlns:a14="http://schemas.microsoft.com/office/drawing/2010/main"/>
              </a:ext>
            </a:extLst>
          </a:blip>
          <a:srcRect/>
          <a:stretch>
            <a:fillRect/>
          </a:stretch>
        </p:blipFill>
        <p:spPr>
          <a:xfrm>
            <a:off x="0" y="0"/>
            <a:ext cx="9144000" cy="5143500"/>
          </a:xfrm>
          <a:prstGeom prst="rect">
            <a:avLst/>
          </a:prstGeom>
        </p:spPr>
      </p:pic>
      <p:sp>
        <p:nvSpPr>
          <p:cNvPr id="10" name="Black Box">
            <a:extLst>
              <a:ext uri="{FF2B5EF4-FFF2-40B4-BE49-F238E27FC236}">
                <a16:creationId xmlns:a16="http://schemas.microsoft.com/office/drawing/2014/main" id="{A86DCC05-7184-3040-AD53-5AD2DB5DD563}"/>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DD920918-4BA9-8849-9D85-BF4E20776D40}"/>
              </a:ext>
            </a:extLst>
          </p:cNvPr>
          <p:cNvSpPr>
            <a:spLocks noGrp="1"/>
          </p:cNvSpPr>
          <p:nvPr>
            <p:ph type="ctrTitle"/>
          </p:nvPr>
        </p:nvSpPr>
        <p:spPr>
          <a:xfrm>
            <a:off x="3888720" y="2221200"/>
            <a:ext cx="4967280" cy="1242000"/>
          </a:xfrm>
          <a:solidFill>
            <a:srgbClr val="BE0064"/>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FFC618B4-4E9C-1941-A4D7-96259945E923}"/>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2473B12C-809E-174C-9940-284969BE9727}"/>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C41143CD-3EFB-A945-9EBD-3A971A332E36}"/>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9" name="Logo" descr="Education and Training Foundation 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0" y="288833"/>
            <a:ext cx="892439" cy="472467"/>
          </a:xfrm>
          <a:prstGeom prst="rect">
            <a:avLst/>
          </a:prstGeom>
        </p:spPr>
      </p:pic>
      <p:pic>
        <p:nvPicPr>
          <p:cNvPr id="12" name="CFEM WORDING LOGO" descr="Centres for Excellence in Maths">
            <a:extLst>
              <a:ext uri="{FF2B5EF4-FFF2-40B4-BE49-F238E27FC236}">
                <a16:creationId xmlns:a16="http://schemas.microsoft.com/office/drawing/2014/main" id="{2F0816FB-01F5-9647-A901-D8C54A541ED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7" name="Rectangle 16">
            <a:extLst>
              <a:ext uri="{FF2B5EF4-FFF2-40B4-BE49-F238E27FC236}">
                <a16:creationId xmlns:a16="http://schemas.microsoft.com/office/drawing/2014/main" id="{BD64B893-5BA5-9841-8DC9-63CAE384A750}"/>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751551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Option 2 (Locked)">
    <p:spTree>
      <p:nvGrpSpPr>
        <p:cNvPr id="1" name=""/>
        <p:cNvGrpSpPr/>
        <p:nvPr/>
      </p:nvGrpSpPr>
      <p:grpSpPr>
        <a:xfrm>
          <a:off x="0" y="0"/>
          <a:ext cx="0" cy="0"/>
          <a:chOff x="0" y="0"/>
          <a:chExt cx="0" cy="0"/>
        </a:xfrm>
      </p:grpSpPr>
      <p:pic>
        <p:nvPicPr>
          <p:cNvPr id="13" name="Picture Placeholder 1070"/>
          <p:cNvPicPr>
            <a:picLocks/>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9144000" cy="5143500"/>
          </a:xfrm>
          <a:prstGeom prst="rect">
            <a:avLst/>
          </a:prstGeom>
        </p:spPr>
      </p:pic>
      <p:sp>
        <p:nvSpPr>
          <p:cNvPr id="2" name="Title 1"/>
          <p:cNvSpPr>
            <a:spLocks noGrp="1"/>
          </p:cNvSpPr>
          <p:nvPr>
            <p:ph type="ctrTitle"/>
          </p:nvPr>
        </p:nvSpPr>
        <p:spPr>
          <a:xfrm>
            <a:off x="3888720" y="2221200"/>
            <a:ext cx="4967280" cy="1242000"/>
          </a:xfrm>
          <a:solidFill>
            <a:schemeClr val="accent2"/>
          </a:solidFill>
        </p:spPr>
        <p:txBody>
          <a:bodyPr lIns="108000" tIns="136800" rIns="0" bIns="0">
            <a:noAutofit/>
          </a:bodyPr>
          <a:lstStyle>
            <a:lvl1pPr algn="l">
              <a:lnSpc>
                <a:spcPts val="4100"/>
              </a:lnSpc>
              <a:defRPr sz="4500" b="1" cap="all"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888720" y="3618000"/>
            <a:ext cx="4967280" cy="1242000"/>
          </a:xfrm>
          <a:solidFill>
            <a:schemeClr val="tx1"/>
          </a:solidFill>
        </p:spPr>
        <p:txBody>
          <a:bodyPr lIns="108000" tIns="108000" bIns="108000"/>
          <a:lstStyle>
            <a:lvl1pPr marL="0" indent="0" algn="l">
              <a:lnSpc>
                <a:spcPts val="1600"/>
              </a:lnSpc>
              <a:spcBef>
                <a:spcPts val="0"/>
              </a:spcBef>
              <a:buNone/>
              <a:defRPr sz="1350" b="1"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1" name="Text Placeholder 10"/>
          <p:cNvSpPr>
            <a:spLocks noGrp="1"/>
          </p:cNvSpPr>
          <p:nvPr>
            <p:ph type="body" sz="quarter" idx="14"/>
          </p:nvPr>
        </p:nvSpPr>
        <p:spPr>
          <a:xfrm>
            <a:off x="3888720" y="3939902"/>
            <a:ext cx="4805486" cy="504056"/>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3528" y="267494"/>
            <a:ext cx="892439" cy="474133"/>
          </a:xfrm>
          <a:prstGeom prst="rect">
            <a:avLst/>
          </a:prstGeom>
        </p:spPr>
      </p:pic>
    </p:spTree>
    <p:extLst>
      <p:ext uri="{BB962C8B-B14F-4D97-AF65-F5344CB8AC3E}">
        <p14:creationId xmlns:p14="http://schemas.microsoft.com/office/powerpoint/2010/main" val="27980134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Option 2 Blue">
    <p:spTree>
      <p:nvGrpSpPr>
        <p:cNvPr id="1" name=""/>
        <p:cNvGrpSpPr/>
        <p:nvPr/>
      </p:nvGrpSpPr>
      <p:grpSpPr>
        <a:xfrm>
          <a:off x="0" y="0"/>
          <a:ext cx="0" cy="0"/>
          <a:chOff x="0" y="0"/>
          <a:chExt cx="0" cy="0"/>
        </a:xfrm>
      </p:grpSpPr>
      <p:pic>
        <p:nvPicPr>
          <p:cNvPr id="9" name="BACKGROUND IMAGE">
            <a:extLst>
              <a:ext uri="{FF2B5EF4-FFF2-40B4-BE49-F238E27FC236}">
                <a16:creationId xmlns:a16="http://schemas.microsoft.com/office/drawing/2014/main" id="{A12BF482-1B43-5B4A-98EB-1BE2DA109AD9}"/>
              </a:ext>
              <a:ext uri="{C183D7F6-B498-43B3-948B-1728B52AA6E4}">
                <adec:decorative xmlns:adec="http://schemas.microsoft.com/office/drawing/2017/decorative" val="1"/>
              </a:ext>
            </a:extLst>
          </p:cNvPr>
          <p:cNvPicPr>
            <a:picLocks/>
          </p:cNvPicPr>
          <p:nvPr userDrawn="1"/>
        </p:nvPicPr>
        <p:blipFill>
          <a:blip r:embed="rId2" cstate="hqprint">
            <a:extLst>
              <a:ext uri="{28A0092B-C50C-407E-A947-70E740481C1C}">
                <a14:useLocalDpi xmlns:a14="http://schemas.microsoft.com/office/drawing/2010/main"/>
              </a:ext>
            </a:extLst>
          </a:blip>
          <a:srcRect/>
          <a:stretch>
            <a:fill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E18D3D07-3ABC-4C45-BBF1-E1A1B730FBB5}"/>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215054F5-BFE8-4A44-B067-46F7638B04D1}"/>
              </a:ext>
            </a:extLst>
          </p:cNvPr>
          <p:cNvSpPr>
            <a:spLocks noGrp="1"/>
          </p:cNvSpPr>
          <p:nvPr>
            <p:ph type="ctrTitle"/>
          </p:nvPr>
        </p:nvSpPr>
        <p:spPr>
          <a:xfrm>
            <a:off x="3888720" y="2221200"/>
            <a:ext cx="4967280" cy="1242000"/>
          </a:xfrm>
          <a:solidFill>
            <a:srgbClr val="006EF5"/>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56BA5850-81E6-FA4D-BC51-C2DE08F91112}"/>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BAB0FF8B-A1F1-C748-9080-B70EAF031BB8}"/>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B8105959-FDE8-4440-A351-E1465E257561}"/>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pic>
        <p:nvPicPr>
          <p:cNvPr id="12" name="CFEM WORDING LOGO" descr="Centres for Excellence in Maths">
            <a:extLst>
              <a:ext uri="{FF2B5EF4-FFF2-40B4-BE49-F238E27FC236}">
                <a16:creationId xmlns:a16="http://schemas.microsoft.com/office/drawing/2014/main" id="{DF140582-D7AA-2A4D-BE03-1E29E195588A}"/>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9" name="Rectangle 18">
            <a:extLst>
              <a:ext uri="{FF2B5EF4-FFF2-40B4-BE49-F238E27FC236}">
                <a16:creationId xmlns:a16="http://schemas.microsoft.com/office/drawing/2014/main" id="{0369004E-7A67-C540-B0C8-2F781E30F0E3}"/>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8882268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Option 2 Green">
    <p:spTree>
      <p:nvGrpSpPr>
        <p:cNvPr id="1" name=""/>
        <p:cNvGrpSpPr/>
        <p:nvPr/>
      </p:nvGrpSpPr>
      <p:grpSpPr>
        <a:xfrm>
          <a:off x="0" y="0"/>
          <a:ext cx="0" cy="0"/>
          <a:chOff x="0" y="0"/>
          <a:chExt cx="0" cy="0"/>
        </a:xfrm>
      </p:grpSpPr>
      <p:pic>
        <p:nvPicPr>
          <p:cNvPr id="9" name="BACKGROUND IMAGE">
            <a:extLst>
              <a:ext uri="{FF2B5EF4-FFF2-40B4-BE49-F238E27FC236}">
                <a16:creationId xmlns:a16="http://schemas.microsoft.com/office/drawing/2014/main" id="{B3266422-0C32-1341-BE30-E15978CFD2D1}"/>
              </a:ext>
              <a:ext uri="{C183D7F6-B498-43B3-948B-1728B52AA6E4}">
                <adec:decorative xmlns:adec="http://schemas.microsoft.com/office/drawing/2017/decorative" val="1"/>
              </a:ext>
            </a:extLst>
          </p:cNvPr>
          <p:cNvPicPr>
            <a:picLocks/>
          </p:cNvPicPr>
          <p:nvPr userDrawn="1"/>
        </p:nvPicPr>
        <p:blipFill>
          <a:blip r:embed="rId2" cstate="hqprint">
            <a:extLst>
              <a:ext uri="{28A0092B-C50C-407E-A947-70E740481C1C}">
                <a14:useLocalDpi xmlns:a14="http://schemas.microsoft.com/office/drawing/2010/main"/>
              </a:ext>
            </a:extLst>
          </a:blip>
          <a:srcRect/>
          <a:stretch>
            <a:fill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C0A2ECBF-9E98-974F-AD7B-2EE0AA9900D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DA9E477A-02EF-8A47-BC78-3AC66B5A6613}"/>
              </a:ext>
            </a:extLst>
          </p:cNvPr>
          <p:cNvSpPr>
            <a:spLocks noGrp="1"/>
          </p:cNvSpPr>
          <p:nvPr>
            <p:ph type="ctrTitle"/>
          </p:nvPr>
        </p:nvSpPr>
        <p:spPr>
          <a:xfrm>
            <a:off x="3888720" y="2221200"/>
            <a:ext cx="4967280" cy="1242000"/>
          </a:xfrm>
          <a:solidFill>
            <a:srgbClr val="008556"/>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0A71B81D-F16B-1848-A931-137EDC9FB7B7}"/>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DA3DD3E3-A42A-8441-A28E-169B96E58BFB}"/>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5381BA70-BB87-DB49-AB51-FD636F3F49A2}"/>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pic>
        <p:nvPicPr>
          <p:cNvPr id="12" name="CFEM WORDING LOGO" descr="Centres for Excellence in Maths">
            <a:extLst>
              <a:ext uri="{FF2B5EF4-FFF2-40B4-BE49-F238E27FC236}">
                <a16:creationId xmlns:a16="http://schemas.microsoft.com/office/drawing/2014/main" id="{8B244232-2B6E-3C4A-BCB9-7DBFE86604AC}"/>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9" name="Rectangle 18">
            <a:extLst>
              <a:ext uri="{FF2B5EF4-FFF2-40B4-BE49-F238E27FC236}">
                <a16:creationId xmlns:a16="http://schemas.microsoft.com/office/drawing/2014/main" id="{543E8483-3370-C547-BE6B-029A1AEACF74}"/>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36143574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Unlocked">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0" y="0"/>
            <a:ext cx="9144000" cy="5143500"/>
          </a:xfrm>
          <a:solidFill>
            <a:schemeClr val="bg2"/>
          </a:solidFill>
        </p:spPr>
        <p:txBody>
          <a:bodyPr/>
          <a:lstStyle/>
          <a:p>
            <a:r>
              <a:rPr lang="en-US"/>
              <a:t>Click icon to add picture</a:t>
            </a:r>
            <a:endParaRPr lang="en-GB"/>
          </a:p>
        </p:txBody>
      </p:sp>
      <p:sp>
        <p:nvSpPr>
          <p:cNvPr id="8" name="Black Box">
            <a:extLst>
              <a:ext uri="{FF2B5EF4-FFF2-40B4-BE49-F238E27FC236}">
                <a16:creationId xmlns:a16="http://schemas.microsoft.com/office/drawing/2014/main" id="{DF89CEBF-8DDB-584B-AB45-17DC44A5FED1}"/>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8F41C458-4902-0341-BDFB-9FBCE3A7784E}"/>
              </a:ext>
            </a:extLst>
          </p:cNvPr>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9" name="Subtitle 1">
            <a:extLst>
              <a:ext uri="{FF2B5EF4-FFF2-40B4-BE49-F238E27FC236}">
                <a16:creationId xmlns:a16="http://schemas.microsoft.com/office/drawing/2014/main" id="{C093796F-CDB1-D348-B1F0-9617A8EAEF35}"/>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0" name="Subtitle 2">
            <a:extLst>
              <a:ext uri="{FF2B5EF4-FFF2-40B4-BE49-F238E27FC236}">
                <a16:creationId xmlns:a16="http://schemas.microsoft.com/office/drawing/2014/main" id="{B1A20097-0159-9E41-A93C-5431A58F804B}"/>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1" name="Subtitle 3">
            <a:extLst>
              <a:ext uri="{FF2B5EF4-FFF2-40B4-BE49-F238E27FC236}">
                <a16:creationId xmlns:a16="http://schemas.microsoft.com/office/drawing/2014/main" id="{826CE89A-73E9-B24B-9078-4104E0E8B925}"/>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33584313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Title Slide Option 2">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EBED1B9B-0A6E-A54B-B172-4DEE060EA9F3}"/>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5313DC36-E457-6143-9033-DA9500DC73E9}"/>
              </a:ext>
            </a:extLst>
          </p:cNvPr>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1248083E-C5D2-5345-8A8E-22F3D625504A}"/>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AB001CCC-F82B-4E4C-8FD3-D1EBA11F8D56}"/>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6" name="Subtitle 3">
            <a:extLst>
              <a:ext uri="{FF2B5EF4-FFF2-40B4-BE49-F238E27FC236}">
                <a16:creationId xmlns:a16="http://schemas.microsoft.com/office/drawing/2014/main" id="{B6AE49EF-13C0-7B41-B858-5E194465B4A8}"/>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10" name="CFEM WORDING LOGO" descr="Centres for Excellence in Maths">
            <a:extLst>
              <a:ext uri="{FF2B5EF4-FFF2-40B4-BE49-F238E27FC236}">
                <a16:creationId xmlns:a16="http://schemas.microsoft.com/office/drawing/2014/main" id="{97F80D41-AAA6-0B42-926B-F08FD89CCED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1" name="Rectangle 10">
            <a:extLst>
              <a:ext uri="{FF2B5EF4-FFF2-40B4-BE49-F238E27FC236}">
                <a16:creationId xmlns:a16="http://schemas.microsoft.com/office/drawing/2014/main" id="{43BEC6EC-DC68-CE45-B459-2FCE7F7C66D2}"/>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pic>
        <p:nvPicPr>
          <p:cNvPr id="17" name="ETF LOGO">
            <a:extLst>
              <a:ext uri="{FF2B5EF4-FFF2-40B4-BE49-F238E27FC236}">
                <a16:creationId xmlns:a16="http://schemas.microsoft.com/office/drawing/2014/main" id="{ABEE80CB-5440-E142-BBBB-C5BF311EAE2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97622"/>
            <a:ext cx="892435" cy="472466"/>
          </a:xfrm>
          <a:prstGeom prst="rect">
            <a:avLst/>
          </a:prstGeom>
        </p:spPr>
      </p:pic>
    </p:spTree>
    <p:extLst>
      <p:ext uri="{BB962C8B-B14F-4D97-AF65-F5344CB8AC3E}">
        <p14:creationId xmlns:p14="http://schemas.microsoft.com/office/powerpoint/2010/main" val="42209060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Option 2">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61F1B003-6273-F546-86AC-FEB4DB7CA121}"/>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06D77190-E00E-FF44-B20D-54BC35DB7A6E}"/>
              </a:ext>
            </a:extLst>
          </p:cNvPr>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5FBE1DCA-D8B6-FE48-9937-B6A2AA9F81FD}"/>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C756CB08-70E7-A44D-BD0E-86C2D1900D64}"/>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6" name="Subtitle 3">
            <a:extLst>
              <a:ext uri="{FF2B5EF4-FFF2-40B4-BE49-F238E27FC236}">
                <a16:creationId xmlns:a16="http://schemas.microsoft.com/office/drawing/2014/main" id="{67097E92-A4F7-5D4F-A639-9669B932939B}"/>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a:extLst>
              <a:ext uri="{FF2B5EF4-FFF2-40B4-BE49-F238E27FC236}">
                <a16:creationId xmlns:a16="http://schemas.microsoft.com/office/drawing/2014/main" id="{A93A09AD-0614-AC4F-A771-7C91DF29135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pic>
        <p:nvPicPr>
          <p:cNvPr id="10" name="CFEM WORDING LOGO" descr="Centres for Excellence in Maths">
            <a:extLst>
              <a:ext uri="{FF2B5EF4-FFF2-40B4-BE49-F238E27FC236}">
                <a16:creationId xmlns:a16="http://schemas.microsoft.com/office/drawing/2014/main" id="{14A86423-2196-5E4A-87B2-45A63D90C0E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1" name="Rectangle 10">
            <a:extLst>
              <a:ext uri="{FF2B5EF4-FFF2-40B4-BE49-F238E27FC236}">
                <a16:creationId xmlns:a16="http://schemas.microsoft.com/office/drawing/2014/main" id="{6AFC37C2-8CDC-1940-8E01-5DE13DA80F3D}"/>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25078352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Slide Option 2">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FFD88681-7A12-D144-ACBC-42D6F63A3FF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48119204-FBC9-B94A-86B9-7775C3F96BBA}"/>
              </a:ext>
            </a:extLst>
          </p:cNvPr>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EF925A02-0271-4142-B01E-0B08F117F886}"/>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4C739F3A-1D09-D94D-8E35-21E9F4DD5EE8}"/>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6" name="Subtitle 3">
            <a:extLst>
              <a:ext uri="{FF2B5EF4-FFF2-40B4-BE49-F238E27FC236}">
                <a16:creationId xmlns:a16="http://schemas.microsoft.com/office/drawing/2014/main" id="{03857983-908D-2B43-BBE8-9B01F801C9A0}"/>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10" name="CFEM WORDING LOGO" descr="Centres for Excellence in Maths">
            <a:extLst>
              <a:ext uri="{FF2B5EF4-FFF2-40B4-BE49-F238E27FC236}">
                <a16:creationId xmlns:a16="http://schemas.microsoft.com/office/drawing/2014/main" id="{DD655A75-024B-CB42-898E-777227098CC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7" name="Rectangle 16">
            <a:extLst>
              <a:ext uri="{FF2B5EF4-FFF2-40B4-BE49-F238E27FC236}">
                <a16:creationId xmlns:a16="http://schemas.microsoft.com/office/drawing/2014/main" id="{1A8F8E7B-754A-9248-B035-5672A849E7AA}"/>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pic>
        <p:nvPicPr>
          <p:cNvPr id="11" name="Logo">
            <a:extLst>
              <a:ext uri="{FF2B5EF4-FFF2-40B4-BE49-F238E27FC236}">
                <a16:creationId xmlns:a16="http://schemas.microsoft.com/office/drawing/2014/main" id="{C4852BB8-1F3E-4D40-8F63-4B5729D8F92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6"/>
          </a:xfrm>
          <a:prstGeom prst="rect">
            <a:avLst/>
          </a:prstGeom>
        </p:spPr>
      </p:pic>
    </p:spTree>
    <p:extLst>
      <p:ext uri="{BB962C8B-B14F-4D97-AF65-F5344CB8AC3E}">
        <p14:creationId xmlns:p14="http://schemas.microsoft.com/office/powerpoint/2010/main" val="36817732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113ABC99-B7D1-FB42-B418-1D85203F47CB}"/>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84A128B5-1853-0442-B035-3088E4C9B61B}"/>
              </a:ext>
            </a:extLst>
          </p:cNvPr>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65CE4755-00FA-3641-B52A-4E4589B540C3}"/>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C0CD1475-8388-5042-8ECB-B897D6426CAF}"/>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6" name="Subtitle 3">
            <a:extLst>
              <a:ext uri="{FF2B5EF4-FFF2-40B4-BE49-F238E27FC236}">
                <a16:creationId xmlns:a16="http://schemas.microsoft.com/office/drawing/2014/main" id="{9D5F53B3-540D-2A4A-9215-E6AE82091B50}"/>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10" name="CFEM WORDING LOGO" descr="Centres for Excellence in Maths">
            <a:extLst>
              <a:ext uri="{FF2B5EF4-FFF2-40B4-BE49-F238E27FC236}">
                <a16:creationId xmlns:a16="http://schemas.microsoft.com/office/drawing/2014/main" id="{C7991E58-0F3D-AA47-9008-329BBD2AE1E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1" name="Rectangle 10">
            <a:extLst>
              <a:ext uri="{FF2B5EF4-FFF2-40B4-BE49-F238E27FC236}">
                <a16:creationId xmlns:a16="http://schemas.microsoft.com/office/drawing/2014/main" id="{5BFC4DC7-AE48-7544-B023-05656FA27272}"/>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pic>
        <p:nvPicPr>
          <p:cNvPr id="17" name="ETF LOGO">
            <a:extLst>
              <a:ext uri="{FF2B5EF4-FFF2-40B4-BE49-F238E27FC236}">
                <a16:creationId xmlns:a16="http://schemas.microsoft.com/office/drawing/2014/main" id="{0467C0DF-316D-C545-A53F-EDB164CA90A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2" y="288833"/>
            <a:ext cx="892435" cy="472466"/>
          </a:xfrm>
          <a:prstGeom prst="rect">
            <a:avLst/>
          </a:prstGeom>
        </p:spPr>
      </p:pic>
    </p:spTree>
    <p:extLst>
      <p:ext uri="{BB962C8B-B14F-4D97-AF65-F5344CB8AC3E}">
        <p14:creationId xmlns:p14="http://schemas.microsoft.com/office/powerpoint/2010/main" val="28015104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F7BC3F4-A560-6244-B6D7-E1099F3BF5E6}"/>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0" name="Text Placeholder 8"/>
          <p:cNvSpPr>
            <a:spLocks noGrp="1"/>
          </p:cNvSpPr>
          <p:nvPr>
            <p:ph type="body" sz="quarter" idx="14"/>
          </p:nvPr>
        </p:nvSpPr>
        <p:spPr>
          <a:xfrm>
            <a:off x="251520" y="986400"/>
            <a:ext cx="7200900" cy="3459831"/>
          </a:xfrm>
        </p:spPr>
        <p:txBody>
          <a:bodyPr lIns="0" tIns="0" rIns="0" bIns="0">
            <a:normAutofit/>
          </a:bodyPr>
          <a:lstStyle>
            <a:lvl1pPr marL="0" indent="0">
              <a:lnSpc>
                <a:spcPts val="4500"/>
              </a:lnSpc>
              <a:spcBef>
                <a:spcPts val="0"/>
              </a:spcBef>
              <a:buNone/>
              <a:defRPr lang="en-US" sz="4500" b="1" kern="1200" cap="none" baseline="0" dirty="0" smtClean="0">
                <a:solidFill>
                  <a:srgbClr val="005AC5"/>
                </a:solidFill>
                <a:latin typeface="+mn-lt"/>
                <a:ea typeface="+mn-ea"/>
                <a:cs typeface="+mn-cs"/>
              </a:defRPr>
            </a:lvl1pPr>
          </a:lstStyle>
          <a:p>
            <a:pPr marL="0" lvl="0" indent="0" algn="l" defTabSz="914400" rtl="0" eaLnBrk="1" latinLnBrk="0" hangingPunct="1">
              <a:spcBef>
                <a:spcPct val="20000"/>
              </a:spcBef>
              <a:buFont typeface="+mj-lt"/>
              <a:buNone/>
            </a:pPr>
            <a:r>
              <a:rPr lang="en-US"/>
              <a:t>Click to edit Master text styles</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GB"/>
              <a:t>Education &amp; Training Foundation</a:t>
            </a:r>
          </a:p>
        </p:txBody>
      </p:sp>
      <p:sp>
        <p:nvSpPr>
          <p:cNvPr id="6" name="Slide Number Placeholder 5"/>
          <p:cNvSpPr>
            <a:spLocks noGrp="1"/>
          </p:cNvSpPr>
          <p:nvPr>
            <p:ph type="sldNum" sz="quarter" idx="12"/>
          </p:nvPr>
        </p:nvSpPr>
        <p:spPr/>
        <p:txBody>
          <a:bodyPr/>
          <a:lstStyle/>
          <a:p>
            <a:fld id="{DA2C159E-F13C-4A85-9A41-E7669D3E0D70}" type="slidenum">
              <a:rPr lang="en-GB" smtClean="0"/>
              <a:t>‹#›</a:t>
            </a:fld>
            <a:endParaRPr lang="en-GB"/>
          </a:p>
        </p:txBody>
      </p:sp>
    </p:spTree>
    <p:extLst>
      <p:ext uri="{BB962C8B-B14F-4D97-AF65-F5344CB8AC3E}">
        <p14:creationId xmlns:p14="http://schemas.microsoft.com/office/powerpoint/2010/main" val="41443102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7" name="Text Placeholder 6"/>
          <p:cNvSpPr>
            <a:spLocks noGrp="1"/>
          </p:cNvSpPr>
          <p:nvPr>
            <p:ph type="body" sz="quarter" idx="13"/>
          </p:nvPr>
        </p:nvSpPr>
        <p:spPr>
          <a:xfrm>
            <a:off x="234000" y="986399"/>
            <a:ext cx="8441688" cy="3601475"/>
          </a:xfrm>
        </p:spPr>
        <p:txBody>
          <a:bodyPr>
            <a:normAutofit/>
          </a:bodyPr>
          <a:lstStyle>
            <a:lvl1pPr marL="0" indent="0">
              <a:lnSpc>
                <a:spcPts val="3600"/>
              </a:lnSpc>
              <a:spcBef>
                <a:spcPts val="0"/>
              </a:spcBef>
              <a:buNone/>
              <a:defRPr sz="3600" b="1">
                <a:solidFill>
                  <a:srgbClr val="BE0064"/>
                </a:solidFill>
              </a:defRPr>
            </a:lvl1pPr>
            <a:lvl2pPr marL="0" indent="0">
              <a:lnSpc>
                <a:spcPts val="3600"/>
              </a:lnSpc>
              <a:spcBef>
                <a:spcPts val="0"/>
              </a:spcBef>
              <a:buNone/>
              <a:defRPr sz="3600"/>
            </a:lvl2pPr>
            <a:lvl3pPr marL="0" indent="0">
              <a:lnSpc>
                <a:spcPts val="3600"/>
              </a:lnSpc>
              <a:spcBef>
                <a:spcPts val="0"/>
              </a:spcBef>
              <a:buNone/>
              <a:defRPr sz="3600"/>
            </a:lvl3pPr>
            <a:lvl4pPr marL="0" indent="0">
              <a:lnSpc>
                <a:spcPts val="3600"/>
              </a:lnSpc>
              <a:spcBef>
                <a:spcPts val="0"/>
              </a:spcBef>
              <a:buNone/>
              <a:defRPr sz="3600"/>
            </a:lvl4pPr>
            <a:lvl5pPr marL="0" indent="0">
              <a:lnSpc>
                <a:spcPts val="3600"/>
              </a:lnSpc>
              <a:spcBef>
                <a:spcPts val="0"/>
              </a:spcBef>
              <a:buNone/>
              <a:defRPr sz="3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p:cNvSpPr>
            <a:spLocks noGrp="1"/>
          </p:cNvSpPr>
          <p:nvPr>
            <p:ph type="ftr" sz="quarter" idx="14"/>
          </p:nvPr>
        </p:nvSpPr>
        <p:spPr/>
        <p:txBody>
          <a:bodyPr/>
          <a:lstStyle/>
          <a:p>
            <a:r>
              <a:rPr lang="en-GB"/>
              <a:t>Education &amp; Training Foundation</a:t>
            </a:r>
          </a:p>
        </p:txBody>
      </p:sp>
      <p:sp>
        <p:nvSpPr>
          <p:cNvPr id="6" name="Slide Number Placeholder 5"/>
          <p:cNvSpPr>
            <a:spLocks noGrp="1"/>
          </p:cNvSpPr>
          <p:nvPr>
            <p:ph type="sldNum" sz="quarter" idx="12"/>
          </p:nvPr>
        </p:nvSpPr>
        <p:spPr/>
        <p:txBody>
          <a:bodyPr/>
          <a:lstStyle/>
          <a:p>
            <a:fld id="{DA2C159E-F13C-4A85-9A41-E7669D3E0D70}" type="slidenum">
              <a:rPr lang="en-GB" smtClean="0"/>
              <a:t>‹#›</a:t>
            </a:fld>
            <a:endParaRPr lang="en-GB"/>
          </a:p>
        </p:txBody>
      </p:sp>
    </p:spTree>
    <p:extLst>
      <p:ext uri="{BB962C8B-B14F-4D97-AF65-F5344CB8AC3E}">
        <p14:creationId xmlns:p14="http://schemas.microsoft.com/office/powerpoint/2010/main" val="27701837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Divider 1">
    <p:spTree>
      <p:nvGrpSpPr>
        <p:cNvPr id="1" name=""/>
        <p:cNvGrpSpPr/>
        <p:nvPr/>
      </p:nvGrpSpPr>
      <p:grpSpPr>
        <a:xfrm>
          <a:off x="0" y="0"/>
          <a:ext cx="0" cy="0"/>
          <a:chOff x="0" y="0"/>
          <a:chExt cx="0" cy="0"/>
        </a:xfrm>
      </p:grpSpPr>
      <p:sp>
        <p:nvSpPr>
          <p:cNvPr id="2" name="Title 1"/>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3" name="Subtitle 1"/>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6" name="CFEM WORDING LOGO" descr="Centres for Excellence in Maths">
            <a:extLst>
              <a:ext uri="{FF2B5EF4-FFF2-40B4-BE49-F238E27FC236}">
                <a16:creationId xmlns:a16="http://schemas.microsoft.com/office/drawing/2014/main" id="{E35DD9B6-C4E1-7341-849D-EC3314A0633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pic>
        <p:nvPicPr>
          <p:cNvPr id="8" name="LOGO">
            <a:extLst>
              <a:ext uri="{FF2B5EF4-FFF2-40B4-BE49-F238E27FC236}">
                <a16:creationId xmlns:a16="http://schemas.microsoft.com/office/drawing/2014/main" id="{D5CD87E7-D21B-C140-910F-C18A3AD1091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spTree>
    <p:extLst>
      <p:ext uri="{BB962C8B-B14F-4D97-AF65-F5344CB8AC3E}">
        <p14:creationId xmlns:p14="http://schemas.microsoft.com/office/powerpoint/2010/main" val="2670954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Option 3 (Locked)">
    <p:spTree>
      <p:nvGrpSpPr>
        <p:cNvPr id="1" name=""/>
        <p:cNvGrpSpPr/>
        <p:nvPr/>
      </p:nvGrpSpPr>
      <p:grpSpPr>
        <a:xfrm>
          <a:off x="0" y="0"/>
          <a:ext cx="0" cy="0"/>
          <a:chOff x="0" y="0"/>
          <a:chExt cx="0" cy="0"/>
        </a:xfrm>
      </p:grpSpPr>
      <p:pic>
        <p:nvPicPr>
          <p:cNvPr id="9" name="Picture Placeholder 1070"/>
          <p:cNvPicPr>
            <a:picLocks/>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9144000" cy="5143500"/>
          </a:xfrm>
          <a:prstGeom prst="rect">
            <a:avLst/>
          </a:prstGeom>
        </p:spPr>
      </p:pic>
      <p:sp>
        <p:nvSpPr>
          <p:cNvPr id="2" name="Title 1"/>
          <p:cNvSpPr>
            <a:spLocks noGrp="1"/>
          </p:cNvSpPr>
          <p:nvPr>
            <p:ph type="ctrTitle"/>
          </p:nvPr>
        </p:nvSpPr>
        <p:spPr>
          <a:xfrm>
            <a:off x="3888720" y="2221200"/>
            <a:ext cx="4967280" cy="1242000"/>
          </a:xfrm>
          <a:solidFill>
            <a:schemeClr val="accent2"/>
          </a:solidFill>
        </p:spPr>
        <p:txBody>
          <a:bodyPr lIns="108000" tIns="136800" rIns="0" bIns="0">
            <a:noAutofit/>
          </a:bodyPr>
          <a:lstStyle>
            <a:lvl1pPr algn="l">
              <a:lnSpc>
                <a:spcPts val="4100"/>
              </a:lnSpc>
              <a:defRPr sz="4500" b="1" cap="all"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888720" y="3618000"/>
            <a:ext cx="4967280" cy="1242000"/>
          </a:xfrm>
          <a:solidFill>
            <a:schemeClr val="tx1"/>
          </a:solidFill>
        </p:spPr>
        <p:txBody>
          <a:bodyPr lIns="108000" tIns="108000" bIns="108000"/>
          <a:lstStyle>
            <a:lvl1pPr marL="0" indent="0" algn="l">
              <a:lnSpc>
                <a:spcPts val="1600"/>
              </a:lnSpc>
              <a:spcBef>
                <a:spcPts val="0"/>
              </a:spcBef>
              <a:buNone/>
              <a:defRPr sz="1350" b="1"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1" name="Text Placeholder 10"/>
          <p:cNvSpPr>
            <a:spLocks noGrp="1"/>
          </p:cNvSpPr>
          <p:nvPr>
            <p:ph type="body" sz="quarter" idx="14"/>
          </p:nvPr>
        </p:nvSpPr>
        <p:spPr>
          <a:xfrm>
            <a:off x="3888720" y="3939902"/>
            <a:ext cx="4805486" cy="504056"/>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63560" y="288000"/>
            <a:ext cx="892439" cy="474133"/>
          </a:xfrm>
          <a:prstGeom prst="rect">
            <a:avLst/>
          </a:prstGeom>
        </p:spPr>
      </p:pic>
    </p:spTree>
    <p:extLst>
      <p:ext uri="{BB962C8B-B14F-4D97-AF65-F5344CB8AC3E}">
        <p14:creationId xmlns:p14="http://schemas.microsoft.com/office/powerpoint/2010/main" val="19682690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1282837-AA43-2B49-9719-CBE16BA3622F}"/>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7" name="Subtitle 1">
            <a:extLst>
              <a:ext uri="{FF2B5EF4-FFF2-40B4-BE49-F238E27FC236}">
                <a16:creationId xmlns:a16="http://schemas.microsoft.com/office/drawing/2014/main" id="{6A42809A-0C44-5647-B234-70CCA1B7A78F}"/>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8" name="CFEM WORDING LOGO" descr="Centres for Excellence in Maths">
            <a:extLst>
              <a:ext uri="{FF2B5EF4-FFF2-40B4-BE49-F238E27FC236}">
                <a16:creationId xmlns:a16="http://schemas.microsoft.com/office/drawing/2014/main" id="{558FB91B-95A6-A446-9106-D043A27E9A8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pic>
        <p:nvPicPr>
          <p:cNvPr id="9" name="ETF LOGO">
            <a:extLst>
              <a:ext uri="{FF2B5EF4-FFF2-40B4-BE49-F238E27FC236}">
                <a16:creationId xmlns:a16="http://schemas.microsoft.com/office/drawing/2014/main" id="{A1B5F9F8-AC1C-B543-9B0C-153C4031BA2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97622"/>
            <a:ext cx="892435" cy="472466"/>
          </a:xfrm>
          <a:prstGeom prst="rect">
            <a:avLst/>
          </a:prstGeom>
        </p:spPr>
      </p:pic>
    </p:spTree>
    <p:extLst>
      <p:ext uri="{BB962C8B-B14F-4D97-AF65-F5344CB8AC3E}">
        <p14:creationId xmlns:p14="http://schemas.microsoft.com/office/powerpoint/2010/main" val="2835805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224CD90-F3BD-A44D-9DC2-F84956FBFBFC}"/>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8" name="Subtitle 1">
            <a:extLst>
              <a:ext uri="{FF2B5EF4-FFF2-40B4-BE49-F238E27FC236}">
                <a16:creationId xmlns:a16="http://schemas.microsoft.com/office/drawing/2014/main" id="{85DCD33C-489F-C44D-A742-83F6B7169F72}"/>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5" name="Logo">
            <a:extLst>
              <a:ext uri="{FF2B5EF4-FFF2-40B4-BE49-F238E27FC236}">
                <a16:creationId xmlns:a16="http://schemas.microsoft.com/office/drawing/2014/main" id="{CAD85F09-4313-9E4B-AC34-B9518107955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pic>
        <p:nvPicPr>
          <p:cNvPr id="6" name="CFEM WORDING LOGO" descr="Centres for Excellence in Maths">
            <a:extLst>
              <a:ext uri="{FF2B5EF4-FFF2-40B4-BE49-F238E27FC236}">
                <a16:creationId xmlns:a16="http://schemas.microsoft.com/office/drawing/2014/main" id="{80DB9195-67F0-874B-B073-A80AFF4560C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Tree>
    <p:extLst>
      <p:ext uri="{BB962C8B-B14F-4D97-AF65-F5344CB8AC3E}">
        <p14:creationId xmlns:p14="http://schemas.microsoft.com/office/powerpoint/2010/main" val="16863138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Divider 1">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182004C-DBA4-0E4C-9AA6-3DDE7AECD338}"/>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8" name="Subtitle 1">
            <a:extLst>
              <a:ext uri="{FF2B5EF4-FFF2-40B4-BE49-F238E27FC236}">
                <a16:creationId xmlns:a16="http://schemas.microsoft.com/office/drawing/2014/main" id="{EFD4626C-D111-7348-A258-D06D96A03D4F}"/>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6" name="CFEM WORDING LOGO" descr="Centres for Excellence in Maths">
            <a:extLst>
              <a:ext uri="{FF2B5EF4-FFF2-40B4-BE49-F238E27FC236}">
                <a16:creationId xmlns:a16="http://schemas.microsoft.com/office/drawing/2014/main" id="{542698F0-FC7F-9348-93A8-C45B2133827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pic>
        <p:nvPicPr>
          <p:cNvPr id="9" name="Logo">
            <a:extLst>
              <a:ext uri="{FF2B5EF4-FFF2-40B4-BE49-F238E27FC236}">
                <a16:creationId xmlns:a16="http://schemas.microsoft.com/office/drawing/2014/main" id="{26DBAFC9-5D9F-2943-9856-FFE73B60B53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6"/>
          </a:xfrm>
          <a:prstGeom prst="rect">
            <a:avLst/>
          </a:prstGeom>
        </p:spPr>
      </p:pic>
    </p:spTree>
    <p:extLst>
      <p:ext uri="{BB962C8B-B14F-4D97-AF65-F5344CB8AC3E}">
        <p14:creationId xmlns:p14="http://schemas.microsoft.com/office/powerpoint/2010/main" val="4861886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Divider 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8AC6BDB-3112-B24C-8DA2-713E005348CA}"/>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6" name="Subtitle 1">
            <a:extLst>
              <a:ext uri="{FF2B5EF4-FFF2-40B4-BE49-F238E27FC236}">
                <a16:creationId xmlns:a16="http://schemas.microsoft.com/office/drawing/2014/main" id="{2C7784E4-A553-854B-A891-D1209DBDD159}"/>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8" name="CFEM WORDING LOGO" descr="Centres for Excellence in Maths">
            <a:extLst>
              <a:ext uri="{FF2B5EF4-FFF2-40B4-BE49-F238E27FC236}">
                <a16:creationId xmlns:a16="http://schemas.microsoft.com/office/drawing/2014/main" id="{DFE51170-8ACC-C64A-98EE-297DA699EC7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pic>
        <p:nvPicPr>
          <p:cNvPr id="9" name="ETF LOGO">
            <a:extLst>
              <a:ext uri="{FF2B5EF4-FFF2-40B4-BE49-F238E27FC236}">
                <a16:creationId xmlns:a16="http://schemas.microsoft.com/office/drawing/2014/main" id="{F3294211-6EE9-9541-9DF4-FBA3A827AC0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2" y="288833"/>
            <a:ext cx="892435" cy="472466"/>
          </a:xfrm>
          <a:prstGeom prst="rect">
            <a:avLst/>
          </a:prstGeom>
        </p:spPr>
      </p:pic>
    </p:spTree>
    <p:extLst>
      <p:ext uri="{BB962C8B-B14F-4D97-AF65-F5344CB8AC3E}">
        <p14:creationId xmlns:p14="http://schemas.microsoft.com/office/powerpoint/2010/main" val="39650309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arge Text and Supporting Tex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17FABA6-57B8-9148-99A9-C72DFAAECE0A}"/>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9" name="Text Placeholder 8"/>
          <p:cNvSpPr>
            <a:spLocks noGrp="1"/>
          </p:cNvSpPr>
          <p:nvPr>
            <p:ph type="body" sz="quarter" idx="12"/>
          </p:nvPr>
        </p:nvSpPr>
        <p:spPr>
          <a:xfrm>
            <a:off x="234000" y="986400"/>
            <a:ext cx="3960000" cy="3601574"/>
          </a:xfrm>
        </p:spPr>
        <p:txBody>
          <a:bodyPr>
            <a:noAutofit/>
          </a:bodyPr>
          <a:lstStyle>
            <a:lvl1pPr marL="0" indent="0">
              <a:lnSpc>
                <a:spcPts val="2800"/>
              </a:lnSpc>
              <a:buNone/>
              <a:defRPr sz="2700" b="1"/>
            </a:lvl1pPr>
            <a:lvl2pPr marL="270000" indent="-270000">
              <a:lnSpc>
                <a:spcPts val="2800"/>
              </a:lnSpc>
              <a:spcBef>
                <a:spcPts val="0"/>
              </a:spcBef>
              <a:buFont typeface="Calibri" panose="020F0502020204030204" pitchFamily="34" charset="0"/>
              <a:buChar char="–"/>
              <a:defRPr sz="2700" b="1"/>
            </a:lvl2pPr>
            <a:lvl3pPr marL="612000" indent="-270000">
              <a:lnSpc>
                <a:spcPts val="2800"/>
              </a:lnSpc>
              <a:buFont typeface="Calibri" panose="020F0502020204030204" pitchFamily="34" charset="0"/>
              <a:buChar char="–"/>
              <a:defRPr sz="2700" b="1"/>
            </a:lvl3pPr>
            <a:lvl4pPr marL="990000" indent="-270000">
              <a:lnSpc>
                <a:spcPts val="2800"/>
              </a:lnSpc>
              <a:buFont typeface="Calibri" panose="020F0502020204030204" pitchFamily="34" charset="0"/>
              <a:buChar char="–"/>
              <a:defRPr sz="2700" b="1"/>
            </a:lvl4pPr>
            <a:lvl5pPr marL="1260000" indent="-270000">
              <a:lnSpc>
                <a:spcPts val="2800"/>
              </a:lnSpc>
              <a:buFont typeface="Calibri" panose="020F0502020204030204" pitchFamily="34" charset="0"/>
              <a:buChar char="–"/>
              <a:defRPr sz="27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3"/>
          </p:nvPr>
        </p:nvSpPr>
        <p:spPr>
          <a:xfrm>
            <a:off x="4572000" y="987425"/>
            <a:ext cx="3384550" cy="3600450"/>
          </a:xfrm>
        </p:spPr>
        <p:txBody>
          <a:bodyPr/>
          <a:lstStyle>
            <a:lvl1pPr marL="0" indent="0">
              <a:lnSpc>
                <a:spcPts val="1600"/>
              </a:lnSpc>
              <a:buNone/>
              <a:defRPr sz="1350"/>
            </a:lvl1pPr>
            <a:lvl2pPr marL="180000" indent="-180000">
              <a:lnSpc>
                <a:spcPts val="1600"/>
              </a:lnSpc>
              <a:buFont typeface="Calibri" panose="020F0502020204030204" pitchFamily="34" charset="0"/>
              <a:buChar char="–"/>
              <a:defRPr sz="1350"/>
            </a:lvl2pPr>
            <a:lvl3pPr marL="432000" indent="-180000">
              <a:lnSpc>
                <a:spcPts val="1600"/>
              </a:lnSpc>
              <a:buFont typeface="Calibri" panose="020F0502020204030204" pitchFamily="34" charset="0"/>
              <a:buChar char="–"/>
              <a:defRPr sz="1350"/>
            </a:lvl3pPr>
            <a:lvl4pPr marL="648000" indent="-180000">
              <a:lnSpc>
                <a:spcPts val="1600"/>
              </a:lnSpc>
              <a:buFont typeface="Calibri" panose="020F0502020204030204" pitchFamily="34" charset="0"/>
              <a:buChar char="–"/>
              <a:defRPr sz="1350"/>
            </a:lvl4pPr>
            <a:lvl5pPr marL="828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39631528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8" name="Title 1">
            <a:extLst>
              <a:ext uri="{FF2B5EF4-FFF2-40B4-BE49-F238E27FC236}">
                <a16:creationId xmlns:a16="http://schemas.microsoft.com/office/drawing/2014/main" id="{677BB2F1-AFF0-C64C-83D0-3B465EE13985}"/>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all" baseline="0"/>
            </a:lvl1pPr>
          </a:lstStyle>
          <a:p>
            <a:r>
              <a:rPr lang="en-US"/>
              <a:t>Slide Title</a:t>
            </a:r>
            <a:endParaRPr lang="en-GB"/>
          </a:p>
        </p:txBody>
      </p:sp>
      <p:sp>
        <p:nvSpPr>
          <p:cNvPr id="9" name="Text Placeholder 8"/>
          <p:cNvSpPr>
            <a:spLocks noGrp="1"/>
          </p:cNvSpPr>
          <p:nvPr>
            <p:ph type="body" sz="quarter" idx="12"/>
          </p:nvPr>
        </p:nvSpPr>
        <p:spPr>
          <a:xfrm>
            <a:off x="234000" y="986400"/>
            <a:ext cx="7667625" cy="3601574"/>
          </a:xfrm>
        </p:spPr>
        <p:txBody>
          <a:bodyPr>
            <a:noAutofit/>
          </a:bodyPr>
          <a:lstStyle>
            <a:lvl1pPr marL="0" indent="0">
              <a:lnSpc>
                <a:spcPts val="2800"/>
              </a:lnSpc>
              <a:spcBef>
                <a:spcPts val="0"/>
              </a:spcBef>
              <a:buNone/>
              <a:defRPr sz="2700"/>
            </a:lvl1pPr>
            <a:lvl2pPr marL="270000" indent="-270000">
              <a:lnSpc>
                <a:spcPts val="2800"/>
              </a:lnSpc>
              <a:spcBef>
                <a:spcPts val="0"/>
              </a:spcBef>
              <a:defRPr sz="2700"/>
            </a:lvl2pPr>
            <a:lvl3pPr marL="540000" indent="-270000">
              <a:lnSpc>
                <a:spcPts val="2800"/>
              </a:lnSpc>
              <a:defRPr sz="2700"/>
            </a:lvl3pPr>
            <a:lvl4pPr marL="810000" indent="-270000">
              <a:lnSpc>
                <a:spcPts val="2800"/>
              </a:lnSpc>
              <a:defRPr sz="2700"/>
            </a:lvl4pPr>
            <a:lvl5pPr marL="1080000" indent="-270000">
              <a:lnSpc>
                <a:spcPts val="2800"/>
              </a:lnSpc>
              <a:defRPr sz="2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2">
            <a:extLst>
              <a:ext uri="{FF2B5EF4-FFF2-40B4-BE49-F238E27FC236}">
                <a16:creationId xmlns:a16="http://schemas.microsoft.com/office/drawing/2014/main" id="{FC25F548-F1B7-1942-BFC2-C7EF39D09D2E}"/>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Tree>
    <p:extLst>
      <p:ext uri="{BB962C8B-B14F-4D97-AF65-F5344CB8AC3E}">
        <p14:creationId xmlns:p14="http://schemas.microsoft.com/office/powerpoint/2010/main" val="19144691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3492" y="1059582"/>
            <a:ext cx="4142608" cy="273844"/>
          </a:xfrm>
          <a:prstGeom prst="rect">
            <a:avLst/>
          </a:prstGeom>
        </p:spPr>
      </p:pic>
      <p:sp>
        <p:nvSpPr>
          <p:cNvPr id="10" name="Footer Placeholder 2">
            <a:extLst>
              <a:ext uri="{FF2B5EF4-FFF2-40B4-BE49-F238E27FC236}">
                <a16:creationId xmlns:a16="http://schemas.microsoft.com/office/drawing/2014/main" id="{14A703AD-9E38-C941-B631-ABE77D2BB87D}"/>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34201975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32949" y="1057098"/>
            <a:ext cx="4122737" cy="274223"/>
          </a:xfrm>
          <a:prstGeom prst="rect">
            <a:avLst/>
          </a:prstGeom>
        </p:spPr>
      </p:pic>
      <p:sp>
        <p:nvSpPr>
          <p:cNvPr id="10" name="Footer Placeholder 2">
            <a:extLst>
              <a:ext uri="{FF2B5EF4-FFF2-40B4-BE49-F238E27FC236}">
                <a16:creationId xmlns:a16="http://schemas.microsoft.com/office/drawing/2014/main" id="{425EDCA8-C39F-0A47-918D-C38807C3023A}"/>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33326742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32949" y="1059582"/>
            <a:ext cx="4122737" cy="279078"/>
          </a:xfrm>
          <a:prstGeom prst="rect">
            <a:avLst/>
          </a:prstGeom>
        </p:spPr>
      </p:pic>
      <p:sp>
        <p:nvSpPr>
          <p:cNvPr id="10" name="Footer Placeholder 2">
            <a:extLst>
              <a:ext uri="{FF2B5EF4-FFF2-40B4-BE49-F238E27FC236}">
                <a16:creationId xmlns:a16="http://schemas.microsoft.com/office/drawing/2014/main" id="{976E5675-51D7-3D40-A986-781F0BAAB175}"/>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12720916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descr="Quote mark Graphic">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32950" y="1059582"/>
            <a:ext cx="4122736" cy="279078"/>
          </a:xfrm>
          <a:prstGeom prst="rect">
            <a:avLst/>
          </a:prstGeom>
        </p:spPr>
      </p:pic>
      <p:sp>
        <p:nvSpPr>
          <p:cNvPr id="10" name="Footer Placeholder 2">
            <a:extLst>
              <a:ext uri="{FF2B5EF4-FFF2-40B4-BE49-F238E27FC236}">
                <a16:creationId xmlns:a16="http://schemas.microsoft.com/office/drawing/2014/main" id="{FBF5C345-1F80-854D-8834-8C51A1F8B39B}"/>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2176848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Option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all" baseline="0">
                <a:solidFill>
                  <a:schemeClr val="accent4"/>
                </a:solidFill>
              </a:defRPr>
            </a:lvl1pPr>
          </a:lstStyle>
          <a:p>
            <a:r>
              <a:rPr lang="en-US"/>
              <a:t>Click to edit Master title style</a:t>
            </a:r>
            <a:endParaRPr lang="en-GB" dirty="0"/>
          </a:p>
        </p:txBody>
      </p:sp>
      <p:sp>
        <p:nvSpPr>
          <p:cNvPr id="3" name="Subtitle 2"/>
          <p:cNvSpPr>
            <a:spLocks noGrp="1"/>
          </p:cNvSpPr>
          <p:nvPr>
            <p:ph type="subTitle" idx="1"/>
          </p:nvPr>
        </p:nvSpPr>
        <p:spPr>
          <a:xfrm>
            <a:off x="3888720" y="3618000"/>
            <a:ext cx="4967280" cy="1242000"/>
          </a:xfrm>
          <a:solidFill>
            <a:schemeClr val="tx1"/>
          </a:solidFill>
        </p:spPr>
        <p:txBody>
          <a:bodyPr lIns="108000" tIns="108000" bIns="108000"/>
          <a:lstStyle>
            <a:lvl1pPr marL="0" indent="0" algn="l">
              <a:lnSpc>
                <a:spcPts val="1600"/>
              </a:lnSpc>
              <a:spcBef>
                <a:spcPts val="0"/>
              </a:spcBef>
              <a:buNone/>
              <a:defRPr sz="1350" b="1"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1" name="Text Placeholder 10"/>
          <p:cNvSpPr>
            <a:spLocks noGrp="1"/>
          </p:cNvSpPr>
          <p:nvPr>
            <p:ph type="body" sz="quarter" idx="14"/>
          </p:nvPr>
        </p:nvSpPr>
        <p:spPr>
          <a:xfrm>
            <a:off x="3888720" y="3939902"/>
            <a:ext cx="4805486" cy="504056"/>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63560" y="288000"/>
            <a:ext cx="892439" cy="474133"/>
          </a:xfrm>
          <a:prstGeom prst="rect">
            <a:avLst/>
          </a:prstGeom>
        </p:spPr>
      </p:pic>
    </p:spTree>
    <p:extLst>
      <p:ext uri="{BB962C8B-B14F-4D97-AF65-F5344CB8AC3E}">
        <p14:creationId xmlns:p14="http://schemas.microsoft.com/office/powerpoint/2010/main" val="13880762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32950" y="1072208"/>
            <a:ext cx="4122738" cy="288032"/>
          </a:xfrm>
          <a:prstGeom prst="rect">
            <a:avLst/>
          </a:prstGeom>
        </p:spPr>
      </p:pic>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5235843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32950" y="1076685"/>
            <a:ext cx="4122738" cy="279077"/>
          </a:xfrm>
          <a:prstGeom prst="rect">
            <a:avLst/>
          </a:prstGeom>
        </p:spPr>
      </p:pic>
      <p:sp>
        <p:nvSpPr>
          <p:cNvPr id="10" name="Footer Placeholder 2">
            <a:extLst>
              <a:ext uri="{FF2B5EF4-FFF2-40B4-BE49-F238E27FC236}">
                <a16:creationId xmlns:a16="http://schemas.microsoft.com/office/drawing/2014/main" id="{94FAF4B1-A891-9345-87E4-874AEEFCC34F}"/>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1857756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ody Text, Content with Imag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8E20B0E-3DA9-F94B-ADD5-CF8D4CF09450}"/>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0" name="Content Placeholder 13"/>
          <p:cNvSpPr>
            <a:spLocks noGrp="1"/>
          </p:cNvSpPr>
          <p:nvPr>
            <p:ph sz="quarter" idx="18"/>
          </p:nvPr>
        </p:nvSpPr>
        <p:spPr>
          <a:xfrm>
            <a:off x="234000" y="1059582"/>
            <a:ext cx="4105275" cy="3528292"/>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Picture Placeholder 5"/>
          <p:cNvSpPr>
            <a:spLocks noGrp="1"/>
          </p:cNvSpPr>
          <p:nvPr>
            <p:ph type="pic" sz="quarter" idx="12"/>
          </p:nvPr>
        </p:nvSpPr>
        <p:spPr>
          <a:xfrm>
            <a:off x="4500564" y="1059582"/>
            <a:ext cx="4362450" cy="3508405"/>
          </a:xfrm>
        </p:spPr>
        <p:txBody>
          <a:bodyPr/>
          <a:lstStyle/>
          <a:p>
            <a:r>
              <a:rPr lang="en-US"/>
              <a:t>Click icon to add picture</a:t>
            </a:r>
            <a:endParaRPr lang="en-GB"/>
          </a:p>
        </p:txBody>
      </p:sp>
      <p:sp>
        <p:nvSpPr>
          <p:cNvPr id="9" name="Footer Placeholder 2">
            <a:extLst>
              <a:ext uri="{FF2B5EF4-FFF2-40B4-BE49-F238E27FC236}">
                <a16:creationId xmlns:a16="http://schemas.microsoft.com/office/drawing/2014/main" id="{37AC88C8-6C7D-3E4E-91BC-2525DB6F766C}"/>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32001796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mages and Text ">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Content Placeholder 13"/>
          <p:cNvSpPr>
            <a:spLocks noGrp="1"/>
          </p:cNvSpPr>
          <p:nvPr>
            <p:ph sz="quarter" idx="18"/>
          </p:nvPr>
        </p:nvSpPr>
        <p:spPr>
          <a:xfrm>
            <a:off x="234000" y="986400"/>
            <a:ext cx="4122100" cy="1584076"/>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3"/>
          <p:cNvSpPr>
            <a:spLocks noGrp="1"/>
          </p:cNvSpPr>
          <p:nvPr>
            <p:ph sz="quarter" idx="19"/>
          </p:nvPr>
        </p:nvSpPr>
        <p:spPr>
          <a:xfrm>
            <a:off x="4499992" y="986400"/>
            <a:ext cx="4175696" cy="1584076"/>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13"/>
          <p:cNvSpPr>
            <a:spLocks noGrp="1"/>
          </p:cNvSpPr>
          <p:nvPr>
            <p:ph sz="quarter" idx="14"/>
          </p:nvPr>
        </p:nvSpPr>
        <p:spPr>
          <a:xfrm>
            <a:off x="234000" y="2825999"/>
            <a:ext cx="412210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3"/>
          <p:cNvSpPr>
            <a:spLocks noGrp="1"/>
          </p:cNvSpPr>
          <p:nvPr>
            <p:ph sz="quarter" idx="17"/>
          </p:nvPr>
        </p:nvSpPr>
        <p:spPr>
          <a:xfrm>
            <a:off x="4499992" y="2825999"/>
            <a:ext cx="4175696"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2">
            <a:extLst>
              <a:ext uri="{FF2B5EF4-FFF2-40B4-BE49-F238E27FC236}">
                <a16:creationId xmlns:a16="http://schemas.microsoft.com/office/drawing/2014/main" id="{86865402-09AB-6E42-B92F-B38A3A35D872}"/>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9279858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4CA9F30-3A0E-AA44-A982-6857E711E6BE}"/>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8" name="Content Placeholder 13"/>
          <p:cNvSpPr>
            <a:spLocks noGrp="1"/>
          </p:cNvSpPr>
          <p:nvPr>
            <p:ph sz="quarter" idx="14"/>
          </p:nvPr>
        </p:nvSpPr>
        <p:spPr>
          <a:xfrm>
            <a:off x="234000" y="987425"/>
            <a:ext cx="4122100" cy="3600449"/>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3"/>
          <p:cNvSpPr>
            <a:spLocks noGrp="1"/>
          </p:cNvSpPr>
          <p:nvPr>
            <p:ph sz="quarter" idx="17"/>
          </p:nvPr>
        </p:nvSpPr>
        <p:spPr>
          <a:xfrm>
            <a:off x="4500563" y="987425"/>
            <a:ext cx="4210497" cy="3600449"/>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2">
            <a:extLst>
              <a:ext uri="{FF2B5EF4-FFF2-40B4-BE49-F238E27FC236}">
                <a16:creationId xmlns:a16="http://schemas.microsoft.com/office/drawing/2014/main" id="{8D4D3896-89DF-784C-8D38-9C4D97F23C39}"/>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16375922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hevron etc ">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46ED22D-AC95-FE4D-901B-E1150775F49C}"/>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8" name="Content Placeholder 13"/>
          <p:cNvSpPr>
            <a:spLocks noGrp="1"/>
          </p:cNvSpPr>
          <p:nvPr>
            <p:ph sz="quarter" idx="14"/>
          </p:nvPr>
        </p:nvSpPr>
        <p:spPr>
          <a:xfrm>
            <a:off x="251520" y="2825999"/>
            <a:ext cx="252028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13"/>
          <p:cNvSpPr>
            <a:spLocks noGrp="1"/>
          </p:cNvSpPr>
          <p:nvPr>
            <p:ph sz="quarter" idx="15"/>
          </p:nvPr>
        </p:nvSpPr>
        <p:spPr>
          <a:xfrm>
            <a:off x="3304304" y="2825999"/>
            <a:ext cx="251280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13"/>
          <p:cNvSpPr>
            <a:spLocks noGrp="1"/>
          </p:cNvSpPr>
          <p:nvPr>
            <p:ph sz="quarter" idx="16"/>
          </p:nvPr>
        </p:nvSpPr>
        <p:spPr>
          <a:xfrm>
            <a:off x="6349607" y="2825999"/>
            <a:ext cx="2513406"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Footer Placeholder 2">
            <a:extLst>
              <a:ext uri="{FF2B5EF4-FFF2-40B4-BE49-F238E27FC236}">
                <a16:creationId xmlns:a16="http://schemas.microsoft.com/office/drawing/2014/main" id="{6129AFD6-AF4F-FA4C-BEB4-49138E48F45D}"/>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19082937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615D885-4B42-504C-A63B-821DA455821E}"/>
              </a:ext>
              <a:ext uri="{C183D7F6-B498-43B3-948B-1728B52AA6E4}">
                <adec:decorative xmlns:adec="http://schemas.microsoft.com/office/drawing/2017/decorative" val="1"/>
              </a:ext>
            </a:extLst>
          </p:cNvPr>
          <p:cNvSpPr/>
          <p:nvPr userDrawn="1"/>
        </p:nvSpPr>
        <p:spPr>
          <a:xfrm>
            <a:off x="2444921" y="1446764"/>
            <a:ext cx="6411077"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23" name="Thankyou">
            <a:extLst>
              <a:ext uri="{FF2B5EF4-FFF2-40B4-BE49-F238E27FC236}">
                <a16:creationId xmlns:a16="http://schemas.microsoft.com/office/drawing/2014/main" id="{DF2741FF-6F8C-B24A-B321-601E5D16F8CA}"/>
              </a:ext>
              <a:ext uri="{C183D7F6-B498-43B3-948B-1728B52AA6E4}">
                <adec:decorative xmlns:adec="http://schemas.microsoft.com/office/drawing/2017/decorative" val="0"/>
              </a:ext>
            </a:extLst>
          </p:cNvPr>
          <p:cNvSpPr/>
          <p:nvPr userDrawn="1"/>
        </p:nvSpPr>
        <p:spPr>
          <a:xfrm>
            <a:off x="2473496" y="1446764"/>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
        <p:nvSpPr>
          <p:cNvPr id="10" name="Rectangle 9">
            <a:extLst>
              <a:ext uri="{FF2B5EF4-FFF2-40B4-BE49-F238E27FC236}">
                <a16:creationId xmlns:a16="http://schemas.microsoft.com/office/drawing/2014/main" id="{93617A1B-61AD-AE40-BBCD-B1C54779ABCD}"/>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ln>
            <a:noFill/>
          </a:ln>
        </p:spPr>
        <p:style>
          <a:lnRef idx="2">
            <a:schemeClr val="dk1"/>
          </a:lnRef>
          <a:fillRef idx="1">
            <a:schemeClr val="lt1"/>
          </a:fillRef>
          <a:effectRef idx="0">
            <a:schemeClr val="dk1"/>
          </a:effectRef>
          <a:fontRef idx="minor">
            <a:schemeClr val="dk1"/>
          </a:fontRef>
        </p:style>
        <p:txBody>
          <a:bodyPr lIns="144000" tIns="144000" bIns="72000" rtlCol="0" anchor="ctr"/>
          <a:lstStyle/>
          <a:p>
            <a:pPr algn="l">
              <a:lnSpc>
                <a:spcPts val="4500"/>
              </a:lnSpc>
            </a:pPr>
            <a:endParaRPr lang="en-GB" sz="4500" b="0"/>
          </a:p>
        </p:txBody>
      </p:sp>
      <p:sp>
        <p:nvSpPr>
          <p:cNvPr id="2" name="TextBox 1">
            <a:extLst>
              <a:ext uri="{FF2B5EF4-FFF2-40B4-BE49-F238E27FC236}">
                <a16:creationId xmlns:a16="http://schemas.microsoft.com/office/drawing/2014/main" id="{62E65B6F-2614-4441-A5B4-4036E2FEF0B6}"/>
              </a:ext>
            </a:extLst>
          </p:cNvPr>
          <p:cNvSpPr txBox="1"/>
          <p:nvPr userDrawn="1"/>
        </p:nvSpPr>
        <p:spPr>
          <a:xfrm>
            <a:off x="2627784" y="3332496"/>
            <a:ext cx="1800200" cy="215444"/>
          </a:xfrm>
          <a:prstGeom prst="rect">
            <a:avLst/>
          </a:prstGeom>
          <a:noFill/>
        </p:spPr>
        <p:txBody>
          <a:bodyPr wrap="square" lIns="0" tIns="0" rIns="0" bIns="0" rtlCol="0">
            <a:spAutoFit/>
          </a:bodyPr>
          <a:lstStyle/>
          <a:p>
            <a:r>
              <a:rPr lang="en-US" sz="1400" b="1"/>
              <a:t>Our Partners</a:t>
            </a:r>
            <a:endParaRPr lang="en-US" sz="1350" b="1">
              <a:latin typeface="+mn-lt"/>
            </a:endParaRPr>
          </a:p>
        </p:txBody>
      </p:sp>
      <p:sp>
        <p:nvSpPr>
          <p:cNvPr id="5" name="TextBox 4">
            <a:extLst>
              <a:ext uri="{FF2B5EF4-FFF2-40B4-BE49-F238E27FC236}">
                <a16:creationId xmlns:a16="http://schemas.microsoft.com/office/drawing/2014/main" id="{3C608470-9F59-4040-87D1-CDF214339F40}"/>
              </a:ext>
            </a:extLst>
          </p:cNvPr>
          <p:cNvSpPr txBox="1"/>
          <p:nvPr userDrawn="1"/>
        </p:nvSpPr>
        <p:spPr>
          <a:xfrm>
            <a:off x="2627784" y="4672024"/>
            <a:ext cx="453650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kern="1200">
                <a:solidFill>
                  <a:schemeClr val="tx1"/>
                </a:solidFill>
                <a:effectLst/>
                <a:latin typeface="+mn-lt"/>
                <a:ea typeface="+mn-ea"/>
                <a:cs typeface="+mn-cs"/>
              </a:rPr>
              <a:t>Working in partnership with the Education and Training Foundation to deliver this programme</a:t>
            </a:r>
          </a:p>
          <a:p>
            <a:endParaRPr lang="en-US" sz="500"/>
          </a:p>
        </p:txBody>
      </p:sp>
      <p:sp>
        <p:nvSpPr>
          <p:cNvPr id="20" name="TextBox 19">
            <a:extLst>
              <a:ext uri="{FF2B5EF4-FFF2-40B4-BE49-F238E27FC236}">
                <a16:creationId xmlns:a16="http://schemas.microsoft.com/office/drawing/2014/main" id="{D9E438D2-EF18-1F48-A2D8-0C568560EAA4}"/>
              </a:ext>
            </a:extLst>
          </p:cNvPr>
          <p:cNvSpPr txBox="1"/>
          <p:nvPr userDrawn="1"/>
        </p:nvSpPr>
        <p:spPr>
          <a:xfrm>
            <a:off x="7122996" y="3376907"/>
            <a:ext cx="1006852" cy="215444"/>
          </a:xfrm>
          <a:prstGeom prst="rect">
            <a:avLst/>
          </a:prstGeom>
          <a:noFill/>
        </p:spPr>
        <p:txBody>
          <a:bodyPr wrap="square" lIns="0" tIns="0" rIns="0" bIns="0" rtlCol="0">
            <a:spAutoFit/>
          </a:bodyPr>
          <a:lstStyle/>
          <a:p>
            <a:r>
              <a:rPr lang="en-US" sz="1400" b="1"/>
              <a:t>Funded by</a:t>
            </a:r>
            <a:endParaRPr lang="en-US" sz="1350" b="1">
              <a:latin typeface="+mn-lt"/>
            </a:endParaRPr>
          </a:p>
        </p:txBody>
      </p:sp>
      <p:pic>
        <p:nvPicPr>
          <p:cNvPr id="24" name="Department for Education Logo" descr="Department for Education Logo">
            <a:extLst>
              <a:ext uri="{FF2B5EF4-FFF2-40B4-BE49-F238E27FC236}">
                <a16:creationId xmlns:a16="http://schemas.microsoft.com/office/drawing/2014/main" id="{6D2D88EF-50AD-BA48-AE1B-238F620E6EA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208" r="-333" b="-4585"/>
          <a:stretch/>
        </p:blipFill>
        <p:spPr>
          <a:xfrm>
            <a:off x="7092281" y="3675686"/>
            <a:ext cx="1296143" cy="794410"/>
          </a:xfrm>
          <a:prstGeom prst="rect">
            <a:avLst/>
          </a:prstGeom>
        </p:spPr>
      </p:pic>
      <p:pic>
        <p:nvPicPr>
          <p:cNvPr id="17" name="CFEM WORDING LOGO" descr="Centres for Excellence in Maths">
            <a:extLst>
              <a:ext uri="{FF2B5EF4-FFF2-40B4-BE49-F238E27FC236}">
                <a16:creationId xmlns:a16="http://schemas.microsoft.com/office/drawing/2014/main" id="{A190BF40-C719-1141-9FF2-C5CD450857B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pic>
        <p:nvPicPr>
          <p:cNvPr id="13" name="LOGO">
            <a:extLst>
              <a:ext uri="{FF2B5EF4-FFF2-40B4-BE49-F238E27FC236}">
                <a16:creationId xmlns:a16="http://schemas.microsoft.com/office/drawing/2014/main" id="{3139B783-04F3-E144-982C-B41DAFF25DC2}"/>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grpSp>
        <p:nvGrpSpPr>
          <p:cNvPr id="3" name="Group 2">
            <a:extLst>
              <a:ext uri="{FF2B5EF4-FFF2-40B4-BE49-F238E27FC236}">
                <a16:creationId xmlns:a16="http://schemas.microsoft.com/office/drawing/2014/main" id="{F779BEB6-E0C0-5883-80EA-E8CFA43EC0CF}"/>
              </a:ext>
            </a:extLst>
          </p:cNvPr>
          <p:cNvGrpSpPr/>
          <p:nvPr userDrawn="1"/>
        </p:nvGrpSpPr>
        <p:grpSpPr>
          <a:xfrm>
            <a:off x="2572577" y="3569188"/>
            <a:ext cx="3761316" cy="1084502"/>
            <a:chOff x="2572577" y="3569188"/>
            <a:chExt cx="3761316" cy="1084502"/>
          </a:xfrm>
        </p:grpSpPr>
        <p:grpSp>
          <p:nvGrpSpPr>
            <p:cNvPr id="6" name="Group 5">
              <a:extLst>
                <a:ext uri="{FF2B5EF4-FFF2-40B4-BE49-F238E27FC236}">
                  <a16:creationId xmlns:a16="http://schemas.microsoft.com/office/drawing/2014/main" id="{44E73542-54C8-BD9E-5843-01B8996D4CBA}"/>
                </a:ext>
              </a:extLst>
            </p:cNvPr>
            <p:cNvGrpSpPr/>
            <p:nvPr userDrawn="1"/>
          </p:nvGrpSpPr>
          <p:grpSpPr>
            <a:xfrm>
              <a:off x="2572578" y="4268354"/>
              <a:ext cx="3761315" cy="385336"/>
              <a:chOff x="1941040" y="4155131"/>
              <a:chExt cx="4586760" cy="469900"/>
            </a:xfrm>
          </p:grpSpPr>
          <p:pic>
            <p:nvPicPr>
              <p:cNvPr id="8" name="Picture 1770775141" descr="Association of Colleges&#10;&#10;The Behavioural Insights Team&#10;&#10;EEDI&#10;&#10;Pearson&#10;&#10;Touch Consulting&#10;&#10;University of Nottingham">
                <a:extLst>
                  <a:ext uri="{FF2B5EF4-FFF2-40B4-BE49-F238E27FC236}">
                    <a16:creationId xmlns:a16="http://schemas.microsoft.com/office/drawing/2014/main" id="{B53AEE95-97BE-0CA4-CCA6-20443BB2D40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41040" y="4193231"/>
                <a:ext cx="609600" cy="431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323619848" descr="Association of Colleges&#10;&#10;The Behavioural Insights Team&#10;&#10;EEDI&#10;&#10;Pearson&#10;&#10;Touch Consulting&#10;&#10;University of Nottingham">
                <a:extLst>
                  <a:ext uri="{FF2B5EF4-FFF2-40B4-BE49-F238E27FC236}">
                    <a16:creationId xmlns:a16="http://schemas.microsoft.com/office/drawing/2014/main" id="{04F7620F-F1A7-D907-1516-FA55486D2D3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665970" y="4193231"/>
                <a:ext cx="1028700" cy="3937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12144617" descr="Association of Colleges&#10;&#10;The Behavioural Insights Team&#10;&#10;EEDI&#10;&#10;Pearson&#10;&#10;Touch Consulting&#10;&#10;University of Nottingham">
                <a:extLst>
                  <a:ext uri="{FF2B5EF4-FFF2-40B4-BE49-F238E27FC236}">
                    <a16:creationId xmlns:a16="http://schemas.microsoft.com/office/drawing/2014/main" id="{D9858B86-D7E9-2967-EB8D-936CC565131C}"/>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810000" y="4155131"/>
                <a:ext cx="2717800" cy="431800"/>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6">
              <a:extLst>
                <a:ext uri="{FF2B5EF4-FFF2-40B4-BE49-F238E27FC236}">
                  <a16:creationId xmlns:a16="http://schemas.microsoft.com/office/drawing/2014/main" id="{C1700A19-57B8-C58C-192C-FACC6E72D27F}"/>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b="8056"/>
            <a:stretch/>
          </p:blipFill>
          <p:spPr>
            <a:xfrm>
              <a:off x="2572577" y="3569188"/>
              <a:ext cx="874857" cy="730409"/>
            </a:xfrm>
            <a:prstGeom prst="rect">
              <a:avLst/>
            </a:prstGeom>
          </p:spPr>
        </p:pic>
      </p:grpSp>
    </p:spTree>
    <p:extLst>
      <p:ext uri="{BB962C8B-B14F-4D97-AF65-F5344CB8AC3E}">
        <p14:creationId xmlns:p14="http://schemas.microsoft.com/office/powerpoint/2010/main" val="696231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Thank You">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E42565E-1882-C345-91A6-D89E2CEA3158}"/>
              </a:ext>
              <a:ext uri="{C183D7F6-B498-43B3-948B-1728B52AA6E4}">
                <adec:decorative xmlns:adec="http://schemas.microsoft.com/office/drawing/2017/decorative" val="1"/>
              </a:ext>
            </a:extLst>
          </p:cNvPr>
          <p:cNvSpPr/>
          <p:nvPr userDrawn="1"/>
        </p:nvSpPr>
        <p:spPr>
          <a:xfrm>
            <a:off x="2444921" y="1446764"/>
            <a:ext cx="6411077"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14" name="Thankyou">
            <a:extLst>
              <a:ext uri="{FF2B5EF4-FFF2-40B4-BE49-F238E27FC236}">
                <a16:creationId xmlns:a16="http://schemas.microsoft.com/office/drawing/2014/main" id="{14EBB6CB-2B62-884B-BD56-BABC0B7BB07F}"/>
              </a:ext>
              <a:ext uri="{C183D7F6-B498-43B3-948B-1728B52AA6E4}">
                <adec:decorative xmlns:adec="http://schemas.microsoft.com/office/drawing/2017/decorative" val="0"/>
              </a:ext>
            </a:extLst>
          </p:cNvPr>
          <p:cNvSpPr/>
          <p:nvPr userDrawn="1"/>
        </p:nvSpPr>
        <p:spPr>
          <a:xfrm>
            <a:off x="2473496" y="1446764"/>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
        <p:nvSpPr>
          <p:cNvPr id="15" name="Rectangle 14">
            <a:extLst>
              <a:ext uri="{FF2B5EF4-FFF2-40B4-BE49-F238E27FC236}">
                <a16:creationId xmlns:a16="http://schemas.microsoft.com/office/drawing/2014/main" id="{AE62BCED-AE6B-B547-878E-799EF386F49F}"/>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ln>
            <a:noFill/>
          </a:ln>
        </p:spPr>
        <p:style>
          <a:lnRef idx="2">
            <a:schemeClr val="dk1"/>
          </a:lnRef>
          <a:fillRef idx="1">
            <a:schemeClr val="lt1"/>
          </a:fillRef>
          <a:effectRef idx="0">
            <a:schemeClr val="dk1"/>
          </a:effectRef>
          <a:fontRef idx="minor">
            <a:schemeClr val="dk1"/>
          </a:fontRef>
        </p:style>
        <p:txBody>
          <a:bodyPr lIns="144000" tIns="144000" bIns="72000" rtlCol="0" anchor="ctr"/>
          <a:lstStyle/>
          <a:p>
            <a:pPr algn="l">
              <a:lnSpc>
                <a:spcPts val="4500"/>
              </a:lnSpc>
            </a:pPr>
            <a:endParaRPr lang="en-GB" sz="4500" b="0"/>
          </a:p>
        </p:txBody>
      </p:sp>
      <p:sp>
        <p:nvSpPr>
          <p:cNvPr id="16" name="TextBox 15">
            <a:extLst>
              <a:ext uri="{FF2B5EF4-FFF2-40B4-BE49-F238E27FC236}">
                <a16:creationId xmlns:a16="http://schemas.microsoft.com/office/drawing/2014/main" id="{D050149C-E4FF-B84C-A1A5-F2A264D9A08A}"/>
              </a:ext>
            </a:extLst>
          </p:cNvPr>
          <p:cNvSpPr txBox="1"/>
          <p:nvPr userDrawn="1"/>
        </p:nvSpPr>
        <p:spPr>
          <a:xfrm>
            <a:off x="2627784" y="3332496"/>
            <a:ext cx="1800200" cy="215444"/>
          </a:xfrm>
          <a:prstGeom prst="rect">
            <a:avLst/>
          </a:prstGeom>
          <a:noFill/>
        </p:spPr>
        <p:txBody>
          <a:bodyPr wrap="square" lIns="0" tIns="0" rIns="0" bIns="0" rtlCol="0">
            <a:spAutoFit/>
          </a:bodyPr>
          <a:lstStyle/>
          <a:p>
            <a:r>
              <a:rPr lang="en-US" sz="1400" b="1"/>
              <a:t>Our Partners</a:t>
            </a:r>
            <a:endParaRPr lang="en-US" sz="1350" b="1">
              <a:latin typeface="+mn-lt"/>
            </a:endParaRPr>
          </a:p>
        </p:txBody>
      </p:sp>
      <p:pic>
        <p:nvPicPr>
          <p:cNvPr id="17" name="PARTNER LOGOS" descr="Association of Colleges&#10;&#10;The Behavioural Insights Team&#10;&#10;EEDI&#10;&#10;Pearson&#10;&#10;Touch Consulting&#10;&#10;University of Nottingham">
            <a:extLst>
              <a:ext uri="{FF2B5EF4-FFF2-40B4-BE49-F238E27FC236}">
                <a16:creationId xmlns:a16="http://schemas.microsoft.com/office/drawing/2014/main" id="{3B0DB9BA-4249-6347-8CE9-82B0D1D7721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55776" y="3592352"/>
            <a:ext cx="3816424" cy="1037646"/>
          </a:xfrm>
          <a:prstGeom prst="rect">
            <a:avLst/>
          </a:prstGeom>
        </p:spPr>
      </p:pic>
      <p:sp>
        <p:nvSpPr>
          <p:cNvPr id="18" name="TextBox 17">
            <a:extLst>
              <a:ext uri="{FF2B5EF4-FFF2-40B4-BE49-F238E27FC236}">
                <a16:creationId xmlns:a16="http://schemas.microsoft.com/office/drawing/2014/main" id="{2872E8F4-EF3D-6B41-9859-0E8732EE6C6A}"/>
              </a:ext>
            </a:extLst>
          </p:cNvPr>
          <p:cNvSpPr txBox="1"/>
          <p:nvPr userDrawn="1"/>
        </p:nvSpPr>
        <p:spPr>
          <a:xfrm>
            <a:off x="2627784" y="4672024"/>
            <a:ext cx="453650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kern="1200">
                <a:solidFill>
                  <a:schemeClr val="tx1"/>
                </a:solidFill>
                <a:effectLst/>
                <a:latin typeface="+mn-lt"/>
                <a:ea typeface="+mn-ea"/>
                <a:cs typeface="+mn-cs"/>
              </a:rPr>
              <a:t>Working in partnership with the Education and Training Foundation to deliver this programme</a:t>
            </a:r>
          </a:p>
          <a:p>
            <a:endParaRPr lang="en-US" sz="500"/>
          </a:p>
        </p:txBody>
      </p:sp>
      <p:sp>
        <p:nvSpPr>
          <p:cNvPr id="19" name="TextBox 18">
            <a:extLst>
              <a:ext uri="{FF2B5EF4-FFF2-40B4-BE49-F238E27FC236}">
                <a16:creationId xmlns:a16="http://schemas.microsoft.com/office/drawing/2014/main" id="{C3736EC5-DC49-4644-903D-B64FC5C82335}"/>
              </a:ext>
            </a:extLst>
          </p:cNvPr>
          <p:cNvSpPr txBox="1"/>
          <p:nvPr userDrawn="1"/>
        </p:nvSpPr>
        <p:spPr>
          <a:xfrm>
            <a:off x="7122996" y="3376907"/>
            <a:ext cx="1006852" cy="215444"/>
          </a:xfrm>
          <a:prstGeom prst="rect">
            <a:avLst/>
          </a:prstGeom>
          <a:noFill/>
        </p:spPr>
        <p:txBody>
          <a:bodyPr wrap="square" lIns="0" tIns="0" rIns="0" bIns="0" rtlCol="0">
            <a:spAutoFit/>
          </a:bodyPr>
          <a:lstStyle/>
          <a:p>
            <a:r>
              <a:rPr lang="en-US" sz="1400" b="1"/>
              <a:t>Funded by</a:t>
            </a:r>
            <a:endParaRPr lang="en-US" sz="1350" b="1">
              <a:latin typeface="+mn-lt"/>
            </a:endParaRPr>
          </a:p>
        </p:txBody>
      </p:sp>
      <p:pic>
        <p:nvPicPr>
          <p:cNvPr id="32" name="Department for Education Logo" descr="Department for Education Logo">
            <a:extLst>
              <a:ext uri="{FF2B5EF4-FFF2-40B4-BE49-F238E27FC236}">
                <a16:creationId xmlns:a16="http://schemas.microsoft.com/office/drawing/2014/main" id="{27EF105E-98E0-EB4D-95F4-7A02D55BB29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208" r="-333" b="-4585"/>
          <a:stretch/>
        </p:blipFill>
        <p:spPr>
          <a:xfrm>
            <a:off x="7092281" y="3675686"/>
            <a:ext cx="1296143" cy="794410"/>
          </a:xfrm>
          <a:prstGeom prst="rect">
            <a:avLst/>
          </a:prstGeom>
        </p:spPr>
      </p:pic>
      <p:pic>
        <p:nvPicPr>
          <p:cNvPr id="21" name="ETF LOGO">
            <a:extLst>
              <a:ext uri="{FF2B5EF4-FFF2-40B4-BE49-F238E27FC236}">
                <a16:creationId xmlns:a16="http://schemas.microsoft.com/office/drawing/2014/main" id="{D06A0C1B-3147-4048-8E8F-F39233543BE4}"/>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pic>
        <p:nvPicPr>
          <p:cNvPr id="29" name="CFEM WORDING LOGO" descr="Centres for Excellence in Maths">
            <a:extLst>
              <a:ext uri="{FF2B5EF4-FFF2-40B4-BE49-F238E27FC236}">
                <a16:creationId xmlns:a16="http://schemas.microsoft.com/office/drawing/2014/main" id="{408C983E-D368-784B-A9DA-31ADF27948CF}"/>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30" name="Rectangle 29">
            <a:extLst>
              <a:ext uri="{FF2B5EF4-FFF2-40B4-BE49-F238E27FC236}">
                <a16:creationId xmlns:a16="http://schemas.microsoft.com/office/drawing/2014/main" id="{F3FC3C03-2C08-4D4E-AF43-CDA11EECC52C}"/>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pic>
        <p:nvPicPr>
          <p:cNvPr id="31" name="ETF LOGO">
            <a:extLst>
              <a:ext uri="{FF2B5EF4-FFF2-40B4-BE49-F238E27FC236}">
                <a16:creationId xmlns:a16="http://schemas.microsoft.com/office/drawing/2014/main" id="{35F37DD2-3B24-7D42-9F02-210F8CE209A0}"/>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251521" y="297622"/>
            <a:ext cx="892435" cy="472466"/>
          </a:xfrm>
          <a:prstGeom prst="rect">
            <a:avLst/>
          </a:prstGeom>
        </p:spPr>
      </p:pic>
    </p:spTree>
    <p:extLst>
      <p:ext uri="{BB962C8B-B14F-4D97-AF65-F5344CB8AC3E}">
        <p14:creationId xmlns:p14="http://schemas.microsoft.com/office/powerpoint/2010/main" val="22630183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9_Thank You">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BC17D29-52BB-2241-B274-3F3F798A9901}"/>
              </a:ext>
              <a:ext uri="{C183D7F6-B498-43B3-948B-1728B52AA6E4}">
                <adec:decorative xmlns:adec="http://schemas.microsoft.com/office/drawing/2017/decorative" val="1"/>
              </a:ext>
            </a:extLst>
          </p:cNvPr>
          <p:cNvSpPr/>
          <p:nvPr userDrawn="1"/>
        </p:nvSpPr>
        <p:spPr>
          <a:xfrm>
            <a:off x="2444921" y="1446764"/>
            <a:ext cx="6411077"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14" name="Thankyou">
            <a:extLst>
              <a:ext uri="{FF2B5EF4-FFF2-40B4-BE49-F238E27FC236}">
                <a16:creationId xmlns:a16="http://schemas.microsoft.com/office/drawing/2014/main" id="{39DD1C26-CF87-954C-B737-FE16DBDE23F4}"/>
              </a:ext>
              <a:ext uri="{C183D7F6-B498-43B3-948B-1728B52AA6E4}">
                <adec:decorative xmlns:adec="http://schemas.microsoft.com/office/drawing/2017/decorative" val="0"/>
              </a:ext>
            </a:extLst>
          </p:cNvPr>
          <p:cNvSpPr/>
          <p:nvPr userDrawn="1"/>
        </p:nvSpPr>
        <p:spPr>
          <a:xfrm>
            <a:off x="2473496" y="1446764"/>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
        <p:nvSpPr>
          <p:cNvPr id="15" name="Rectangle 14">
            <a:extLst>
              <a:ext uri="{FF2B5EF4-FFF2-40B4-BE49-F238E27FC236}">
                <a16:creationId xmlns:a16="http://schemas.microsoft.com/office/drawing/2014/main" id="{EB58F959-6342-2744-9401-D63ACEDD8DD0}"/>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ln>
            <a:noFill/>
          </a:ln>
        </p:spPr>
        <p:style>
          <a:lnRef idx="2">
            <a:schemeClr val="dk1"/>
          </a:lnRef>
          <a:fillRef idx="1">
            <a:schemeClr val="lt1"/>
          </a:fillRef>
          <a:effectRef idx="0">
            <a:schemeClr val="dk1"/>
          </a:effectRef>
          <a:fontRef idx="minor">
            <a:schemeClr val="dk1"/>
          </a:fontRef>
        </p:style>
        <p:txBody>
          <a:bodyPr lIns="144000" tIns="144000" bIns="72000" rtlCol="0" anchor="ctr"/>
          <a:lstStyle/>
          <a:p>
            <a:pPr algn="l">
              <a:lnSpc>
                <a:spcPts val="4500"/>
              </a:lnSpc>
            </a:pPr>
            <a:endParaRPr lang="en-GB" sz="4500" b="0"/>
          </a:p>
        </p:txBody>
      </p:sp>
      <p:sp>
        <p:nvSpPr>
          <p:cNvPr id="16" name="TextBox 15">
            <a:extLst>
              <a:ext uri="{FF2B5EF4-FFF2-40B4-BE49-F238E27FC236}">
                <a16:creationId xmlns:a16="http://schemas.microsoft.com/office/drawing/2014/main" id="{375ACED7-1F64-E34E-BC6F-E62AE2F491E2}"/>
              </a:ext>
            </a:extLst>
          </p:cNvPr>
          <p:cNvSpPr txBox="1"/>
          <p:nvPr userDrawn="1"/>
        </p:nvSpPr>
        <p:spPr>
          <a:xfrm>
            <a:off x="2627784" y="3332496"/>
            <a:ext cx="1800200" cy="215444"/>
          </a:xfrm>
          <a:prstGeom prst="rect">
            <a:avLst/>
          </a:prstGeom>
          <a:noFill/>
        </p:spPr>
        <p:txBody>
          <a:bodyPr wrap="square" lIns="0" tIns="0" rIns="0" bIns="0" rtlCol="0">
            <a:spAutoFit/>
          </a:bodyPr>
          <a:lstStyle/>
          <a:p>
            <a:r>
              <a:rPr lang="en-US" sz="1400" b="1"/>
              <a:t>Our Partners</a:t>
            </a:r>
            <a:endParaRPr lang="en-US" sz="1350" b="1">
              <a:latin typeface="+mn-lt"/>
            </a:endParaRPr>
          </a:p>
        </p:txBody>
      </p:sp>
      <p:pic>
        <p:nvPicPr>
          <p:cNvPr id="17" name="PARTNER LOGOS" descr="Association of Colleges&#10;&#10;The Behavioural Insights Team&#10;&#10;EEDI&#10;&#10;Pearson&#10;&#10;Touch Consulting&#10;&#10;University of Nottingham">
            <a:extLst>
              <a:ext uri="{FF2B5EF4-FFF2-40B4-BE49-F238E27FC236}">
                <a16:creationId xmlns:a16="http://schemas.microsoft.com/office/drawing/2014/main" id="{7B7C80FE-9B59-9D44-B497-716E44144D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55776" y="3592352"/>
            <a:ext cx="3816424" cy="1037646"/>
          </a:xfrm>
          <a:prstGeom prst="rect">
            <a:avLst/>
          </a:prstGeom>
        </p:spPr>
      </p:pic>
      <p:sp>
        <p:nvSpPr>
          <p:cNvPr id="18" name="TextBox 17">
            <a:extLst>
              <a:ext uri="{FF2B5EF4-FFF2-40B4-BE49-F238E27FC236}">
                <a16:creationId xmlns:a16="http://schemas.microsoft.com/office/drawing/2014/main" id="{952E6E83-0FF5-8043-A745-0C7E41CF6CF9}"/>
              </a:ext>
            </a:extLst>
          </p:cNvPr>
          <p:cNvSpPr txBox="1"/>
          <p:nvPr userDrawn="1"/>
        </p:nvSpPr>
        <p:spPr>
          <a:xfrm>
            <a:off x="2627784" y="4672024"/>
            <a:ext cx="453650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kern="1200">
                <a:solidFill>
                  <a:schemeClr val="tx1"/>
                </a:solidFill>
                <a:effectLst/>
                <a:latin typeface="+mn-lt"/>
                <a:ea typeface="+mn-ea"/>
                <a:cs typeface="+mn-cs"/>
              </a:rPr>
              <a:t>Working in partnership with the Education and Training Foundation to deliver this programme</a:t>
            </a:r>
          </a:p>
          <a:p>
            <a:endParaRPr lang="en-US" sz="500"/>
          </a:p>
        </p:txBody>
      </p:sp>
      <p:sp>
        <p:nvSpPr>
          <p:cNvPr id="19" name="TextBox 18">
            <a:extLst>
              <a:ext uri="{FF2B5EF4-FFF2-40B4-BE49-F238E27FC236}">
                <a16:creationId xmlns:a16="http://schemas.microsoft.com/office/drawing/2014/main" id="{E8443A9E-34B4-D44A-A872-454E62416950}"/>
              </a:ext>
            </a:extLst>
          </p:cNvPr>
          <p:cNvSpPr txBox="1"/>
          <p:nvPr userDrawn="1"/>
        </p:nvSpPr>
        <p:spPr>
          <a:xfrm>
            <a:off x="7122996" y="3376907"/>
            <a:ext cx="1006852" cy="215444"/>
          </a:xfrm>
          <a:prstGeom prst="rect">
            <a:avLst/>
          </a:prstGeom>
          <a:noFill/>
        </p:spPr>
        <p:txBody>
          <a:bodyPr wrap="square" lIns="0" tIns="0" rIns="0" bIns="0" rtlCol="0">
            <a:spAutoFit/>
          </a:bodyPr>
          <a:lstStyle/>
          <a:p>
            <a:r>
              <a:rPr lang="en-US" sz="1400" b="1"/>
              <a:t>Funded by</a:t>
            </a:r>
            <a:endParaRPr lang="en-US" sz="1350" b="1">
              <a:latin typeface="+mn-lt"/>
            </a:endParaRPr>
          </a:p>
        </p:txBody>
      </p:sp>
      <p:pic>
        <p:nvPicPr>
          <p:cNvPr id="31" name="Department for Education Logo" descr="Department for Education Logo">
            <a:extLst>
              <a:ext uri="{FF2B5EF4-FFF2-40B4-BE49-F238E27FC236}">
                <a16:creationId xmlns:a16="http://schemas.microsoft.com/office/drawing/2014/main" id="{8FE82328-A1A2-D94B-B431-3EA85649142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208" r="-333" b="-4585"/>
          <a:stretch/>
        </p:blipFill>
        <p:spPr>
          <a:xfrm>
            <a:off x="7092281" y="3675686"/>
            <a:ext cx="1296143" cy="794410"/>
          </a:xfrm>
          <a:prstGeom prst="rect">
            <a:avLst/>
          </a:prstGeom>
        </p:spPr>
      </p:pic>
      <p:pic>
        <p:nvPicPr>
          <p:cNvPr id="21" name="ETF LOGO">
            <a:extLst>
              <a:ext uri="{FF2B5EF4-FFF2-40B4-BE49-F238E27FC236}">
                <a16:creationId xmlns:a16="http://schemas.microsoft.com/office/drawing/2014/main" id="{EB91C14C-89E9-374F-B856-2A26A9116FA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251521" y="288833"/>
            <a:ext cx="892437" cy="472466"/>
          </a:xfrm>
          <a:prstGeom prst="rect">
            <a:avLst/>
          </a:prstGeom>
        </p:spPr>
      </p:pic>
      <p:pic>
        <p:nvPicPr>
          <p:cNvPr id="29" name="CFEM WORDING LOGO" descr="Centres for Excellence in Maths">
            <a:extLst>
              <a:ext uri="{FF2B5EF4-FFF2-40B4-BE49-F238E27FC236}">
                <a16:creationId xmlns:a16="http://schemas.microsoft.com/office/drawing/2014/main" id="{ABAAA97E-B570-9245-B4D6-4F5CFE3CAA8A}"/>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30" name="Rectangle 29">
            <a:extLst>
              <a:ext uri="{FF2B5EF4-FFF2-40B4-BE49-F238E27FC236}">
                <a16:creationId xmlns:a16="http://schemas.microsoft.com/office/drawing/2014/main" id="{3096C264-A1DD-D240-A399-DD1333E53297}"/>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15708424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7_Thank You">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3F899F0-77F9-B84C-AE08-11843E86862C}"/>
              </a:ext>
              <a:ext uri="{C183D7F6-B498-43B3-948B-1728B52AA6E4}">
                <adec:decorative xmlns:adec="http://schemas.microsoft.com/office/drawing/2017/decorative" val="1"/>
              </a:ext>
            </a:extLst>
          </p:cNvPr>
          <p:cNvSpPr/>
          <p:nvPr userDrawn="1"/>
        </p:nvSpPr>
        <p:spPr>
          <a:xfrm>
            <a:off x="2444921" y="1446764"/>
            <a:ext cx="6411077"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14" name="Thankyou">
            <a:extLst>
              <a:ext uri="{FF2B5EF4-FFF2-40B4-BE49-F238E27FC236}">
                <a16:creationId xmlns:a16="http://schemas.microsoft.com/office/drawing/2014/main" id="{2E3035D1-32CF-AD4B-9FCD-EE792E18C96A}"/>
              </a:ext>
              <a:ext uri="{C183D7F6-B498-43B3-948B-1728B52AA6E4}">
                <adec:decorative xmlns:adec="http://schemas.microsoft.com/office/drawing/2017/decorative" val="0"/>
              </a:ext>
            </a:extLst>
          </p:cNvPr>
          <p:cNvSpPr/>
          <p:nvPr userDrawn="1"/>
        </p:nvSpPr>
        <p:spPr>
          <a:xfrm>
            <a:off x="2473496" y="1446764"/>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
        <p:nvSpPr>
          <p:cNvPr id="15" name="Rectangle 14">
            <a:extLst>
              <a:ext uri="{FF2B5EF4-FFF2-40B4-BE49-F238E27FC236}">
                <a16:creationId xmlns:a16="http://schemas.microsoft.com/office/drawing/2014/main" id="{CC5BCE42-B9F8-E94F-B3C8-4C590380777C}"/>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ln>
            <a:noFill/>
          </a:ln>
        </p:spPr>
        <p:style>
          <a:lnRef idx="2">
            <a:schemeClr val="dk1"/>
          </a:lnRef>
          <a:fillRef idx="1">
            <a:schemeClr val="lt1"/>
          </a:fillRef>
          <a:effectRef idx="0">
            <a:schemeClr val="dk1"/>
          </a:effectRef>
          <a:fontRef idx="minor">
            <a:schemeClr val="dk1"/>
          </a:fontRef>
        </p:style>
        <p:txBody>
          <a:bodyPr lIns="144000" tIns="144000" bIns="72000" rtlCol="0" anchor="ctr"/>
          <a:lstStyle/>
          <a:p>
            <a:pPr algn="l">
              <a:lnSpc>
                <a:spcPts val="4500"/>
              </a:lnSpc>
            </a:pPr>
            <a:endParaRPr lang="en-GB" sz="4500" b="0"/>
          </a:p>
        </p:txBody>
      </p:sp>
      <p:sp>
        <p:nvSpPr>
          <p:cNvPr id="16" name="TextBox 15">
            <a:extLst>
              <a:ext uri="{FF2B5EF4-FFF2-40B4-BE49-F238E27FC236}">
                <a16:creationId xmlns:a16="http://schemas.microsoft.com/office/drawing/2014/main" id="{4C13A64D-246E-0749-A5F5-59E9DD2DB4DD}"/>
              </a:ext>
            </a:extLst>
          </p:cNvPr>
          <p:cNvSpPr txBox="1"/>
          <p:nvPr userDrawn="1"/>
        </p:nvSpPr>
        <p:spPr>
          <a:xfrm>
            <a:off x="2627784" y="3332496"/>
            <a:ext cx="1800200" cy="215444"/>
          </a:xfrm>
          <a:prstGeom prst="rect">
            <a:avLst/>
          </a:prstGeom>
          <a:noFill/>
        </p:spPr>
        <p:txBody>
          <a:bodyPr wrap="square" lIns="0" tIns="0" rIns="0" bIns="0" rtlCol="0">
            <a:spAutoFit/>
          </a:bodyPr>
          <a:lstStyle/>
          <a:p>
            <a:r>
              <a:rPr lang="en-US" sz="1400" b="1"/>
              <a:t>Our Partners</a:t>
            </a:r>
            <a:endParaRPr lang="en-US" sz="1350" b="1">
              <a:latin typeface="+mn-lt"/>
            </a:endParaRPr>
          </a:p>
        </p:txBody>
      </p:sp>
      <p:pic>
        <p:nvPicPr>
          <p:cNvPr id="17" name="PARTNER LOGOS" descr="Association of Colleges&#10;&#10;The Behavioural Insights Team&#10;&#10;EEDI&#10;&#10;Pearson&#10;&#10;Touch Consulting&#10;&#10;University of Nottingham">
            <a:extLst>
              <a:ext uri="{FF2B5EF4-FFF2-40B4-BE49-F238E27FC236}">
                <a16:creationId xmlns:a16="http://schemas.microsoft.com/office/drawing/2014/main" id="{0847CF47-2DEF-F24B-8452-BB639990509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55776" y="3592352"/>
            <a:ext cx="3816424" cy="1037646"/>
          </a:xfrm>
          <a:prstGeom prst="rect">
            <a:avLst/>
          </a:prstGeom>
        </p:spPr>
      </p:pic>
      <p:sp>
        <p:nvSpPr>
          <p:cNvPr id="18" name="TextBox 17">
            <a:extLst>
              <a:ext uri="{FF2B5EF4-FFF2-40B4-BE49-F238E27FC236}">
                <a16:creationId xmlns:a16="http://schemas.microsoft.com/office/drawing/2014/main" id="{A468A4B0-06EB-4E4E-BF58-8C634587FE63}"/>
              </a:ext>
            </a:extLst>
          </p:cNvPr>
          <p:cNvSpPr txBox="1"/>
          <p:nvPr userDrawn="1"/>
        </p:nvSpPr>
        <p:spPr>
          <a:xfrm>
            <a:off x="2627784" y="4672024"/>
            <a:ext cx="453650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kern="1200">
                <a:solidFill>
                  <a:schemeClr val="tx1"/>
                </a:solidFill>
                <a:effectLst/>
                <a:latin typeface="+mn-lt"/>
                <a:ea typeface="+mn-ea"/>
                <a:cs typeface="+mn-cs"/>
              </a:rPr>
              <a:t>Working in partnership with the Education and Training Foundation to deliver this programme</a:t>
            </a:r>
          </a:p>
          <a:p>
            <a:endParaRPr lang="en-US" sz="500"/>
          </a:p>
        </p:txBody>
      </p:sp>
      <p:sp>
        <p:nvSpPr>
          <p:cNvPr id="19" name="TextBox 18">
            <a:extLst>
              <a:ext uri="{FF2B5EF4-FFF2-40B4-BE49-F238E27FC236}">
                <a16:creationId xmlns:a16="http://schemas.microsoft.com/office/drawing/2014/main" id="{99B099CA-CEC7-B549-9145-640303F88DF1}"/>
              </a:ext>
            </a:extLst>
          </p:cNvPr>
          <p:cNvSpPr txBox="1"/>
          <p:nvPr userDrawn="1"/>
        </p:nvSpPr>
        <p:spPr>
          <a:xfrm>
            <a:off x="7122996" y="3376907"/>
            <a:ext cx="1006852" cy="215444"/>
          </a:xfrm>
          <a:prstGeom prst="rect">
            <a:avLst/>
          </a:prstGeom>
          <a:noFill/>
        </p:spPr>
        <p:txBody>
          <a:bodyPr wrap="square" lIns="0" tIns="0" rIns="0" bIns="0" rtlCol="0">
            <a:spAutoFit/>
          </a:bodyPr>
          <a:lstStyle/>
          <a:p>
            <a:r>
              <a:rPr lang="en-US" sz="1400" b="1"/>
              <a:t>Funded by</a:t>
            </a:r>
            <a:endParaRPr lang="en-US" sz="1350" b="1">
              <a:latin typeface="+mn-lt"/>
            </a:endParaRPr>
          </a:p>
        </p:txBody>
      </p:sp>
      <p:pic>
        <p:nvPicPr>
          <p:cNvPr id="22" name="CFEM WORDING LOGO" descr="Centres for Excellence in Maths">
            <a:extLst>
              <a:ext uri="{FF2B5EF4-FFF2-40B4-BE49-F238E27FC236}">
                <a16:creationId xmlns:a16="http://schemas.microsoft.com/office/drawing/2014/main" id="{33A3875D-1869-C345-85FB-FCC2224AA57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23" name="Rectangle 22">
            <a:extLst>
              <a:ext uri="{FF2B5EF4-FFF2-40B4-BE49-F238E27FC236}">
                <a16:creationId xmlns:a16="http://schemas.microsoft.com/office/drawing/2014/main" id="{3D6F7490-45EF-AE4F-B8D5-B9EF894677C6}"/>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pic>
        <p:nvPicPr>
          <p:cNvPr id="24" name="Department for Education Logo" descr="Department for Education Logo">
            <a:extLst>
              <a:ext uri="{FF2B5EF4-FFF2-40B4-BE49-F238E27FC236}">
                <a16:creationId xmlns:a16="http://schemas.microsoft.com/office/drawing/2014/main" id="{95F6782D-4D3B-384B-B3D4-4323FA4ADC7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t="-3208" r="-333" b="-4585"/>
          <a:stretch/>
        </p:blipFill>
        <p:spPr>
          <a:xfrm>
            <a:off x="7092281" y="3675686"/>
            <a:ext cx="1296143" cy="794410"/>
          </a:xfrm>
          <a:prstGeom prst="rect">
            <a:avLst/>
          </a:prstGeom>
        </p:spPr>
      </p:pic>
      <p:pic>
        <p:nvPicPr>
          <p:cNvPr id="20" name="Logo">
            <a:extLst>
              <a:ext uri="{FF2B5EF4-FFF2-40B4-BE49-F238E27FC236}">
                <a16:creationId xmlns:a16="http://schemas.microsoft.com/office/drawing/2014/main" id="{59CEE586-3DE1-384A-9908-D6E62A5FCF8D}"/>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251521" y="288833"/>
            <a:ext cx="892437" cy="472466"/>
          </a:xfrm>
          <a:prstGeom prst="rect">
            <a:avLst/>
          </a:prstGeom>
        </p:spPr>
      </p:pic>
    </p:spTree>
    <p:extLst>
      <p:ext uri="{BB962C8B-B14F-4D97-AF65-F5344CB8AC3E}">
        <p14:creationId xmlns:p14="http://schemas.microsoft.com/office/powerpoint/2010/main" val="729579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dirty="0"/>
              <a:t>Education &amp; Training Foundation</a:t>
            </a:r>
          </a:p>
        </p:txBody>
      </p:sp>
      <p:sp>
        <p:nvSpPr>
          <p:cNvPr id="6" name="Slide Number Placeholder 5"/>
          <p:cNvSpPr>
            <a:spLocks noGrp="1"/>
          </p:cNvSpPr>
          <p:nvPr>
            <p:ph type="sldNum" sz="quarter" idx="12"/>
          </p:nvPr>
        </p:nvSpPr>
        <p:spPr/>
        <p:txBody>
          <a:bodyPr/>
          <a:lstStyle/>
          <a:p>
            <a:fld id="{DA2C159E-F13C-4A85-9A41-E7669D3E0D70}" type="slidenum">
              <a:rPr lang="en-GB" smtClean="0"/>
              <a:t>‹#›</a:t>
            </a:fld>
            <a:endParaRPr lang="en-GB"/>
          </a:p>
        </p:txBody>
      </p:sp>
      <p:sp>
        <p:nvSpPr>
          <p:cNvPr id="10" name="Text Placeholder 8"/>
          <p:cNvSpPr>
            <a:spLocks noGrp="1"/>
          </p:cNvSpPr>
          <p:nvPr>
            <p:ph type="body" sz="quarter" idx="14"/>
          </p:nvPr>
        </p:nvSpPr>
        <p:spPr>
          <a:xfrm>
            <a:off x="1403648" y="986400"/>
            <a:ext cx="7200900" cy="3459831"/>
          </a:xfrm>
        </p:spPr>
        <p:txBody>
          <a:bodyPr lIns="0" tIns="0" rIns="0" bIns="0">
            <a:normAutofit/>
          </a:bodyPr>
          <a:lstStyle>
            <a:lvl1pPr marL="0" indent="0">
              <a:lnSpc>
                <a:spcPts val="4500"/>
              </a:lnSpc>
              <a:spcBef>
                <a:spcPts val="0"/>
              </a:spcBef>
              <a:buNone/>
              <a:defRPr lang="en-US" sz="4500" b="1" kern="1200" cap="all" baseline="0" dirty="0" smtClean="0">
                <a:solidFill>
                  <a:schemeClr val="accent1"/>
                </a:solidFill>
                <a:latin typeface="+mn-lt"/>
                <a:ea typeface="+mn-ea"/>
                <a:cs typeface="+mn-cs"/>
              </a:defRPr>
            </a:lvl1pPr>
          </a:lstStyle>
          <a:p>
            <a:pPr marL="0" lvl="0" indent="0" algn="l" defTabSz="914400" rtl="0" eaLnBrk="1" latinLnBrk="0" hangingPunct="1">
              <a:spcBef>
                <a:spcPct val="20000"/>
              </a:spcBef>
              <a:buFont typeface="+mj-lt"/>
              <a:buNone/>
            </a:pPr>
            <a:r>
              <a:rPr lang="en-US"/>
              <a:t>Click to edit Master text styles</a:t>
            </a:r>
          </a:p>
        </p:txBody>
      </p:sp>
      <p:sp>
        <p:nvSpPr>
          <p:cNvPr id="11" name="Text Placeholder 8"/>
          <p:cNvSpPr>
            <a:spLocks noGrp="1"/>
          </p:cNvSpPr>
          <p:nvPr>
            <p:ph type="body" sz="quarter" idx="15"/>
          </p:nvPr>
        </p:nvSpPr>
        <p:spPr>
          <a:xfrm>
            <a:off x="234000" y="986400"/>
            <a:ext cx="833041" cy="3459831"/>
          </a:xfrm>
        </p:spPr>
        <p:txBody>
          <a:bodyPr lIns="0" tIns="0" rIns="0" bIns="0">
            <a:noAutofit/>
          </a:bodyPr>
          <a:lstStyle>
            <a:lvl1pPr marL="0" indent="0">
              <a:lnSpc>
                <a:spcPts val="4500"/>
              </a:lnSpc>
              <a:spcBef>
                <a:spcPts val="0"/>
              </a:spcBef>
              <a:buNone/>
              <a:defRPr lang="en-US" sz="4500" b="1" kern="1200" cap="all" baseline="0" dirty="0" smtClean="0">
                <a:solidFill>
                  <a:schemeClr val="tx1"/>
                </a:solidFill>
                <a:latin typeface="+mn-lt"/>
                <a:ea typeface="+mn-ea"/>
                <a:cs typeface="+mn-cs"/>
              </a:defRPr>
            </a:lvl1pPr>
          </a:lstStyle>
          <a:p>
            <a:pPr marL="0" lvl="0" indent="0" algn="l" defTabSz="914400" rtl="0" eaLnBrk="1" latinLnBrk="0" hangingPunct="1">
              <a:spcBef>
                <a:spcPct val="20000"/>
              </a:spcBef>
              <a:buFont typeface="+mj-lt"/>
              <a:buNone/>
            </a:pPr>
            <a:r>
              <a:rPr lang="en-US"/>
              <a:t>Click to edit Master text styles</a:t>
            </a:r>
          </a:p>
        </p:txBody>
      </p:sp>
      <p:sp>
        <p:nvSpPr>
          <p:cNvPr id="13"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all" baseline="0"/>
            </a:lvl1pPr>
          </a:lstStyle>
          <a:p>
            <a:r>
              <a:rPr lang="en-US" dirty="0"/>
              <a:t>SLIDE TITLE</a:t>
            </a:r>
            <a:endParaRPr lang="en-GB" dirty="0"/>
          </a:p>
        </p:txBody>
      </p:sp>
    </p:spTree>
    <p:extLst>
      <p:ext uri="{BB962C8B-B14F-4D97-AF65-F5344CB8AC3E}">
        <p14:creationId xmlns:p14="http://schemas.microsoft.com/office/powerpoint/2010/main" val="6160683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8_Thank You">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93234B8-B37D-4241-AE0F-532CDAA2273A}"/>
              </a:ext>
              <a:ext uri="{C183D7F6-B498-43B3-948B-1728B52AA6E4}">
                <adec:decorative xmlns:adec="http://schemas.microsoft.com/office/drawing/2017/decorative" val="1"/>
              </a:ext>
            </a:extLst>
          </p:cNvPr>
          <p:cNvSpPr/>
          <p:nvPr userDrawn="1"/>
        </p:nvSpPr>
        <p:spPr>
          <a:xfrm>
            <a:off x="2444921" y="1446764"/>
            <a:ext cx="6411077"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12" name="Thankyou">
            <a:extLst>
              <a:ext uri="{FF2B5EF4-FFF2-40B4-BE49-F238E27FC236}">
                <a16:creationId xmlns:a16="http://schemas.microsoft.com/office/drawing/2014/main" id="{07CF1C30-CF88-B74B-97E8-A2AB116EDF6D}"/>
              </a:ext>
              <a:ext uri="{C183D7F6-B498-43B3-948B-1728B52AA6E4}">
                <adec:decorative xmlns:adec="http://schemas.microsoft.com/office/drawing/2017/decorative" val="0"/>
              </a:ext>
            </a:extLst>
          </p:cNvPr>
          <p:cNvSpPr/>
          <p:nvPr userDrawn="1"/>
        </p:nvSpPr>
        <p:spPr>
          <a:xfrm>
            <a:off x="2473496" y="1446764"/>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
        <p:nvSpPr>
          <p:cNvPr id="16" name="Rectangle 15">
            <a:extLst>
              <a:ext uri="{FF2B5EF4-FFF2-40B4-BE49-F238E27FC236}">
                <a16:creationId xmlns:a16="http://schemas.microsoft.com/office/drawing/2014/main" id="{5B1DD1CB-2AAD-B449-99D9-6D8DD4D1CD52}"/>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ln>
            <a:noFill/>
          </a:ln>
        </p:spPr>
        <p:style>
          <a:lnRef idx="2">
            <a:schemeClr val="dk1"/>
          </a:lnRef>
          <a:fillRef idx="1">
            <a:schemeClr val="lt1"/>
          </a:fillRef>
          <a:effectRef idx="0">
            <a:schemeClr val="dk1"/>
          </a:effectRef>
          <a:fontRef idx="minor">
            <a:schemeClr val="dk1"/>
          </a:fontRef>
        </p:style>
        <p:txBody>
          <a:bodyPr lIns="144000" tIns="144000" bIns="72000" rtlCol="0" anchor="ctr"/>
          <a:lstStyle/>
          <a:p>
            <a:pPr algn="l">
              <a:lnSpc>
                <a:spcPts val="4500"/>
              </a:lnSpc>
            </a:pPr>
            <a:endParaRPr lang="en-GB" sz="4500" b="0"/>
          </a:p>
        </p:txBody>
      </p:sp>
      <p:sp>
        <p:nvSpPr>
          <p:cNvPr id="17" name="TextBox 16">
            <a:extLst>
              <a:ext uri="{FF2B5EF4-FFF2-40B4-BE49-F238E27FC236}">
                <a16:creationId xmlns:a16="http://schemas.microsoft.com/office/drawing/2014/main" id="{A02A822D-0A3A-E74C-8A8C-CFCCB4385565}"/>
              </a:ext>
            </a:extLst>
          </p:cNvPr>
          <p:cNvSpPr txBox="1"/>
          <p:nvPr userDrawn="1"/>
        </p:nvSpPr>
        <p:spPr>
          <a:xfrm>
            <a:off x="2627784" y="3332496"/>
            <a:ext cx="1800200" cy="215444"/>
          </a:xfrm>
          <a:prstGeom prst="rect">
            <a:avLst/>
          </a:prstGeom>
          <a:noFill/>
        </p:spPr>
        <p:txBody>
          <a:bodyPr wrap="square" lIns="0" tIns="0" rIns="0" bIns="0" rtlCol="0">
            <a:spAutoFit/>
          </a:bodyPr>
          <a:lstStyle/>
          <a:p>
            <a:r>
              <a:rPr lang="en-US" sz="1400" b="1"/>
              <a:t>Our Partners</a:t>
            </a:r>
            <a:endParaRPr lang="en-US" sz="1350" b="1">
              <a:latin typeface="+mn-lt"/>
            </a:endParaRPr>
          </a:p>
        </p:txBody>
      </p:sp>
      <p:pic>
        <p:nvPicPr>
          <p:cNvPr id="18" name="PARTNER LOGOS" descr="Association of Colleges&#10;&#10;The Behavioural Insights Team&#10;&#10;EEDI&#10;&#10;Pearson&#10;&#10;Touch Consulting&#10;&#10;University of Nottingham">
            <a:extLst>
              <a:ext uri="{FF2B5EF4-FFF2-40B4-BE49-F238E27FC236}">
                <a16:creationId xmlns:a16="http://schemas.microsoft.com/office/drawing/2014/main" id="{F329365F-1813-F241-8274-2A4A93E9B62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55776" y="3592352"/>
            <a:ext cx="3816424" cy="1037646"/>
          </a:xfrm>
          <a:prstGeom prst="rect">
            <a:avLst/>
          </a:prstGeom>
        </p:spPr>
      </p:pic>
      <p:sp>
        <p:nvSpPr>
          <p:cNvPr id="19" name="TextBox 18">
            <a:extLst>
              <a:ext uri="{FF2B5EF4-FFF2-40B4-BE49-F238E27FC236}">
                <a16:creationId xmlns:a16="http://schemas.microsoft.com/office/drawing/2014/main" id="{DEDFBA46-A12E-EA47-A2B2-003EE6AC9FE2}"/>
              </a:ext>
            </a:extLst>
          </p:cNvPr>
          <p:cNvSpPr txBox="1"/>
          <p:nvPr userDrawn="1"/>
        </p:nvSpPr>
        <p:spPr>
          <a:xfrm>
            <a:off x="2627784" y="4672024"/>
            <a:ext cx="453650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kern="1200">
                <a:solidFill>
                  <a:schemeClr val="tx1"/>
                </a:solidFill>
                <a:effectLst/>
                <a:latin typeface="+mn-lt"/>
                <a:ea typeface="+mn-ea"/>
                <a:cs typeface="+mn-cs"/>
              </a:rPr>
              <a:t>Working in partnership with the Education and Training Foundation to deliver this programme</a:t>
            </a:r>
          </a:p>
          <a:p>
            <a:endParaRPr lang="en-US" sz="500"/>
          </a:p>
        </p:txBody>
      </p:sp>
      <p:sp>
        <p:nvSpPr>
          <p:cNvPr id="20" name="TextBox 19">
            <a:extLst>
              <a:ext uri="{FF2B5EF4-FFF2-40B4-BE49-F238E27FC236}">
                <a16:creationId xmlns:a16="http://schemas.microsoft.com/office/drawing/2014/main" id="{8F3F0CEB-B340-044A-B5B8-245315016426}"/>
              </a:ext>
            </a:extLst>
          </p:cNvPr>
          <p:cNvSpPr txBox="1"/>
          <p:nvPr userDrawn="1"/>
        </p:nvSpPr>
        <p:spPr>
          <a:xfrm>
            <a:off x="7122996" y="3376907"/>
            <a:ext cx="1006852" cy="215444"/>
          </a:xfrm>
          <a:prstGeom prst="rect">
            <a:avLst/>
          </a:prstGeom>
          <a:noFill/>
        </p:spPr>
        <p:txBody>
          <a:bodyPr wrap="square" lIns="0" tIns="0" rIns="0" bIns="0" rtlCol="0">
            <a:spAutoFit/>
          </a:bodyPr>
          <a:lstStyle/>
          <a:p>
            <a:r>
              <a:rPr lang="en-US" sz="1400" b="1"/>
              <a:t>Funded by</a:t>
            </a:r>
            <a:endParaRPr lang="en-US" sz="1350" b="1">
              <a:latin typeface="+mn-lt"/>
            </a:endParaRPr>
          </a:p>
        </p:txBody>
      </p:sp>
      <p:pic>
        <p:nvPicPr>
          <p:cNvPr id="21" name="Department for Education Logo" descr="Department for Education Logo">
            <a:extLst>
              <a:ext uri="{FF2B5EF4-FFF2-40B4-BE49-F238E27FC236}">
                <a16:creationId xmlns:a16="http://schemas.microsoft.com/office/drawing/2014/main" id="{81BE782C-F35C-1D48-B902-8F802F7F650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208" r="-333" b="-4585"/>
          <a:stretch/>
        </p:blipFill>
        <p:spPr>
          <a:xfrm>
            <a:off x="7092281" y="3675686"/>
            <a:ext cx="1296143" cy="794410"/>
          </a:xfrm>
          <a:prstGeom prst="rect">
            <a:avLst/>
          </a:prstGeom>
        </p:spPr>
      </p:pic>
      <p:pic>
        <p:nvPicPr>
          <p:cNvPr id="28" name="ETF LOGO">
            <a:extLst>
              <a:ext uri="{FF2B5EF4-FFF2-40B4-BE49-F238E27FC236}">
                <a16:creationId xmlns:a16="http://schemas.microsoft.com/office/drawing/2014/main" id="{E711DE05-D8C6-A141-89A6-E3658266D28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251522" y="288833"/>
            <a:ext cx="892435" cy="472466"/>
          </a:xfrm>
          <a:prstGeom prst="rect">
            <a:avLst/>
          </a:prstGeom>
        </p:spPr>
      </p:pic>
      <p:pic>
        <p:nvPicPr>
          <p:cNvPr id="29" name="CFEM WORDING LOGO" descr="Centres for Excellence in Maths">
            <a:extLst>
              <a:ext uri="{FF2B5EF4-FFF2-40B4-BE49-F238E27FC236}">
                <a16:creationId xmlns:a16="http://schemas.microsoft.com/office/drawing/2014/main" id="{09608EF2-6D51-B34D-8521-A9B27D34F9CE}"/>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30" name="Rectangle 29">
            <a:extLst>
              <a:ext uri="{FF2B5EF4-FFF2-40B4-BE49-F238E27FC236}">
                <a16:creationId xmlns:a16="http://schemas.microsoft.com/office/drawing/2014/main" id="{3E3A16A8-985F-A14E-B243-57CA987AF559}"/>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24056343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0DC338-BCDD-A149-927B-F3EE17B0E09B}" type="datetimeFigureOut">
              <a:rPr lang="en-US" smtClean="0"/>
              <a:t>5/17/23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559B94-FB6D-C74C-9787-3307A060A93C}" type="slidenum">
              <a:rPr lang="en-US" smtClean="0"/>
              <a:t>‹#›</a:t>
            </a:fld>
            <a:endParaRPr lang="en-US"/>
          </a:p>
        </p:txBody>
      </p:sp>
    </p:spTree>
    <p:extLst>
      <p:ext uri="{BB962C8B-B14F-4D97-AF65-F5344CB8AC3E}">
        <p14:creationId xmlns:p14="http://schemas.microsoft.com/office/powerpoint/2010/main" val="19173458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FE6A1-B04B-45AE-85D9-82B908FE1C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5EB92C0-B35D-44E0-AE78-FC874A28EA89}"/>
              </a:ext>
            </a:extLst>
          </p:cNvPr>
          <p:cNvSpPr>
            <a:spLocks noGrp="1"/>
          </p:cNvSpPr>
          <p:nvPr>
            <p:ph type="dt" sz="half" idx="10"/>
          </p:nvPr>
        </p:nvSpPr>
        <p:spPr/>
        <p:txBody>
          <a:bodyPr/>
          <a:lstStyle/>
          <a:p>
            <a:fld id="{8102B19E-885A-49E9-866C-EFC5C1433D9C}" type="datetimeFigureOut">
              <a:rPr lang="en-GB" smtClean="0"/>
              <a:t>17/05/2023</a:t>
            </a:fld>
            <a:endParaRPr lang="en-GB"/>
          </a:p>
        </p:txBody>
      </p:sp>
      <p:sp>
        <p:nvSpPr>
          <p:cNvPr id="4" name="Footer Placeholder 3">
            <a:extLst>
              <a:ext uri="{FF2B5EF4-FFF2-40B4-BE49-F238E27FC236}">
                <a16:creationId xmlns:a16="http://schemas.microsoft.com/office/drawing/2014/main" id="{59CC0653-04F7-4C71-A073-BE1848BE369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781ED2B-A06D-446C-A667-D097B66F3EE2}"/>
              </a:ext>
            </a:extLst>
          </p:cNvPr>
          <p:cNvSpPr>
            <a:spLocks noGrp="1"/>
          </p:cNvSpPr>
          <p:nvPr>
            <p:ph type="sldNum" sz="quarter" idx="12"/>
          </p:nvPr>
        </p:nvSpPr>
        <p:spPr/>
        <p:txBody>
          <a:bodyPr/>
          <a:lstStyle/>
          <a:p>
            <a:fld id="{5C3B3E24-1266-4FD9-A6F0-9328E1F02B92}" type="slidenum">
              <a:rPr lang="en-GB" smtClean="0"/>
              <a:t>‹#›</a:t>
            </a:fld>
            <a:endParaRPr lang="en-GB"/>
          </a:p>
        </p:txBody>
      </p:sp>
    </p:spTree>
    <p:extLst>
      <p:ext uri="{BB962C8B-B14F-4D97-AF65-F5344CB8AC3E}">
        <p14:creationId xmlns:p14="http://schemas.microsoft.com/office/powerpoint/2010/main" val="12903019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r>
              <a:rPr lang="en-US"/>
              <a:t>Education &amp; Training Foundation</a:t>
            </a:r>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2499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A2C159E-F13C-4A85-9A41-E7669D3E0D70}" type="slidenum">
              <a:rPr lang="en-GB" smtClean="0"/>
              <a:t>‹#›</a:t>
            </a:fld>
            <a:endParaRPr lang="en-GB"/>
          </a:p>
        </p:txBody>
      </p:sp>
      <p:sp>
        <p:nvSpPr>
          <p:cNvPr id="7" name="Text Placeholder 6"/>
          <p:cNvSpPr>
            <a:spLocks noGrp="1"/>
          </p:cNvSpPr>
          <p:nvPr>
            <p:ph type="body" sz="quarter" idx="13"/>
          </p:nvPr>
        </p:nvSpPr>
        <p:spPr>
          <a:xfrm>
            <a:off x="234000" y="986399"/>
            <a:ext cx="8441688" cy="3601475"/>
          </a:xfrm>
        </p:spPr>
        <p:txBody>
          <a:bodyPr>
            <a:normAutofit/>
          </a:bodyPr>
          <a:lstStyle>
            <a:lvl1pPr marL="0" indent="0">
              <a:lnSpc>
                <a:spcPts val="3600"/>
              </a:lnSpc>
              <a:spcBef>
                <a:spcPts val="0"/>
              </a:spcBef>
              <a:buNone/>
              <a:defRPr sz="3600" b="1">
                <a:solidFill>
                  <a:schemeClr val="accent2"/>
                </a:solidFill>
              </a:defRPr>
            </a:lvl1pPr>
            <a:lvl2pPr marL="0" indent="0">
              <a:lnSpc>
                <a:spcPts val="3600"/>
              </a:lnSpc>
              <a:spcBef>
                <a:spcPts val="0"/>
              </a:spcBef>
              <a:buNone/>
              <a:defRPr sz="3600"/>
            </a:lvl2pPr>
            <a:lvl3pPr marL="0" indent="0">
              <a:lnSpc>
                <a:spcPts val="3600"/>
              </a:lnSpc>
              <a:spcBef>
                <a:spcPts val="0"/>
              </a:spcBef>
              <a:buNone/>
              <a:defRPr sz="3600"/>
            </a:lvl3pPr>
            <a:lvl4pPr marL="0" indent="0">
              <a:lnSpc>
                <a:spcPts val="3600"/>
              </a:lnSpc>
              <a:spcBef>
                <a:spcPts val="0"/>
              </a:spcBef>
              <a:buNone/>
              <a:defRPr sz="3600"/>
            </a:lvl4pPr>
            <a:lvl5pPr marL="0" indent="0">
              <a:lnSpc>
                <a:spcPts val="3600"/>
              </a:lnSpc>
              <a:spcBef>
                <a:spcPts val="0"/>
              </a:spcBef>
              <a:buNone/>
              <a:defRPr sz="3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all" baseline="0"/>
            </a:lvl1pPr>
          </a:lstStyle>
          <a:p>
            <a:r>
              <a:rPr lang="en-US" dirty="0"/>
              <a:t>SLIDE TITLE</a:t>
            </a:r>
            <a:endParaRPr lang="en-GB" dirty="0"/>
          </a:p>
        </p:txBody>
      </p:sp>
      <p:sp>
        <p:nvSpPr>
          <p:cNvPr id="2" name="Footer Placeholder 1"/>
          <p:cNvSpPr>
            <a:spLocks noGrp="1"/>
          </p:cNvSpPr>
          <p:nvPr>
            <p:ph type="ftr" sz="quarter" idx="14"/>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3879444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all" baseline="0">
                <a:solidFill>
                  <a:schemeClr val="tx1"/>
                </a:solidFill>
              </a:defRPr>
            </a:lvl1pPr>
          </a:lstStyle>
          <a:p>
            <a:r>
              <a:rPr lang="en-US"/>
              <a:t>Click to edit Master title style</a:t>
            </a:r>
            <a:endParaRPr lang="en-GB" dirty="0"/>
          </a:p>
        </p:txBody>
      </p:sp>
      <p:sp>
        <p:nvSpPr>
          <p:cNvPr id="3" name="Subtitle 2"/>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63560" y="288000"/>
            <a:ext cx="892439" cy="474132"/>
          </a:xfrm>
          <a:prstGeom prst="rect">
            <a:avLst/>
          </a:prstGeom>
        </p:spPr>
      </p:pic>
    </p:spTree>
    <p:extLst>
      <p:ext uri="{BB962C8B-B14F-4D97-AF65-F5344CB8AC3E}">
        <p14:creationId xmlns:p14="http://schemas.microsoft.com/office/powerpoint/2010/main" val="3797038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dirty="0"/>
              <a:t>Click to edit master title style</a:t>
            </a:r>
            <a:endParaRPr lang="en-GB" dirty="0"/>
          </a:p>
        </p:txBody>
      </p:sp>
      <p:sp>
        <p:nvSpPr>
          <p:cNvPr id="3" name="Subtitle 2"/>
          <p:cNvSpPr>
            <a:spLocks noGrp="1"/>
          </p:cNvSpPr>
          <p:nvPr>
            <p:ph type="subTitle" idx="1" hasCustomPrompt="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63560" y="288000"/>
            <a:ext cx="892439" cy="474132"/>
          </a:xfrm>
          <a:prstGeom prst="rect">
            <a:avLst/>
          </a:prstGeom>
        </p:spPr>
      </p:pic>
    </p:spTree>
    <p:extLst>
      <p:ext uri="{BB962C8B-B14F-4D97-AF65-F5344CB8AC3E}">
        <p14:creationId xmlns:p14="http://schemas.microsoft.com/office/powerpoint/2010/main" val="3797038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9" Type="http://schemas.openxmlformats.org/officeDocument/2006/relationships/slideLayout" Target="../slideLayouts/slideLayout58.xml"/><Relationship Id="rId21" Type="http://schemas.openxmlformats.org/officeDocument/2006/relationships/slideLayout" Target="../slideLayouts/slideLayout40.xml"/><Relationship Id="rId34" Type="http://schemas.openxmlformats.org/officeDocument/2006/relationships/slideLayout" Target="../slideLayouts/slideLayout53.xml"/><Relationship Id="rId42" Type="http://schemas.openxmlformats.org/officeDocument/2006/relationships/slideLayout" Target="../slideLayouts/slideLayout61.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9" Type="http://schemas.openxmlformats.org/officeDocument/2006/relationships/slideLayout" Target="../slideLayouts/slideLayout48.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32" Type="http://schemas.openxmlformats.org/officeDocument/2006/relationships/slideLayout" Target="../slideLayouts/slideLayout51.xml"/><Relationship Id="rId37" Type="http://schemas.openxmlformats.org/officeDocument/2006/relationships/slideLayout" Target="../slideLayouts/slideLayout56.xml"/><Relationship Id="rId40" Type="http://schemas.openxmlformats.org/officeDocument/2006/relationships/slideLayout" Target="../slideLayouts/slideLayout59.xml"/><Relationship Id="rId45" Type="http://schemas.openxmlformats.org/officeDocument/2006/relationships/theme" Target="../theme/theme2.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36" Type="http://schemas.openxmlformats.org/officeDocument/2006/relationships/slideLayout" Target="../slideLayouts/slideLayout55.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31" Type="http://schemas.openxmlformats.org/officeDocument/2006/relationships/slideLayout" Target="../slideLayouts/slideLayout50.xml"/><Relationship Id="rId44" Type="http://schemas.openxmlformats.org/officeDocument/2006/relationships/slideLayout" Target="../slideLayouts/slideLayout63.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slideLayout" Target="../slideLayouts/slideLayout49.xml"/><Relationship Id="rId35" Type="http://schemas.openxmlformats.org/officeDocument/2006/relationships/slideLayout" Target="../slideLayouts/slideLayout54.xml"/><Relationship Id="rId43" Type="http://schemas.openxmlformats.org/officeDocument/2006/relationships/slideLayout" Target="../slideLayouts/slideLayout62.xml"/><Relationship Id="rId8" Type="http://schemas.openxmlformats.org/officeDocument/2006/relationships/slideLayout" Target="../slideLayouts/slideLayout27.xml"/><Relationship Id="rId3" Type="http://schemas.openxmlformats.org/officeDocument/2006/relationships/slideLayout" Target="../slideLayouts/slideLayout22.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33" Type="http://schemas.openxmlformats.org/officeDocument/2006/relationships/slideLayout" Target="../slideLayouts/slideLayout52.xml"/><Relationship Id="rId38" Type="http://schemas.openxmlformats.org/officeDocument/2006/relationships/slideLayout" Target="../slideLayouts/slideLayout57.xml"/><Relationship Id="rId20" Type="http://schemas.openxmlformats.org/officeDocument/2006/relationships/slideLayout" Target="../slideLayouts/slideLayout39.xml"/><Relationship Id="rId41"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94" y="205979"/>
            <a:ext cx="8423593" cy="857250"/>
          </a:xfrm>
          <a:prstGeom prst="rect">
            <a:avLst/>
          </a:prstGeom>
        </p:spPr>
        <p:txBody>
          <a:bodyPr vert="horz" lIns="0" tIns="0" rIns="0" bIns="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252094" y="1200151"/>
            <a:ext cx="8423593" cy="339447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3"/>
          </p:nvPr>
        </p:nvSpPr>
        <p:spPr>
          <a:xfrm>
            <a:off x="234000" y="4767263"/>
            <a:ext cx="7686376" cy="273844"/>
          </a:xfrm>
          <a:prstGeom prst="rect">
            <a:avLst/>
          </a:prstGeom>
        </p:spPr>
        <p:txBody>
          <a:bodyPr vert="horz" lIns="0" tIns="0" rIns="0" bIns="0" rtlCol="0" anchor="t" anchorCtr="0"/>
          <a:lstStyle>
            <a:lvl1pPr algn="l">
              <a:defRPr sz="700" b="1" cap="all" baseline="0">
                <a:solidFill>
                  <a:schemeClr val="tx1"/>
                </a:solidFill>
              </a:defRPr>
            </a:lvl1pPr>
          </a:lstStyle>
          <a:p>
            <a:r>
              <a:rPr lang="en-GB" dirty="0"/>
              <a:t>Education &amp; Training Foundation</a:t>
            </a:r>
          </a:p>
        </p:txBody>
      </p:sp>
      <p:sp>
        <p:nvSpPr>
          <p:cNvPr id="6" name="Slide Number Placeholder 5"/>
          <p:cNvSpPr>
            <a:spLocks noGrp="1"/>
          </p:cNvSpPr>
          <p:nvPr>
            <p:ph type="sldNum" sz="quarter" idx="4"/>
          </p:nvPr>
        </p:nvSpPr>
        <p:spPr>
          <a:xfrm>
            <a:off x="7956376" y="4767263"/>
            <a:ext cx="909464" cy="273844"/>
          </a:xfrm>
          <a:prstGeom prst="rect">
            <a:avLst/>
          </a:prstGeom>
        </p:spPr>
        <p:txBody>
          <a:bodyPr vert="horz" lIns="0" tIns="0" rIns="0" bIns="0" rtlCol="0" anchor="t" anchorCtr="0"/>
          <a:lstStyle>
            <a:lvl1pPr algn="r">
              <a:defRPr sz="700" b="1">
                <a:solidFill>
                  <a:schemeClr val="tx1"/>
                </a:solidFill>
              </a:defRPr>
            </a:lvl1pPr>
          </a:lstStyle>
          <a:p>
            <a:fld id="{DA2C159E-F13C-4A85-9A41-E7669D3E0D70}" type="slidenum">
              <a:rPr lang="en-GB" smtClean="0"/>
              <a:pPr/>
              <a:t>‹#›</a:t>
            </a:fld>
            <a:endParaRPr lang="en-GB"/>
          </a:p>
        </p:txBody>
      </p:sp>
    </p:spTree>
    <p:extLst>
      <p:ext uri="{BB962C8B-B14F-4D97-AF65-F5344CB8AC3E}">
        <p14:creationId xmlns:p14="http://schemas.microsoft.com/office/powerpoint/2010/main" val="1864089026"/>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73" r:id="rId3"/>
    <p:sldLayoutId id="2147483674" r:id="rId4"/>
    <p:sldLayoutId id="2147483660" r:id="rId5"/>
    <p:sldLayoutId id="2147483650" r:id="rId6"/>
    <p:sldLayoutId id="2147483661" r:id="rId7"/>
    <p:sldLayoutId id="2147483720" r:id="rId8"/>
    <p:sldLayoutId id="2147483662" r:id="rId9"/>
    <p:sldLayoutId id="2147483663" r:id="rId10"/>
    <p:sldLayoutId id="2147483721" r:id="rId11"/>
    <p:sldLayoutId id="2147483664" r:id="rId12"/>
    <p:sldLayoutId id="2147483665" r:id="rId13"/>
    <p:sldLayoutId id="2147483667" r:id="rId14"/>
    <p:sldLayoutId id="2147483668" r:id="rId15"/>
    <p:sldLayoutId id="2147483666" r:id="rId16"/>
    <p:sldLayoutId id="2147483671" r:id="rId17"/>
    <p:sldLayoutId id="2147483669" r:id="rId18"/>
    <p:sldLayoutId id="2147483670" r:id="rId19"/>
  </p:sldLayoutIdLst>
  <p:hf hdr="0" dt="0"/>
  <p:txStyles>
    <p:titleStyle>
      <a:lvl1pPr algn="l" defTabSz="914400" rtl="0" eaLnBrk="1" latinLnBrk="0" hangingPunct="1">
        <a:spcBef>
          <a:spcPct val="0"/>
        </a:spcBef>
        <a:buNone/>
        <a:defRPr sz="4400" kern="1200" cap="all"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94" y="205979"/>
            <a:ext cx="8423593" cy="857250"/>
          </a:xfrm>
          <a:prstGeom prst="rect">
            <a:avLst/>
          </a:prstGeom>
        </p:spPr>
        <p:txBody>
          <a:bodyPr vert="horz" lIns="0" tIns="0" rIns="0" bIns="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252094" y="1200151"/>
            <a:ext cx="8423593" cy="339447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234000" y="4767263"/>
            <a:ext cx="7686376" cy="273844"/>
          </a:xfrm>
          <a:prstGeom prst="rect">
            <a:avLst/>
          </a:prstGeom>
        </p:spPr>
        <p:txBody>
          <a:bodyPr vert="horz" lIns="0" tIns="0" rIns="0" bIns="0" rtlCol="0" anchor="t" anchorCtr="0"/>
          <a:lstStyle>
            <a:lvl1pPr algn="l">
              <a:defRPr sz="700" b="1" cap="all" baseline="0">
                <a:solidFill>
                  <a:schemeClr val="tx1"/>
                </a:solidFill>
              </a:defRPr>
            </a:lvl1pPr>
          </a:lstStyle>
          <a:p>
            <a:r>
              <a:rPr lang="en-GB"/>
              <a:t>Education &amp; Training Foundation</a:t>
            </a:r>
          </a:p>
        </p:txBody>
      </p:sp>
      <p:sp>
        <p:nvSpPr>
          <p:cNvPr id="6" name="Slide Number Placeholder 5"/>
          <p:cNvSpPr>
            <a:spLocks noGrp="1"/>
          </p:cNvSpPr>
          <p:nvPr>
            <p:ph type="sldNum" sz="quarter" idx="4"/>
          </p:nvPr>
        </p:nvSpPr>
        <p:spPr>
          <a:xfrm>
            <a:off x="7956376" y="4767263"/>
            <a:ext cx="909464" cy="273844"/>
          </a:xfrm>
          <a:prstGeom prst="rect">
            <a:avLst/>
          </a:prstGeom>
        </p:spPr>
        <p:txBody>
          <a:bodyPr vert="horz" lIns="0" tIns="0" rIns="0" bIns="0" rtlCol="0" anchor="t" anchorCtr="0"/>
          <a:lstStyle>
            <a:lvl1pPr algn="r">
              <a:defRPr sz="700" b="1">
                <a:solidFill>
                  <a:schemeClr val="tx1"/>
                </a:solidFill>
              </a:defRPr>
            </a:lvl1pPr>
          </a:lstStyle>
          <a:p>
            <a:fld id="{DA2C159E-F13C-4A85-9A41-E7669D3E0D70}" type="slidenum">
              <a:rPr lang="en-GB" smtClean="0"/>
              <a:pPr/>
              <a:t>‹#›</a:t>
            </a:fld>
            <a:endParaRPr lang="en-GB"/>
          </a:p>
        </p:txBody>
      </p:sp>
    </p:spTree>
    <p:extLst>
      <p:ext uri="{BB962C8B-B14F-4D97-AF65-F5344CB8AC3E}">
        <p14:creationId xmlns:p14="http://schemas.microsoft.com/office/powerpoint/2010/main" val="3063329374"/>
      </p:ext>
    </p:extLst>
  </p:cSld>
  <p:clrMap bg1="lt1" tx1="dk1" bg2="lt2" tx2="dk2" accent1="accent1" accent2="accent2" accent3="accent3" accent4="accent4" accent5="accent5" accent6="accent6" hlink="hlink" folHlink="folHlink"/>
  <p:sldLayoutIdLst>
    <p:sldLayoutId id="2147483676" r:id="rId1"/>
    <p:sldLayoutId id="2147483722"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 id="2147483702" r:id="rId28"/>
    <p:sldLayoutId id="2147483703" r:id="rId29"/>
    <p:sldLayoutId id="2147483704" r:id="rId30"/>
    <p:sldLayoutId id="2147483705" r:id="rId31"/>
    <p:sldLayoutId id="2147483706" r:id="rId32"/>
    <p:sldLayoutId id="2147483707" r:id="rId33"/>
    <p:sldLayoutId id="2147483708" r:id="rId34"/>
    <p:sldLayoutId id="2147483709" r:id="rId35"/>
    <p:sldLayoutId id="2147483710" r:id="rId36"/>
    <p:sldLayoutId id="2147483711" r:id="rId37"/>
    <p:sldLayoutId id="2147483712" r:id="rId38"/>
    <p:sldLayoutId id="2147483713" r:id="rId39"/>
    <p:sldLayoutId id="2147483714" r:id="rId40"/>
    <p:sldLayoutId id="2147483715" r:id="rId41"/>
    <p:sldLayoutId id="2147483716" r:id="rId42"/>
    <p:sldLayoutId id="2147483717" r:id="rId43"/>
    <p:sldLayoutId id="2147483718" r:id="rId44"/>
  </p:sldLayoutIdLst>
  <p:hf hdr="0" dt="0"/>
  <p:txStyles>
    <p:titleStyle>
      <a:lvl1pPr algn="l" defTabSz="914400" rtl="0" eaLnBrk="1" latinLnBrk="0" hangingPunct="1">
        <a:spcBef>
          <a:spcPct val="0"/>
        </a:spcBef>
        <a:buNone/>
        <a:defRPr sz="4400" kern="1200" cap="none"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1.xml"/><Relationship Id="rId1" Type="http://schemas.openxmlformats.org/officeDocument/2006/relationships/slideLayout" Target="../slideLayouts/slideLayout61.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5.xml"/><Relationship Id="rId1" Type="http://schemas.openxmlformats.org/officeDocument/2006/relationships/slideLayout" Target="../slideLayouts/slideLayout61.xml"/></Relationships>
</file>

<file path=ppt/slides/_rels/slide2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9z9BpD-n-Pg"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50.svg"/><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hyperlink" Target="https://youtu.be/4Djntj6ukYI" TargetMode="External"/><Relationship Id="rId7" Type="http://schemas.openxmlformats.org/officeDocument/2006/relationships/image" Target="../media/image55.pn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6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5.xml"/></Relationships>
</file>

<file path=ppt/slides/_rels/slide43.xml.rels><?xml version="1.0" encoding="UTF-8" standalone="yes"?>
<Relationships xmlns="http://schemas.openxmlformats.org/package/2006/relationships"><Relationship Id="rId3" Type="http://schemas.openxmlformats.org/officeDocument/2006/relationships/hyperlink" Target="https://www.youtube.com/watch?v=7FE_8wGgw_M" TargetMode="External"/><Relationship Id="rId2" Type="http://schemas.openxmlformats.org/officeDocument/2006/relationships/notesSlide" Target="../notesSlides/notesSlide41.xml"/><Relationship Id="rId1" Type="http://schemas.openxmlformats.org/officeDocument/2006/relationships/slideLayout" Target="../slideLayouts/slideLayout53.xml"/><Relationship Id="rId4" Type="http://schemas.openxmlformats.org/officeDocument/2006/relationships/image" Target="../media/image61.png"/></Relationships>
</file>

<file path=ppt/slides/_rels/slide44.xml.rels><?xml version="1.0" encoding="UTF-8" standalone="yes"?>
<Relationships xmlns="http://schemas.openxmlformats.org/package/2006/relationships"><Relationship Id="rId3" Type="http://schemas.openxmlformats.org/officeDocument/2006/relationships/hyperlink" Target="https://www.et-foundation.co.uk/wp-content/uploads/2023/03/Responsive-Teaching-in-FE-maths_practical-intervention-booklet_2.pdf" TargetMode="External"/><Relationship Id="rId2" Type="http://schemas.openxmlformats.org/officeDocument/2006/relationships/notesSlide" Target="../notesSlides/notesSlide42.xml"/><Relationship Id="rId1" Type="http://schemas.openxmlformats.org/officeDocument/2006/relationships/slideLayout" Target="../slideLayouts/slideLayout45.xml"/><Relationship Id="rId5" Type="http://schemas.openxmlformats.org/officeDocument/2006/relationships/image" Target="../media/image62.png"/><Relationship Id="rId4" Type="http://schemas.openxmlformats.org/officeDocument/2006/relationships/hyperlink" Target="https://www.et-foundation.co.uk/professional-development/maths-and-english/cfem/cfem-resources-and-evidence/cfem-evidence/cfem-action-research-resources/"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36E0-578A-D040-58C0-E536F9EC6BF9}"/>
              </a:ext>
            </a:extLst>
          </p:cNvPr>
          <p:cNvSpPr>
            <a:spLocks noGrp="1"/>
          </p:cNvSpPr>
          <p:nvPr>
            <p:ph type="ctrTitle"/>
          </p:nvPr>
        </p:nvSpPr>
        <p:spPr>
          <a:solidFill>
            <a:srgbClr val="BE0064"/>
          </a:solidFill>
        </p:spPr>
        <p:txBody>
          <a:bodyPr tIns="0" anchor="ctr"/>
          <a:lstStyle/>
          <a:p>
            <a:r>
              <a:rPr lang="en-GB" sz="3600" dirty="0"/>
              <a:t>Teaching for Mastery in FE Maths</a:t>
            </a:r>
          </a:p>
        </p:txBody>
      </p:sp>
      <p:sp>
        <p:nvSpPr>
          <p:cNvPr id="3" name="Subtitle 2">
            <a:extLst>
              <a:ext uri="{FF2B5EF4-FFF2-40B4-BE49-F238E27FC236}">
                <a16:creationId xmlns:a16="http://schemas.microsoft.com/office/drawing/2014/main" id="{CB6C1351-C8C0-47CC-B809-040C5985E9C4}"/>
              </a:ext>
            </a:extLst>
          </p:cNvPr>
          <p:cNvSpPr>
            <a:spLocks noGrp="1"/>
          </p:cNvSpPr>
          <p:nvPr>
            <p:ph type="subTitle" idx="1"/>
          </p:nvPr>
        </p:nvSpPr>
        <p:spPr>
          <a:xfrm>
            <a:off x="3880584" y="3707698"/>
            <a:ext cx="4805486" cy="321902"/>
          </a:xfrm>
        </p:spPr>
        <p:txBody>
          <a:bodyPr/>
          <a:lstStyle/>
          <a:p>
            <a:r>
              <a:rPr lang="en-GB" sz="2000" dirty="0"/>
              <a:t>Module 2 – Responsive Teaching</a:t>
            </a:r>
          </a:p>
        </p:txBody>
      </p:sp>
      <p:sp>
        <p:nvSpPr>
          <p:cNvPr id="4" name="Text Placeholder 3">
            <a:extLst>
              <a:ext uri="{FF2B5EF4-FFF2-40B4-BE49-F238E27FC236}">
                <a16:creationId xmlns:a16="http://schemas.microsoft.com/office/drawing/2014/main" id="{1A4F66EC-4E31-BB65-5AF4-8E2A7FB48434}"/>
              </a:ext>
            </a:extLst>
          </p:cNvPr>
          <p:cNvSpPr>
            <a:spLocks noGrp="1"/>
          </p:cNvSpPr>
          <p:nvPr>
            <p:ph type="body" sz="quarter" idx="14"/>
          </p:nvPr>
        </p:nvSpPr>
        <p:spPr>
          <a:xfrm>
            <a:off x="3880584" y="4117542"/>
            <a:ext cx="4805486" cy="348620"/>
          </a:xfrm>
        </p:spPr>
        <p:txBody>
          <a:bodyPr anchor="ctr"/>
          <a:lstStyle/>
          <a:p>
            <a:r>
              <a:rPr lang="en-GB" dirty="0"/>
              <a:t>PRESENTER NAME</a:t>
            </a:r>
          </a:p>
        </p:txBody>
      </p:sp>
      <p:sp>
        <p:nvSpPr>
          <p:cNvPr id="5" name="Text Placeholder 4">
            <a:extLst>
              <a:ext uri="{FF2B5EF4-FFF2-40B4-BE49-F238E27FC236}">
                <a16:creationId xmlns:a16="http://schemas.microsoft.com/office/drawing/2014/main" id="{C43A931C-9E5D-3E1F-FDA8-9F3E0334416E}"/>
              </a:ext>
            </a:extLst>
          </p:cNvPr>
          <p:cNvSpPr>
            <a:spLocks noGrp="1"/>
          </p:cNvSpPr>
          <p:nvPr>
            <p:ph type="body" sz="quarter" idx="15"/>
          </p:nvPr>
        </p:nvSpPr>
        <p:spPr/>
        <p:txBody>
          <a:bodyPr/>
          <a:lstStyle/>
          <a:p>
            <a:r>
              <a:rPr lang="en-GB" dirty="0"/>
              <a:t>DATE AND TIME</a:t>
            </a:r>
          </a:p>
        </p:txBody>
      </p:sp>
      <p:sp>
        <p:nvSpPr>
          <p:cNvPr id="6" name="TextBox 5">
            <a:extLst>
              <a:ext uri="{FF2B5EF4-FFF2-40B4-BE49-F238E27FC236}">
                <a16:creationId xmlns:a16="http://schemas.microsoft.com/office/drawing/2014/main" id="{889D5113-B7F2-3A7A-A029-584AA3612CA2}"/>
              </a:ext>
            </a:extLst>
          </p:cNvPr>
          <p:cNvSpPr txBox="1"/>
          <p:nvPr/>
        </p:nvSpPr>
        <p:spPr>
          <a:xfrm>
            <a:off x="0" y="-33264"/>
            <a:ext cx="9144000" cy="207749"/>
          </a:xfrm>
          <a:prstGeom prst="rect">
            <a:avLst/>
          </a:prstGeom>
          <a:solidFill>
            <a:srgbClr val="FFFF00"/>
          </a:solidFill>
        </p:spPr>
        <p:txBody>
          <a:bodyPr wrap="square" lIns="0" tIns="0" rIns="0" bIns="0" rtlCol="0">
            <a:spAutoFit/>
          </a:bodyPr>
          <a:lstStyle/>
          <a:p>
            <a:pPr algn="ctr"/>
            <a:r>
              <a:rPr lang="en-GB" sz="1350" dirty="0"/>
              <a:t>SLIDE TO BE UPDATED ACCORDINGLY THEN DELETE THESE BANNERS</a:t>
            </a:r>
          </a:p>
        </p:txBody>
      </p:sp>
      <p:sp>
        <p:nvSpPr>
          <p:cNvPr id="7" name="TextBox 6">
            <a:extLst>
              <a:ext uri="{FF2B5EF4-FFF2-40B4-BE49-F238E27FC236}">
                <a16:creationId xmlns:a16="http://schemas.microsoft.com/office/drawing/2014/main" id="{FC5C2317-E337-D072-31ED-1CCCFC689C67}"/>
              </a:ext>
            </a:extLst>
          </p:cNvPr>
          <p:cNvSpPr txBox="1"/>
          <p:nvPr/>
        </p:nvSpPr>
        <p:spPr>
          <a:xfrm>
            <a:off x="0" y="4937232"/>
            <a:ext cx="9144000" cy="207749"/>
          </a:xfrm>
          <a:prstGeom prst="rect">
            <a:avLst/>
          </a:prstGeom>
          <a:solidFill>
            <a:srgbClr val="FFFF00"/>
          </a:solidFill>
        </p:spPr>
        <p:txBody>
          <a:bodyPr wrap="square" lIns="0" tIns="0" rIns="0" bIns="0" rtlCol="0">
            <a:spAutoFit/>
          </a:bodyPr>
          <a:lstStyle/>
          <a:p>
            <a:pPr algn="ctr"/>
            <a:r>
              <a:rPr lang="en-GB" sz="1350" dirty="0"/>
              <a:t>SLIDE TO BE UPDATED ACCORDINGLY THEN DELETE THESE BANNERS</a:t>
            </a:r>
          </a:p>
        </p:txBody>
      </p:sp>
    </p:spTree>
    <p:extLst>
      <p:ext uri="{BB962C8B-B14F-4D97-AF65-F5344CB8AC3E}">
        <p14:creationId xmlns:p14="http://schemas.microsoft.com/office/powerpoint/2010/main" val="3832430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Education &amp; Training Foundation</a:t>
            </a:r>
            <a:endParaRPr lang="en-GB" dirty="0"/>
          </a:p>
        </p:txBody>
      </p:sp>
      <p:sp>
        <p:nvSpPr>
          <p:cNvPr id="4" name="Slide Number Placeholder 3"/>
          <p:cNvSpPr>
            <a:spLocks noGrp="1"/>
          </p:cNvSpPr>
          <p:nvPr>
            <p:ph type="sldNum" sz="quarter" idx="11"/>
          </p:nvPr>
        </p:nvSpPr>
        <p:spPr/>
        <p:txBody>
          <a:bodyPr/>
          <a:lstStyle/>
          <a:p>
            <a:fld id="{DA2C159E-F13C-4A85-9A41-E7669D3E0D70}" type="slidenum">
              <a:rPr lang="en-GB" smtClean="0"/>
              <a:pPr/>
              <a:t>10</a:t>
            </a:fld>
            <a:endParaRPr lang="en-GB"/>
          </a:p>
        </p:txBody>
      </p:sp>
      <p:sp>
        <p:nvSpPr>
          <p:cNvPr id="5" name="Text Placeholder 4"/>
          <p:cNvSpPr>
            <a:spLocks noGrp="1"/>
          </p:cNvSpPr>
          <p:nvPr>
            <p:ph type="body" sz="quarter" idx="12"/>
          </p:nvPr>
        </p:nvSpPr>
        <p:spPr/>
        <p:txBody>
          <a:bodyPr/>
          <a:lstStyle/>
          <a:p>
            <a:r>
              <a:rPr lang="en-GB" dirty="0"/>
              <a:t>Tell us what you understand by the term</a:t>
            </a:r>
          </a:p>
          <a:p>
            <a:endParaRPr lang="en-GB" dirty="0"/>
          </a:p>
          <a:p>
            <a:r>
              <a:rPr lang="en-GB" b="1" dirty="0">
                <a:solidFill>
                  <a:srgbClr val="BE0064"/>
                </a:solidFill>
              </a:rPr>
              <a:t>RESPONSIVE TEACHING</a:t>
            </a:r>
          </a:p>
          <a:p>
            <a:endParaRPr lang="en-GB" dirty="0"/>
          </a:p>
          <a:p>
            <a:r>
              <a:rPr lang="en-GB" dirty="0"/>
              <a:t>using up to 3 words/phrases</a:t>
            </a:r>
          </a:p>
          <a:p>
            <a:endParaRPr lang="en-GB" dirty="0"/>
          </a:p>
          <a:p>
            <a:r>
              <a:rPr lang="en-GB" dirty="0">
                <a:highlight>
                  <a:srgbClr val="FFFF00"/>
                </a:highlight>
              </a:rPr>
              <a:t>UPDATE SLIDE WITH MENTI CODE</a:t>
            </a:r>
          </a:p>
        </p:txBody>
      </p:sp>
      <p:sp>
        <p:nvSpPr>
          <p:cNvPr id="12" name="Title 11"/>
          <p:cNvSpPr>
            <a:spLocks noGrp="1"/>
          </p:cNvSpPr>
          <p:nvPr>
            <p:ph type="title"/>
          </p:nvPr>
        </p:nvSpPr>
        <p:spPr/>
        <p:txBody>
          <a:bodyPr/>
          <a:lstStyle/>
          <a:p>
            <a:r>
              <a:rPr lang="en-GB" dirty="0" err="1"/>
              <a:t>Mentimeter</a:t>
            </a:r>
            <a:endParaRPr lang="en-GB" dirty="0"/>
          </a:p>
        </p:txBody>
      </p:sp>
      <p:sp>
        <p:nvSpPr>
          <p:cNvPr id="8" name="TextBox 7">
            <a:extLst>
              <a:ext uri="{FF2B5EF4-FFF2-40B4-BE49-F238E27FC236}">
                <a16:creationId xmlns:a16="http://schemas.microsoft.com/office/drawing/2014/main" id="{F514FEF4-398D-DA54-510D-D933FDD47B55}"/>
              </a:ext>
            </a:extLst>
          </p:cNvPr>
          <p:cNvSpPr txBox="1"/>
          <p:nvPr/>
        </p:nvSpPr>
        <p:spPr>
          <a:xfrm>
            <a:off x="0" y="-33264"/>
            <a:ext cx="9144000" cy="207749"/>
          </a:xfrm>
          <a:prstGeom prst="rect">
            <a:avLst/>
          </a:prstGeom>
          <a:solidFill>
            <a:srgbClr val="FFFF00"/>
          </a:solidFill>
        </p:spPr>
        <p:txBody>
          <a:bodyPr wrap="square" lIns="0" tIns="0" rIns="0" bIns="0" rtlCol="0">
            <a:spAutoFit/>
          </a:bodyPr>
          <a:lstStyle/>
          <a:p>
            <a:pPr algn="ctr"/>
            <a:r>
              <a:rPr lang="en-GB" sz="1350" dirty="0"/>
              <a:t>SLIDE TO BE UPDATED ACCORDINGLY THEN DELETE THESE BANNERS</a:t>
            </a:r>
          </a:p>
        </p:txBody>
      </p:sp>
      <p:sp>
        <p:nvSpPr>
          <p:cNvPr id="9" name="TextBox 8">
            <a:extLst>
              <a:ext uri="{FF2B5EF4-FFF2-40B4-BE49-F238E27FC236}">
                <a16:creationId xmlns:a16="http://schemas.microsoft.com/office/drawing/2014/main" id="{FD11F62C-62F2-B847-7C4A-D2DA4B8B7B17}"/>
              </a:ext>
            </a:extLst>
          </p:cNvPr>
          <p:cNvSpPr txBox="1"/>
          <p:nvPr/>
        </p:nvSpPr>
        <p:spPr>
          <a:xfrm>
            <a:off x="0" y="4937232"/>
            <a:ext cx="9144000" cy="207749"/>
          </a:xfrm>
          <a:prstGeom prst="rect">
            <a:avLst/>
          </a:prstGeom>
          <a:solidFill>
            <a:srgbClr val="FFFF00"/>
          </a:solidFill>
        </p:spPr>
        <p:txBody>
          <a:bodyPr wrap="square" lIns="0" tIns="0" rIns="0" bIns="0" rtlCol="0">
            <a:spAutoFit/>
          </a:bodyPr>
          <a:lstStyle/>
          <a:p>
            <a:pPr algn="ctr"/>
            <a:r>
              <a:rPr lang="en-GB" sz="1350" dirty="0"/>
              <a:t>SLIDE TO BE UPDATED ACCORDINGLY THEN DELETE THESE BANNERS</a:t>
            </a:r>
          </a:p>
        </p:txBody>
      </p:sp>
    </p:spTree>
    <p:extLst>
      <p:ext uri="{BB962C8B-B14F-4D97-AF65-F5344CB8AC3E}">
        <p14:creationId xmlns:p14="http://schemas.microsoft.com/office/powerpoint/2010/main" val="1938115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Education &amp; Training Foundation</a:t>
            </a:r>
            <a:endParaRPr lang="en-GB" dirty="0"/>
          </a:p>
        </p:txBody>
      </p:sp>
      <p:sp>
        <p:nvSpPr>
          <p:cNvPr id="4" name="Slide Number Placeholder 3"/>
          <p:cNvSpPr>
            <a:spLocks noGrp="1"/>
          </p:cNvSpPr>
          <p:nvPr>
            <p:ph type="sldNum" sz="quarter" idx="11"/>
          </p:nvPr>
        </p:nvSpPr>
        <p:spPr/>
        <p:txBody>
          <a:bodyPr/>
          <a:lstStyle/>
          <a:p>
            <a:fld id="{DA2C159E-F13C-4A85-9A41-E7669D3E0D70}" type="slidenum">
              <a:rPr lang="en-GB" smtClean="0"/>
              <a:pPr/>
              <a:t>11</a:t>
            </a:fld>
            <a:endParaRPr lang="en-GB"/>
          </a:p>
        </p:txBody>
      </p:sp>
      <p:sp>
        <p:nvSpPr>
          <p:cNvPr id="12" name="Title 11"/>
          <p:cNvSpPr>
            <a:spLocks noGrp="1"/>
          </p:cNvSpPr>
          <p:nvPr>
            <p:ph type="title"/>
          </p:nvPr>
        </p:nvSpPr>
        <p:spPr/>
        <p:txBody>
          <a:bodyPr/>
          <a:lstStyle/>
          <a:p>
            <a:r>
              <a:rPr lang="en-GB" dirty="0"/>
              <a:t>Responses from the Centres for Excellence in Maths</a:t>
            </a:r>
          </a:p>
        </p:txBody>
      </p:sp>
      <p:sp>
        <p:nvSpPr>
          <p:cNvPr id="2" name="Rectangle: Rounded Corners 1">
            <a:extLst>
              <a:ext uri="{FF2B5EF4-FFF2-40B4-BE49-F238E27FC236}">
                <a16:creationId xmlns:a16="http://schemas.microsoft.com/office/drawing/2014/main" id="{AC4BD736-F2ED-7710-597C-F10E8F6AD5AA}"/>
              </a:ext>
            </a:extLst>
          </p:cNvPr>
          <p:cNvSpPr/>
          <p:nvPr/>
        </p:nvSpPr>
        <p:spPr>
          <a:xfrm>
            <a:off x="219844" y="741958"/>
            <a:ext cx="2754874" cy="605656"/>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Formative Assessment</a:t>
            </a:r>
          </a:p>
        </p:txBody>
      </p:sp>
      <p:sp>
        <p:nvSpPr>
          <p:cNvPr id="7" name="Rectangle: Rounded Corners 6">
            <a:extLst>
              <a:ext uri="{FF2B5EF4-FFF2-40B4-BE49-F238E27FC236}">
                <a16:creationId xmlns:a16="http://schemas.microsoft.com/office/drawing/2014/main" id="{FFC03F75-0D6A-642D-6687-CC5140E3447C}"/>
              </a:ext>
            </a:extLst>
          </p:cNvPr>
          <p:cNvSpPr/>
          <p:nvPr/>
        </p:nvSpPr>
        <p:spPr>
          <a:xfrm>
            <a:off x="3194562" y="741958"/>
            <a:ext cx="2754874" cy="605656"/>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Building Confidence</a:t>
            </a:r>
          </a:p>
        </p:txBody>
      </p:sp>
      <p:sp>
        <p:nvSpPr>
          <p:cNvPr id="8" name="Rectangle: Rounded Corners 7">
            <a:extLst>
              <a:ext uri="{FF2B5EF4-FFF2-40B4-BE49-F238E27FC236}">
                <a16:creationId xmlns:a16="http://schemas.microsoft.com/office/drawing/2014/main" id="{A0C64214-EFAD-535F-F4C6-855ECE408BB5}"/>
              </a:ext>
            </a:extLst>
          </p:cNvPr>
          <p:cNvSpPr/>
          <p:nvPr/>
        </p:nvSpPr>
        <p:spPr>
          <a:xfrm>
            <a:off x="6169281" y="741958"/>
            <a:ext cx="2754874" cy="605656"/>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Awareness</a:t>
            </a:r>
          </a:p>
        </p:txBody>
      </p:sp>
      <p:sp>
        <p:nvSpPr>
          <p:cNvPr id="9" name="Rectangle: Rounded Corners 8">
            <a:extLst>
              <a:ext uri="{FF2B5EF4-FFF2-40B4-BE49-F238E27FC236}">
                <a16:creationId xmlns:a16="http://schemas.microsoft.com/office/drawing/2014/main" id="{96E570AA-660C-0A51-0D46-93DFF5904452}"/>
              </a:ext>
            </a:extLst>
          </p:cNvPr>
          <p:cNvSpPr/>
          <p:nvPr/>
        </p:nvSpPr>
        <p:spPr>
          <a:xfrm>
            <a:off x="215776" y="1536844"/>
            <a:ext cx="2754874" cy="605656"/>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dirty="0">
                <a:solidFill>
                  <a:schemeClr val="tx1"/>
                </a:solidFill>
              </a:rPr>
              <a:t>Timely</a:t>
            </a:r>
            <a:endParaRPr lang="en-US" dirty="0"/>
          </a:p>
        </p:txBody>
      </p:sp>
      <p:sp>
        <p:nvSpPr>
          <p:cNvPr id="10" name="Rectangle: Rounded Corners 9">
            <a:extLst>
              <a:ext uri="{FF2B5EF4-FFF2-40B4-BE49-F238E27FC236}">
                <a16:creationId xmlns:a16="http://schemas.microsoft.com/office/drawing/2014/main" id="{C4A25DDD-FF5C-5E67-A0DE-CEEC1B4BFA32}"/>
              </a:ext>
            </a:extLst>
          </p:cNvPr>
          <p:cNvSpPr/>
          <p:nvPr/>
        </p:nvSpPr>
        <p:spPr>
          <a:xfrm>
            <a:off x="3190494" y="1536844"/>
            <a:ext cx="2754874" cy="605656"/>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Flexibility</a:t>
            </a:r>
          </a:p>
        </p:txBody>
      </p:sp>
      <p:sp>
        <p:nvSpPr>
          <p:cNvPr id="11" name="Rectangle: Rounded Corners 10">
            <a:extLst>
              <a:ext uri="{FF2B5EF4-FFF2-40B4-BE49-F238E27FC236}">
                <a16:creationId xmlns:a16="http://schemas.microsoft.com/office/drawing/2014/main" id="{5C989C47-D42C-A817-3D7E-2633A74AECD3}"/>
              </a:ext>
            </a:extLst>
          </p:cNvPr>
          <p:cNvSpPr/>
          <p:nvPr/>
        </p:nvSpPr>
        <p:spPr>
          <a:xfrm>
            <a:off x="6165213" y="1536844"/>
            <a:ext cx="2754874" cy="605656"/>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Learner focused</a:t>
            </a:r>
          </a:p>
        </p:txBody>
      </p:sp>
      <p:sp>
        <p:nvSpPr>
          <p:cNvPr id="13" name="Rectangle: Rounded Corners 12">
            <a:extLst>
              <a:ext uri="{FF2B5EF4-FFF2-40B4-BE49-F238E27FC236}">
                <a16:creationId xmlns:a16="http://schemas.microsoft.com/office/drawing/2014/main" id="{1EE7BDFD-F7B5-35B3-CF82-B56ADF73721F}"/>
              </a:ext>
            </a:extLst>
          </p:cNvPr>
          <p:cNvSpPr/>
          <p:nvPr/>
        </p:nvSpPr>
        <p:spPr>
          <a:xfrm>
            <a:off x="211708" y="2331730"/>
            <a:ext cx="2754874" cy="1896204"/>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800" dirty="0">
                <a:solidFill>
                  <a:schemeClr val="tx1"/>
                </a:solidFill>
              </a:rPr>
              <a:t>Misconceptions</a:t>
            </a:r>
          </a:p>
        </p:txBody>
      </p:sp>
      <p:sp>
        <p:nvSpPr>
          <p:cNvPr id="14" name="Rectangle: Rounded Corners 13">
            <a:extLst>
              <a:ext uri="{FF2B5EF4-FFF2-40B4-BE49-F238E27FC236}">
                <a16:creationId xmlns:a16="http://schemas.microsoft.com/office/drawing/2014/main" id="{4E50892A-0B57-C0EC-3FFE-1138871418E8}"/>
              </a:ext>
            </a:extLst>
          </p:cNvPr>
          <p:cNvSpPr/>
          <p:nvPr/>
        </p:nvSpPr>
        <p:spPr>
          <a:xfrm>
            <a:off x="3186426" y="2331730"/>
            <a:ext cx="2754874" cy="1896204"/>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Assessing usefully</a:t>
            </a:r>
          </a:p>
        </p:txBody>
      </p:sp>
      <p:sp>
        <p:nvSpPr>
          <p:cNvPr id="15" name="Rectangle: Rounded Corners 14">
            <a:extLst>
              <a:ext uri="{FF2B5EF4-FFF2-40B4-BE49-F238E27FC236}">
                <a16:creationId xmlns:a16="http://schemas.microsoft.com/office/drawing/2014/main" id="{5786B3C1-D342-5D9A-558A-1680C378D452}"/>
              </a:ext>
            </a:extLst>
          </p:cNvPr>
          <p:cNvSpPr/>
          <p:nvPr/>
        </p:nvSpPr>
        <p:spPr>
          <a:xfrm>
            <a:off x="6161145" y="2331730"/>
            <a:ext cx="2754874" cy="1896204"/>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Ongoing</a:t>
            </a:r>
          </a:p>
        </p:txBody>
      </p:sp>
      <p:grpSp>
        <p:nvGrpSpPr>
          <p:cNvPr id="19" name="Group 18">
            <a:extLst>
              <a:ext uri="{FF2B5EF4-FFF2-40B4-BE49-F238E27FC236}">
                <a16:creationId xmlns:a16="http://schemas.microsoft.com/office/drawing/2014/main" id="{0CE5C6C7-5A6A-84AD-D8CE-9AA062DA63A1}"/>
              </a:ext>
            </a:extLst>
          </p:cNvPr>
          <p:cNvGrpSpPr/>
          <p:nvPr/>
        </p:nvGrpSpPr>
        <p:grpSpPr>
          <a:xfrm>
            <a:off x="3186426" y="3217867"/>
            <a:ext cx="2754874" cy="658535"/>
            <a:chOff x="3186426" y="3217867"/>
            <a:chExt cx="2754874" cy="658535"/>
          </a:xfrm>
        </p:grpSpPr>
        <p:sp>
          <p:nvSpPr>
            <p:cNvPr id="18" name="Rectangle 17">
              <a:extLst>
                <a:ext uri="{FF2B5EF4-FFF2-40B4-BE49-F238E27FC236}">
                  <a16:creationId xmlns:a16="http://schemas.microsoft.com/office/drawing/2014/main" id="{AE2A65B7-2AFB-A801-D1C9-8C365B78F4DC}"/>
                </a:ext>
              </a:extLst>
            </p:cNvPr>
            <p:cNvSpPr/>
            <p:nvPr/>
          </p:nvSpPr>
          <p:spPr>
            <a:xfrm>
              <a:off x="3186426" y="3342539"/>
              <a:ext cx="2754874" cy="504056"/>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717B5E97-1AF8-43FE-69F6-14582C668E89}"/>
                </a:ext>
              </a:extLst>
            </p:cNvPr>
            <p:cNvSpPr/>
            <p:nvPr/>
          </p:nvSpPr>
          <p:spPr>
            <a:xfrm>
              <a:off x="3591755" y="3217867"/>
              <a:ext cx="1944216" cy="658535"/>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usefully</a:t>
              </a:r>
            </a:p>
          </p:txBody>
        </p:sp>
      </p:grpSp>
    </p:spTree>
    <p:extLst>
      <p:ext uri="{BB962C8B-B14F-4D97-AF65-F5344CB8AC3E}">
        <p14:creationId xmlns:p14="http://schemas.microsoft.com/office/powerpoint/2010/main" val="326931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11" grpId="0" animBg="1"/>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85A0E-65A2-CB20-4642-C399C93241EA}"/>
              </a:ext>
            </a:extLst>
          </p:cNvPr>
          <p:cNvSpPr>
            <a:spLocks noGrp="1"/>
          </p:cNvSpPr>
          <p:nvPr>
            <p:ph type="title"/>
          </p:nvPr>
        </p:nvSpPr>
        <p:spPr>
          <a:xfrm>
            <a:off x="232950" y="102394"/>
            <a:ext cx="8437563" cy="846932"/>
          </a:xfrm>
        </p:spPr>
        <p:txBody>
          <a:bodyPr>
            <a:normAutofit/>
          </a:bodyPr>
          <a:lstStyle/>
          <a:p>
            <a:r>
              <a:rPr lang="en-GB" dirty="0"/>
              <a:t>KATE JONES</a:t>
            </a:r>
            <a:br>
              <a:rPr lang="en-GB" dirty="0"/>
            </a:br>
            <a:r>
              <a:rPr lang="en-GB" i="1" dirty="0"/>
              <a:t>WILIAM AND LEAHY’S FIVE FORMATIVE ASSESSMENT STRATEGIES IN ACTION, 2021</a:t>
            </a:r>
          </a:p>
        </p:txBody>
      </p:sp>
      <p:sp>
        <p:nvSpPr>
          <p:cNvPr id="3" name="Text Placeholder 2">
            <a:extLst>
              <a:ext uri="{FF2B5EF4-FFF2-40B4-BE49-F238E27FC236}">
                <a16:creationId xmlns:a16="http://schemas.microsoft.com/office/drawing/2014/main" id="{02C83682-4751-98D4-08DE-E70BBDE02822}"/>
              </a:ext>
            </a:extLst>
          </p:cNvPr>
          <p:cNvSpPr>
            <a:spLocks noGrp="1"/>
          </p:cNvSpPr>
          <p:nvPr>
            <p:ph type="body" sz="quarter" idx="13"/>
          </p:nvPr>
        </p:nvSpPr>
        <p:spPr>
          <a:xfrm>
            <a:off x="233363" y="1438716"/>
            <a:ext cx="4770685" cy="3602389"/>
          </a:xfrm>
        </p:spPr>
        <p:txBody>
          <a:bodyPr/>
          <a:lstStyle/>
          <a:p>
            <a:r>
              <a:rPr lang="en-GB" sz="2600" dirty="0"/>
              <a:t>“…during the learning process, formative assessment can identify students’ progress as well as highlighting gaps in their knowledge and understanding to give the teacher useful insight as to what feedback and instruction can be provided…”</a:t>
            </a:r>
          </a:p>
        </p:txBody>
      </p:sp>
      <p:sp>
        <p:nvSpPr>
          <p:cNvPr id="5" name="Slide Number Placeholder 4">
            <a:extLst>
              <a:ext uri="{FF2B5EF4-FFF2-40B4-BE49-F238E27FC236}">
                <a16:creationId xmlns:a16="http://schemas.microsoft.com/office/drawing/2014/main" id="{FF66BA2C-FAB5-9EFF-8045-04CF7831A665}"/>
              </a:ext>
            </a:extLst>
          </p:cNvPr>
          <p:cNvSpPr>
            <a:spLocks noGrp="1"/>
          </p:cNvSpPr>
          <p:nvPr>
            <p:ph type="sldNum" sz="quarter" idx="11"/>
          </p:nvPr>
        </p:nvSpPr>
        <p:spPr/>
        <p:txBody>
          <a:bodyPr/>
          <a:lstStyle/>
          <a:p>
            <a:fld id="{DA2C159E-F13C-4A85-9A41-E7669D3E0D70}" type="slidenum">
              <a:rPr lang="en-GB" smtClean="0"/>
              <a:pPr/>
              <a:t>12</a:t>
            </a:fld>
            <a:endParaRPr lang="en-GB"/>
          </a:p>
        </p:txBody>
      </p:sp>
      <p:pic>
        <p:nvPicPr>
          <p:cNvPr id="9" name="Picture 8">
            <a:extLst>
              <a:ext uri="{FF2B5EF4-FFF2-40B4-BE49-F238E27FC236}">
                <a16:creationId xmlns:a16="http://schemas.microsoft.com/office/drawing/2014/main" id="{0614032C-6FC7-F9C2-8938-840B390BC798}"/>
              </a:ext>
            </a:extLst>
          </p:cNvPr>
          <p:cNvPicPr>
            <a:picLocks noChangeAspect="1"/>
          </p:cNvPicPr>
          <p:nvPr/>
        </p:nvPicPr>
        <p:blipFill>
          <a:blip r:embed="rId3"/>
          <a:stretch>
            <a:fillRect/>
          </a:stretch>
        </p:blipFill>
        <p:spPr>
          <a:xfrm>
            <a:off x="5580112" y="967645"/>
            <a:ext cx="2664296" cy="3784512"/>
          </a:xfrm>
          <a:prstGeom prst="rect">
            <a:avLst/>
          </a:prstGeom>
          <a:ln w="28575">
            <a:solidFill>
              <a:schemeClr val="tx1"/>
            </a:solidFill>
          </a:ln>
        </p:spPr>
      </p:pic>
    </p:spTree>
    <p:extLst>
      <p:ext uri="{BB962C8B-B14F-4D97-AF65-F5344CB8AC3E}">
        <p14:creationId xmlns:p14="http://schemas.microsoft.com/office/powerpoint/2010/main" val="319806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9F031-6423-27F3-406F-8A25645E19FB}"/>
              </a:ext>
            </a:extLst>
          </p:cNvPr>
          <p:cNvSpPr>
            <a:spLocks noGrp="1"/>
          </p:cNvSpPr>
          <p:nvPr>
            <p:ph type="title"/>
          </p:nvPr>
        </p:nvSpPr>
        <p:spPr/>
        <p:txBody>
          <a:bodyPr/>
          <a:lstStyle/>
          <a:p>
            <a:r>
              <a:rPr lang="en-GB" dirty="0"/>
              <a:t>DYLAN WILIAM AND PAUL BLACK</a:t>
            </a:r>
            <a:br>
              <a:rPr lang="en-GB" dirty="0"/>
            </a:br>
            <a:r>
              <a:rPr lang="en-GB" i="1" dirty="0"/>
              <a:t>INSIDE THE BLACK BOX, 1998</a:t>
            </a:r>
          </a:p>
        </p:txBody>
      </p:sp>
      <p:sp>
        <p:nvSpPr>
          <p:cNvPr id="3" name="Text Placeholder 2">
            <a:extLst>
              <a:ext uri="{FF2B5EF4-FFF2-40B4-BE49-F238E27FC236}">
                <a16:creationId xmlns:a16="http://schemas.microsoft.com/office/drawing/2014/main" id="{3B07D4B8-AE98-D2F8-2821-9D710C653B16}"/>
              </a:ext>
            </a:extLst>
          </p:cNvPr>
          <p:cNvSpPr>
            <a:spLocks noGrp="1"/>
          </p:cNvSpPr>
          <p:nvPr>
            <p:ph type="body" sz="quarter" idx="13"/>
          </p:nvPr>
        </p:nvSpPr>
        <p:spPr/>
        <p:txBody>
          <a:bodyPr/>
          <a:lstStyle/>
          <a:p>
            <a:r>
              <a:rPr lang="en-GB" dirty="0"/>
              <a:t>“Teachers need to know about […] progress and difficulties with learning so that they can adapt their work to meet their needs”</a:t>
            </a:r>
          </a:p>
        </p:txBody>
      </p:sp>
      <p:sp>
        <p:nvSpPr>
          <p:cNvPr id="5" name="Footer Placeholder 4">
            <a:extLst>
              <a:ext uri="{FF2B5EF4-FFF2-40B4-BE49-F238E27FC236}">
                <a16:creationId xmlns:a16="http://schemas.microsoft.com/office/drawing/2014/main" id="{C13EF825-01C9-FFD1-51D9-C45B3390F571}"/>
              </a:ext>
            </a:extLst>
          </p:cNvPr>
          <p:cNvSpPr>
            <a:spLocks noGrp="1"/>
          </p:cNvSpPr>
          <p:nvPr>
            <p:ph type="ftr" sz="quarter" idx="10"/>
          </p:nvPr>
        </p:nvSpPr>
        <p:spPr/>
        <p:txBody>
          <a:bodyPr/>
          <a:lstStyle/>
          <a:p>
            <a:r>
              <a:rPr lang="en-GB"/>
              <a:t>Education &amp; Training Foundation</a:t>
            </a:r>
          </a:p>
        </p:txBody>
      </p:sp>
      <p:sp>
        <p:nvSpPr>
          <p:cNvPr id="6" name="Slide Number Placeholder 5">
            <a:extLst>
              <a:ext uri="{FF2B5EF4-FFF2-40B4-BE49-F238E27FC236}">
                <a16:creationId xmlns:a16="http://schemas.microsoft.com/office/drawing/2014/main" id="{2A958E20-10C4-135B-84FD-BAED6916EDEE}"/>
              </a:ext>
            </a:extLst>
          </p:cNvPr>
          <p:cNvSpPr>
            <a:spLocks noGrp="1"/>
          </p:cNvSpPr>
          <p:nvPr>
            <p:ph type="sldNum" sz="quarter" idx="11"/>
          </p:nvPr>
        </p:nvSpPr>
        <p:spPr/>
        <p:txBody>
          <a:bodyPr/>
          <a:lstStyle/>
          <a:p>
            <a:fld id="{DA2C159E-F13C-4A85-9A41-E7669D3E0D70}" type="slidenum">
              <a:rPr lang="en-GB" smtClean="0"/>
              <a:pPr/>
              <a:t>13</a:t>
            </a:fld>
            <a:endParaRPr lang="en-GB"/>
          </a:p>
        </p:txBody>
      </p:sp>
      <p:pic>
        <p:nvPicPr>
          <p:cNvPr id="7" name="Picture 6">
            <a:extLst>
              <a:ext uri="{FF2B5EF4-FFF2-40B4-BE49-F238E27FC236}">
                <a16:creationId xmlns:a16="http://schemas.microsoft.com/office/drawing/2014/main" id="{B554572F-14EF-CA2D-F6DD-CD91696819C4}"/>
              </a:ext>
            </a:extLst>
          </p:cNvPr>
          <p:cNvPicPr>
            <a:picLocks noChangeAspect="1"/>
          </p:cNvPicPr>
          <p:nvPr/>
        </p:nvPicPr>
        <p:blipFill>
          <a:blip r:embed="rId3"/>
          <a:stretch>
            <a:fillRect/>
          </a:stretch>
        </p:blipFill>
        <p:spPr>
          <a:xfrm>
            <a:off x="5670105" y="984597"/>
            <a:ext cx="2716967" cy="3797665"/>
          </a:xfrm>
          <a:prstGeom prst="rect">
            <a:avLst/>
          </a:prstGeom>
          <a:ln w="28575">
            <a:solidFill>
              <a:schemeClr val="tx1"/>
            </a:solidFill>
          </a:ln>
        </p:spPr>
      </p:pic>
    </p:spTree>
    <p:extLst>
      <p:ext uri="{BB962C8B-B14F-4D97-AF65-F5344CB8AC3E}">
        <p14:creationId xmlns:p14="http://schemas.microsoft.com/office/powerpoint/2010/main" val="2517323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9F031-6423-27F3-406F-8A25645E19FB}"/>
              </a:ext>
            </a:extLst>
          </p:cNvPr>
          <p:cNvSpPr>
            <a:spLocks noGrp="1"/>
          </p:cNvSpPr>
          <p:nvPr>
            <p:ph type="title"/>
          </p:nvPr>
        </p:nvSpPr>
        <p:spPr/>
        <p:txBody>
          <a:bodyPr>
            <a:normAutofit/>
          </a:bodyPr>
          <a:lstStyle/>
          <a:p>
            <a:r>
              <a:rPr lang="en-GB" dirty="0"/>
              <a:t>DYLAN WILIAM</a:t>
            </a:r>
            <a:br>
              <a:rPr lang="en-GB" dirty="0"/>
            </a:br>
            <a:r>
              <a:rPr lang="en-GB" i="1" dirty="0"/>
              <a:t>in RESPONSIVE TEACHING by Harry Fletcher-Wood, 2018</a:t>
            </a:r>
          </a:p>
        </p:txBody>
      </p:sp>
      <p:sp>
        <p:nvSpPr>
          <p:cNvPr id="3" name="Text Placeholder 2">
            <a:extLst>
              <a:ext uri="{FF2B5EF4-FFF2-40B4-BE49-F238E27FC236}">
                <a16:creationId xmlns:a16="http://schemas.microsoft.com/office/drawing/2014/main" id="{3B07D4B8-AE98-D2F8-2821-9D710C653B16}"/>
              </a:ext>
            </a:extLst>
          </p:cNvPr>
          <p:cNvSpPr>
            <a:spLocks noGrp="1"/>
          </p:cNvSpPr>
          <p:nvPr>
            <p:ph type="body" sz="quarter" idx="13"/>
          </p:nvPr>
        </p:nvSpPr>
        <p:spPr/>
        <p:txBody>
          <a:bodyPr/>
          <a:lstStyle/>
          <a:p>
            <a:r>
              <a:rPr lang="en-GB" dirty="0"/>
              <a:t>“We wanted […] to point out that the most important assessments happened during the teaching, not after it”</a:t>
            </a:r>
          </a:p>
        </p:txBody>
      </p:sp>
      <p:sp>
        <p:nvSpPr>
          <p:cNvPr id="5" name="Footer Placeholder 4">
            <a:extLst>
              <a:ext uri="{FF2B5EF4-FFF2-40B4-BE49-F238E27FC236}">
                <a16:creationId xmlns:a16="http://schemas.microsoft.com/office/drawing/2014/main" id="{C13EF825-01C9-FFD1-51D9-C45B3390F571}"/>
              </a:ext>
            </a:extLst>
          </p:cNvPr>
          <p:cNvSpPr>
            <a:spLocks noGrp="1"/>
          </p:cNvSpPr>
          <p:nvPr>
            <p:ph type="ftr" sz="quarter" idx="10"/>
          </p:nvPr>
        </p:nvSpPr>
        <p:spPr/>
        <p:txBody>
          <a:bodyPr/>
          <a:lstStyle/>
          <a:p>
            <a:r>
              <a:rPr lang="en-GB"/>
              <a:t>Education &amp; Training Foundation</a:t>
            </a:r>
          </a:p>
        </p:txBody>
      </p:sp>
      <p:sp>
        <p:nvSpPr>
          <p:cNvPr id="6" name="Slide Number Placeholder 5">
            <a:extLst>
              <a:ext uri="{FF2B5EF4-FFF2-40B4-BE49-F238E27FC236}">
                <a16:creationId xmlns:a16="http://schemas.microsoft.com/office/drawing/2014/main" id="{2A958E20-10C4-135B-84FD-BAED6916EDEE}"/>
              </a:ext>
            </a:extLst>
          </p:cNvPr>
          <p:cNvSpPr>
            <a:spLocks noGrp="1"/>
          </p:cNvSpPr>
          <p:nvPr>
            <p:ph type="sldNum" sz="quarter" idx="11"/>
          </p:nvPr>
        </p:nvSpPr>
        <p:spPr/>
        <p:txBody>
          <a:bodyPr/>
          <a:lstStyle/>
          <a:p>
            <a:fld id="{DA2C159E-F13C-4A85-9A41-E7669D3E0D70}" type="slidenum">
              <a:rPr lang="en-GB" smtClean="0"/>
              <a:pPr/>
              <a:t>14</a:t>
            </a:fld>
            <a:endParaRPr lang="en-GB"/>
          </a:p>
        </p:txBody>
      </p:sp>
      <p:pic>
        <p:nvPicPr>
          <p:cNvPr id="4" name="Picture 3">
            <a:extLst>
              <a:ext uri="{FF2B5EF4-FFF2-40B4-BE49-F238E27FC236}">
                <a16:creationId xmlns:a16="http://schemas.microsoft.com/office/drawing/2014/main" id="{B84CBC45-4CC5-79E7-8368-10F350A6A642}"/>
              </a:ext>
            </a:extLst>
          </p:cNvPr>
          <p:cNvPicPr>
            <a:picLocks noChangeAspect="1"/>
          </p:cNvPicPr>
          <p:nvPr/>
        </p:nvPicPr>
        <p:blipFill>
          <a:blip r:embed="rId3"/>
          <a:stretch>
            <a:fillRect/>
          </a:stretch>
        </p:blipFill>
        <p:spPr>
          <a:xfrm>
            <a:off x="5724128" y="1049623"/>
            <a:ext cx="2545403" cy="3605386"/>
          </a:xfrm>
          <a:prstGeom prst="rect">
            <a:avLst/>
          </a:prstGeom>
          <a:ln w="28575">
            <a:solidFill>
              <a:schemeClr val="tx1"/>
            </a:solidFill>
          </a:ln>
        </p:spPr>
      </p:pic>
    </p:spTree>
    <p:extLst>
      <p:ext uri="{BB962C8B-B14F-4D97-AF65-F5344CB8AC3E}">
        <p14:creationId xmlns:p14="http://schemas.microsoft.com/office/powerpoint/2010/main" val="1409857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BE753-4972-2FF2-B5E1-3BD9BD39996F}"/>
              </a:ext>
            </a:extLst>
          </p:cNvPr>
          <p:cNvSpPr>
            <a:spLocks noGrp="1"/>
          </p:cNvSpPr>
          <p:nvPr>
            <p:ph type="title"/>
          </p:nvPr>
        </p:nvSpPr>
        <p:spPr/>
        <p:txBody>
          <a:bodyPr>
            <a:normAutofit fontScale="90000"/>
          </a:bodyPr>
          <a:lstStyle/>
          <a:p>
            <a:r>
              <a:rPr lang="en-GB" sz="2200" dirty="0"/>
              <a:t>HARRY FLETCHER-WOOD</a:t>
            </a:r>
            <a:br>
              <a:rPr lang="en-GB" sz="2200" dirty="0"/>
            </a:br>
            <a:r>
              <a:rPr lang="en-GB" sz="2200" i="1" dirty="0"/>
              <a:t>RESPONSIVE TEACHING, 2018</a:t>
            </a:r>
            <a:br>
              <a:rPr lang="en-GB" dirty="0"/>
            </a:br>
            <a:endParaRPr lang="en-GB" dirty="0"/>
          </a:p>
        </p:txBody>
      </p:sp>
      <p:sp>
        <p:nvSpPr>
          <p:cNvPr id="3" name="Text Placeholder 2">
            <a:extLst>
              <a:ext uri="{FF2B5EF4-FFF2-40B4-BE49-F238E27FC236}">
                <a16:creationId xmlns:a16="http://schemas.microsoft.com/office/drawing/2014/main" id="{F7CAFA38-8DD7-D936-AC3C-7BE8055CC5D0}"/>
              </a:ext>
            </a:extLst>
          </p:cNvPr>
          <p:cNvSpPr>
            <a:spLocks noGrp="1"/>
          </p:cNvSpPr>
          <p:nvPr>
            <p:ph type="body" sz="quarter" idx="13"/>
          </p:nvPr>
        </p:nvSpPr>
        <p:spPr/>
        <p:txBody>
          <a:bodyPr/>
          <a:lstStyle/>
          <a:p>
            <a:r>
              <a:rPr lang="en-GB" dirty="0"/>
              <a:t>“Responsive teaching blends planning and teaching, based on an understanding of how students learn […] with formative assessment to identify what students have learned and adapt accordingly”</a:t>
            </a:r>
          </a:p>
        </p:txBody>
      </p:sp>
      <p:sp>
        <p:nvSpPr>
          <p:cNvPr id="5" name="Footer Placeholder 4">
            <a:extLst>
              <a:ext uri="{FF2B5EF4-FFF2-40B4-BE49-F238E27FC236}">
                <a16:creationId xmlns:a16="http://schemas.microsoft.com/office/drawing/2014/main" id="{794F9DB3-3267-5F83-6BE3-08054AE62D66}"/>
              </a:ext>
            </a:extLst>
          </p:cNvPr>
          <p:cNvSpPr>
            <a:spLocks noGrp="1"/>
          </p:cNvSpPr>
          <p:nvPr>
            <p:ph type="ftr" sz="quarter" idx="10"/>
          </p:nvPr>
        </p:nvSpPr>
        <p:spPr/>
        <p:txBody>
          <a:bodyPr/>
          <a:lstStyle/>
          <a:p>
            <a:r>
              <a:rPr lang="en-GB"/>
              <a:t>Education &amp; Training Foundation</a:t>
            </a:r>
          </a:p>
        </p:txBody>
      </p:sp>
      <p:sp>
        <p:nvSpPr>
          <p:cNvPr id="6" name="Slide Number Placeholder 5">
            <a:extLst>
              <a:ext uri="{FF2B5EF4-FFF2-40B4-BE49-F238E27FC236}">
                <a16:creationId xmlns:a16="http://schemas.microsoft.com/office/drawing/2014/main" id="{167C3F73-F6DB-15A1-9F12-D2FB59577F9E}"/>
              </a:ext>
            </a:extLst>
          </p:cNvPr>
          <p:cNvSpPr>
            <a:spLocks noGrp="1"/>
          </p:cNvSpPr>
          <p:nvPr>
            <p:ph type="sldNum" sz="quarter" idx="11"/>
          </p:nvPr>
        </p:nvSpPr>
        <p:spPr/>
        <p:txBody>
          <a:bodyPr/>
          <a:lstStyle/>
          <a:p>
            <a:fld id="{DA2C159E-F13C-4A85-9A41-E7669D3E0D70}" type="slidenum">
              <a:rPr lang="en-GB" smtClean="0"/>
              <a:pPr/>
              <a:t>15</a:t>
            </a:fld>
            <a:endParaRPr lang="en-GB"/>
          </a:p>
        </p:txBody>
      </p:sp>
      <p:pic>
        <p:nvPicPr>
          <p:cNvPr id="8" name="Picture 7">
            <a:extLst>
              <a:ext uri="{FF2B5EF4-FFF2-40B4-BE49-F238E27FC236}">
                <a16:creationId xmlns:a16="http://schemas.microsoft.com/office/drawing/2014/main" id="{FD4157A1-BA51-1D76-7F1E-59C0D9330D0F}"/>
              </a:ext>
            </a:extLst>
          </p:cNvPr>
          <p:cNvPicPr>
            <a:picLocks noChangeAspect="1"/>
          </p:cNvPicPr>
          <p:nvPr/>
        </p:nvPicPr>
        <p:blipFill>
          <a:blip r:embed="rId3"/>
          <a:stretch>
            <a:fillRect/>
          </a:stretch>
        </p:blipFill>
        <p:spPr>
          <a:xfrm>
            <a:off x="5724128" y="1049623"/>
            <a:ext cx="2545403" cy="3605386"/>
          </a:xfrm>
          <a:prstGeom prst="rect">
            <a:avLst/>
          </a:prstGeom>
          <a:ln w="28575">
            <a:solidFill>
              <a:schemeClr val="tx1"/>
            </a:solidFill>
          </a:ln>
        </p:spPr>
      </p:pic>
    </p:spTree>
    <p:extLst>
      <p:ext uri="{BB962C8B-B14F-4D97-AF65-F5344CB8AC3E}">
        <p14:creationId xmlns:p14="http://schemas.microsoft.com/office/powerpoint/2010/main" val="3105505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4BA297A3-8DBD-EC02-3421-8617DA0C07A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19600" y="281901"/>
            <a:ext cx="3809067" cy="3690935"/>
          </a:xfrm>
          <a:prstGeom prst="rect">
            <a:avLst/>
          </a:prstGeom>
        </p:spPr>
      </p:pic>
      <p:sp>
        <p:nvSpPr>
          <p:cNvPr id="2" name="Slide Number Placeholder 1">
            <a:extLst>
              <a:ext uri="{FF2B5EF4-FFF2-40B4-BE49-F238E27FC236}">
                <a16:creationId xmlns:a16="http://schemas.microsoft.com/office/drawing/2014/main" id="{330ECBBD-58AD-E7BF-A06D-8A0883209706}"/>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2C159E-F13C-4A85-9A41-E7669D3E0D70}" type="slidenum">
              <a:rPr kumimoji="0" lang="en-GB" sz="70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700" b="1" i="0" u="none" strike="noStrike" kern="1200" cap="none" spc="0" normalizeH="0" baseline="0" noProof="0">
              <a:ln>
                <a:noFill/>
              </a:ln>
              <a:solidFill>
                <a:srgbClr val="000000"/>
              </a:solidFill>
              <a:effectLst/>
              <a:uLnTx/>
              <a:uFillTx/>
              <a:latin typeface="Arial"/>
              <a:ea typeface="+mn-ea"/>
              <a:cs typeface="+mn-cs"/>
            </a:endParaRPr>
          </a:p>
        </p:txBody>
      </p:sp>
      <p:sp>
        <p:nvSpPr>
          <p:cNvPr id="3" name="Title 2">
            <a:extLst>
              <a:ext uri="{FF2B5EF4-FFF2-40B4-BE49-F238E27FC236}">
                <a16:creationId xmlns:a16="http://schemas.microsoft.com/office/drawing/2014/main" id="{E336CA4A-C7F3-F69D-C357-FF72E529EE0A}"/>
              </a:ext>
            </a:extLst>
          </p:cNvPr>
          <p:cNvSpPr>
            <a:spLocks noGrp="1"/>
          </p:cNvSpPr>
          <p:nvPr>
            <p:ph type="title"/>
          </p:nvPr>
        </p:nvSpPr>
        <p:spPr/>
        <p:txBody>
          <a:bodyPr/>
          <a:lstStyle/>
          <a:p>
            <a:r>
              <a:rPr lang="en-GB" cap="none" dirty="0">
                <a:solidFill>
                  <a:schemeClr val="accent5"/>
                </a:solidFill>
              </a:rPr>
              <a:t>Reminder - key principles &amp; key questions</a:t>
            </a:r>
          </a:p>
        </p:txBody>
      </p:sp>
      <p:sp>
        <p:nvSpPr>
          <p:cNvPr id="4" name="Text Placeholder 3">
            <a:extLst>
              <a:ext uri="{FF2B5EF4-FFF2-40B4-BE49-F238E27FC236}">
                <a16:creationId xmlns:a16="http://schemas.microsoft.com/office/drawing/2014/main" id="{899F4288-A2BD-4C8F-EAFB-9FF7B1B02ACA}"/>
              </a:ext>
            </a:extLst>
          </p:cNvPr>
          <p:cNvSpPr>
            <a:spLocks noGrp="1"/>
          </p:cNvSpPr>
          <p:nvPr>
            <p:ph type="body" sz="quarter" idx="12"/>
          </p:nvPr>
        </p:nvSpPr>
        <p:spPr>
          <a:xfrm>
            <a:off x="216394" y="700532"/>
            <a:ext cx="3505531" cy="3384376"/>
          </a:xfrm>
        </p:spPr>
        <p:txBody>
          <a:bodyPr/>
          <a:lstStyle/>
          <a:p>
            <a:pPr marL="342900" lvl="0" indent="-342900">
              <a:lnSpc>
                <a:spcPts val="2000"/>
              </a:lnSpc>
              <a:spcAft>
                <a:spcPts val="600"/>
              </a:spcAft>
              <a:buFont typeface="+mj-lt"/>
              <a:buAutoNum type="arabicPeriod"/>
            </a:pPr>
            <a:r>
              <a:rPr lang="en-GB" sz="1800"/>
              <a:t>Teaching that allows students to develop an </a:t>
            </a:r>
            <a:r>
              <a:rPr lang="en-GB" sz="1800" b="1"/>
              <a:t>understanding of mathematical structure</a:t>
            </a:r>
            <a:r>
              <a:rPr lang="en-GB" sz="1800"/>
              <a:t>.  </a:t>
            </a:r>
          </a:p>
          <a:p>
            <a:pPr marL="342900" lvl="0" indent="-342900">
              <a:lnSpc>
                <a:spcPts val="2000"/>
              </a:lnSpc>
              <a:spcAft>
                <a:spcPts val="600"/>
              </a:spcAft>
              <a:buFont typeface="+mj-lt"/>
              <a:buAutoNum type="arabicPeriod"/>
            </a:pPr>
            <a:r>
              <a:rPr lang="en-GB" sz="1800" b="1"/>
              <a:t>Valuing and building on students’ prior learning</a:t>
            </a:r>
            <a:r>
              <a:rPr lang="en-GB" sz="1800"/>
              <a:t>. </a:t>
            </a:r>
          </a:p>
          <a:p>
            <a:pPr marL="342900" lvl="0" indent="-342900">
              <a:lnSpc>
                <a:spcPts val="2000"/>
              </a:lnSpc>
              <a:spcAft>
                <a:spcPts val="600"/>
              </a:spcAft>
              <a:buFont typeface="+mj-lt"/>
              <a:buAutoNum type="arabicPeriod"/>
            </a:pPr>
            <a:r>
              <a:rPr lang="en-GB" sz="1800"/>
              <a:t>Prioritising </a:t>
            </a:r>
            <a:r>
              <a:rPr lang="en-GB" sz="1800" b="1"/>
              <a:t>curriculum coherence and connections</a:t>
            </a:r>
            <a:r>
              <a:rPr lang="en-GB" sz="1800"/>
              <a:t>. </a:t>
            </a:r>
          </a:p>
          <a:p>
            <a:pPr marL="342900" lvl="0" indent="-342900">
              <a:lnSpc>
                <a:spcPts val="2000"/>
              </a:lnSpc>
              <a:spcAft>
                <a:spcPts val="600"/>
              </a:spcAft>
              <a:buFont typeface="+mj-lt"/>
              <a:buAutoNum type="arabicPeriod"/>
            </a:pPr>
            <a:r>
              <a:rPr lang="en-GB" sz="1800"/>
              <a:t>Developing both </a:t>
            </a:r>
            <a:r>
              <a:rPr lang="en-GB" sz="1800" b="1"/>
              <a:t>fluency and understanding of key ideas</a:t>
            </a:r>
            <a:r>
              <a:rPr lang="en-GB" sz="1800"/>
              <a:t>. </a:t>
            </a:r>
          </a:p>
          <a:p>
            <a:pPr marL="342900" lvl="0" indent="-342900">
              <a:lnSpc>
                <a:spcPts val="2000"/>
              </a:lnSpc>
              <a:spcAft>
                <a:spcPts val="600"/>
              </a:spcAft>
              <a:buFont typeface="+mj-lt"/>
              <a:buAutoNum type="arabicPeriod"/>
            </a:pPr>
            <a:r>
              <a:rPr lang="en-GB" sz="1800"/>
              <a:t>Developing a culture in which </a:t>
            </a:r>
            <a:r>
              <a:rPr lang="en-GB" sz="1800" b="1"/>
              <a:t>everyone believes everyone can succeed</a:t>
            </a:r>
            <a:r>
              <a:rPr lang="en-GB" sz="1800"/>
              <a:t>. </a:t>
            </a:r>
          </a:p>
          <a:p>
            <a:endParaRPr lang="en-GB"/>
          </a:p>
        </p:txBody>
      </p:sp>
      <p:sp>
        <p:nvSpPr>
          <p:cNvPr id="7" name="Arrow: Left-Right 6">
            <a:extLst>
              <a:ext uri="{FF2B5EF4-FFF2-40B4-BE49-F238E27FC236}">
                <a16:creationId xmlns:a16="http://schemas.microsoft.com/office/drawing/2014/main" id="{891C06D5-43C2-6FE7-D2FA-474B8C762A41}"/>
              </a:ext>
            </a:extLst>
          </p:cNvPr>
          <p:cNvSpPr/>
          <p:nvPr/>
        </p:nvSpPr>
        <p:spPr>
          <a:xfrm rot="19433063">
            <a:off x="6977371" y="479364"/>
            <a:ext cx="486607" cy="183350"/>
          </a:xfrm>
          <a:prstGeom prst="leftRightArrow">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Left-Right 7">
            <a:extLst>
              <a:ext uri="{FF2B5EF4-FFF2-40B4-BE49-F238E27FC236}">
                <a16:creationId xmlns:a16="http://schemas.microsoft.com/office/drawing/2014/main" id="{7C370C04-CBA7-4313-F889-C9984D1733A6}"/>
              </a:ext>
            </a:extLst>
          </p:cNvPr>
          <p:cNvSpPr/>
          <p:nvPr/>
        </p:nvSpPr>
        <p:spPr>
          <a:xfrm rot="18525967">
            <a:off x="4774962" y="3859642"/>
            <a:ext cx="592981" cy="208426"/>
          </a:xfrm>
          <a:prstGeom prst="leftRightArrow">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Left-Right 8">
            <a:extLst>
              <a:ext uri="{FF2B5EF4-FFF2-40B4-BE49-F238E27FC236}">
                <a16:creationId xmlns:a16="http://schemas.microsoft.com/office/drawing/2014/main" id="{A6BFAC4F-A623-63F0-D3DE-1FF074292BB3}"/>
              </a:ext>
            </a:extLst>
          </p:cNvPr>
          <p:cNvSpPr/>
          <p:nvPr/>
        </p:nvSpPr>
        <p:spPr>
          <a:xfrm rot="4000153">
            <a:off x="7408491" y="3791800"/>
            <a:ext cx="486607" cy="183350"/>
          </a:xfrm>
          <a:prstGeom prst="leftRightArrow">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951F6176-9F49-2066-379F-8127F3E80875}"/>
              </a:ext>
            </a:extLst>
          </p:cNvPr>
          <p:cNvSpPr txBox="1"/>
          <p:nvPr/>
        </p:nvSpPr>
        <p:spPr>
          <a:xfrm>
            <a:off x="7524328" y="246028"/>
            <a:ext cx="1386722" cy="415498"/>
          </a:xfrm>
          <a:prstGeom prst="rect">
            <a:avLst/>
          </a:prstGeom>
          <a:noFill/>
        </p:spPr>
        <p:txBody>
          <a:bodyPr wrap="square" lIns="0" tIns="0" rIns="0" bIns="0" rtlCol="0">
            <a:spAutoFit/>
          </a:bodyPr>
          <a:lstStyle/>
          <a:p>
            <a:r>
              <a:rPr lang="en-GB" sz="1350" dirty="0"/>
              <a:t>Relates to Key principle 5. </a:t>
            </a:r>
          </a:p>
        </p:txBody>
      </p:sp>
      <p:sp>
        <p:nvSpPr>
          <p:cNvPr id="11" name="TextBox 10">
            <a:extLst>
              <a:ext uri="{FF2B5EF4-FFF2-40B4-BE49-F238E27FC236}">
                <a16:creationId xmlns:a16="http://schemas.microsoft.com/office/drawing/2014/main" id="{AA334591-C67D-C327-6C84-C3327DC582BE}"/>
              </a:ext>
            </a:extLst>
          </p:cNvPr>
          <p:cNvSpPr txBox="1"/>
          <p:nvPr/>
        </p:nvSpPr>
        <p:spPr>
          <a:xfrm>
            <a:off x="4572000" y="4231697"/>
            <a:ext cx="1341511" cy="415498"/>
          </a:xfrm>
          <a:prstGeom prst="rect">
            <a:avLst/>
          </a:prstGeom>
          <a:noFill/>
        </p:spPr>
        <p:txBody>
          <a:bodyPr wrap="square" lIns="0" tIns="0" rIns="0" bIns="0" rtlCol="0">
            <a:spAutoFit/>
          </a:bodyPr>
          <a:lstStyle/>
          <a:p>
            <a:r>
              <a:rPr lang="en-GB" sz="1350" dirty="0"/>
              <a:t>Relates to Key principles 2 &amp; 4. </a:t>
            </a:r>
          </a:p>
        </p:txBody>
      </p:sp>
      <p:sp>
        <p:nvSpPr>
          <p:cNvPr id="12" name="TextBox 11">
            <a:extLst>
              <a:ext uri="{FF2B5EF4-FFF2-40B4-BE49-F238E27FC236}">
                <a16:creationId xmlns:a16="http://schemas.microsoft.com/office/drawing/2014/main" id="{35CBF263-5245-861A-4C3E-3EBF0D667F94}"/>
              </a:ext>
            </a:extLst>
          </p:cNvPr>
          <p:cNvSpPr txBox="1"/>
          <p:nvPr/>
        </p:nvSpPr>
        <p:spPr>
          <a:xfrm>
            <a:off x="7228685" y="4147830"/>
            <a:ext cx="1566972" cy="415498"/>
          </a:xfrm>
          <a:prstGeom prst="rect">
            <a:avLst/>
          </a:prstGeom>
          <a:noFill/>
        </p:spPr>
        <p:txBody>
          <a:bodyPr wrap="square" lIns="0" tIns="0" rIns="0" bIns="0" rtlCol="0">
            <a:spAutoFit/>
          </a:bodyPr>
          <a:lstStyle/>
          <a:p>
            <a:r>
              <a:rPr lang="en-GB" sz="1350" dirty="0"/>
              <a:t>Relates to Key principles 1,3 &amp; 4. </a:t>
            </a:r>
          </a:p>
        </p:txBody>
      </p:sp>
    </p:spTree>
    <p:extLst>
      <p:ext uri="{BB962C8B-B14F-4D97-AF65-F5344CB8AC3E}">
        <p14:creationId xmlns:p14="http://schemas.microsoft.com/office/powerpoint/2010/main" val="1070359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04</a:t>
            </a:r>
          </a:p>
        </p:txBody>
      </p:sp>
      <p:sp>
        <p:nvSpPr>
          <p:cNvPr id="5" name="Subtitle 4"/>
          <p:cNvSpPr>
            <a:spLocks noGrp="1"/>
          </p:cNvSpPr>
          <p:nvPr>
            <p:ph type="subTitle" idx="1"/>
          </p:nvPr>
        </p:nvSpPr>
        <p:spPr/>
        <p:txBody>
          <a:bodyPr>
            <a:noAutofit/>
          </a:bodyPr>
          <a:lstStyle/>
          <a:p>
            <a:r>
              <a:rPr lang="en-GB" dirty="0"/>
              <a:t>Connections</a:t>
            </a:r>
          </a:p>
        </p:txBody>
      </p:sp>
    </p:spTree>
    <p:extLst>
      <p:ext uri="{BB962C8B-B14F-4D97-AF65-F5344CB8AC3E}">
        <p14:creationId xmlns:p14="http://schemas.microsoft.com/office/powerpoint/2010/main" val="48623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22E39DA-90A1-A480-AD1B-41E1F9C17C5A}"/>
              </a:ext>
            </a:extLst>
          </p:cNvPr>
          <p:cNvSpPr>
            <a:spLocks noGrp="1"/>
          </p:cNvSpPr>
          <p:nvPr>
            <p:ph type="ftr" sz="quarter" idx="10"/>
          </p:nvPr>
        </p:nvSpPr>
        <p:spPr/>
        <p:txBody>
          <a:bodyPr/>
          <a:lstStyle/>
          <a:p>
            <a:r>
              <a:rPr lang="en-GB"/>
              <a:t>Education &amp; Training Foundation</a:t>
            </a:r>
            <a:endParaRPr lang="en-GB" dirty="0"/>
          </a:p>
        </p:txBody>
      </p:sp>
      <p:sp>
        <p:nvSpPr>
          <p:cNvPr id="3" name="Slide Number Placeholder 2">
            <a:extLst>
              <a:ext uri="{FF2B5EF4-FFF2-40B4-BE49-F238E27FC236}">
                <a16:creationId xmlns:a16="http://schemas.microsoft.com/office/drawing/2014/main" id="{DFF80D3A-21DC-6C7C-3BA7-93B2F73C37DB}"/>
              </a:ext>
            </a:extLst>
          </p:cNvPr>
          <p:cNvSpPr>
            <a:spLocks noGrp="1"/>
          </p:cNvSpPr>
          <p:nvPr>
            <p:ph type="sldNum" sz="quarter" idx="11"/>
          </p:nvPr>
        </p:nvSpPr>
        <p:spPr/>
        <p:txBody>
          <a:bodyPr/>
          <a:lstStyle/>
          <a:p>
            <a:fld id="{DA2C159E-F13C-4A85-9A41-E7669D3E0D70}" type="slidenum">
              <a:rPr lang="en-GB" smtClean="0"/>
              <a:pPr/>
              <a:t>18</a:t>
            </a:fld>
            <a:endParaRPr lang="en-GB"/>
          </a:p>
        </p:txBody>
      </p:sp>
      <p:sp>
        <p:nvSpPr>
          <p:cNvPr id="5" name="Title 4">
            <a:extLst>
              <a:ext uri="{FF2B5EF4-FFF2-40B4-BE49-F238E27FC236}">
                <a16:creationId xmlns:a16="http://schemas.microsoft.com/office/drawing/2014/main" id="{5899A4C0-2254-DF5D-2815-199FB15D5083}"/>
              </a:ext>
            </a:extLst>
          </p:cNvPr>
          <p:cNvSpPr>
            <a:spLocks noGrp="1"/>
          </p:cNvSpPr>
          <p:nvPr>
            <p:ph type="title"/>
          </p:nvPr>
        </p:nvSpPr>
        <p:spPr>
          <a:xfrm>
            <a:off x="228692" y="145480"/>
            <a:ext cx="8437563" cy="699425"/>
          </a:xfrm>
        </p:spPr>
        <p:txBody>
          <a:bodyPr/>
          <a:lstStyle/>
          <a:p>
            <a:r>
              <a:rPr lang="en-GB" dirty="0"/>
              <a:t>Mathematical connections and misconceptions</a:t>
            </a:r>
          </a:p>
        </p:txBody>
      </p:sp>
      <p:pic>
        <p:nvPicPr>
          <p:cNvPr id="8" name="Picture 7">
            <a:extLst>
              <a:ext uri="{FF2B5EF4-FFF2-40B4-BE49-F238E27FC236}">
                <a16:creationId xmlns:a16="http://schemas.microsoft.com/office/drawing/2014/main" id="{EF087DD2-0494-F177-CC8E-839614BB77E4}"/>
              </a:ext>
            </a:extLst>
          </p:cNvPr>
          <p:cNvPicPr>
            <a:picLocks noChangeAspect="1"/>
          </p:cNvPicPr>
          <p:nvPr/>
        </p:nvPicPr>
        <p:blipFill>
          <a:blip r:embed="rId3"/>
          <a:stretch>
            <a:fillRect/>
          </a:stretch>
        </p:blipFill>
        <p:spPr>
          <a:xfrm>
            <a:off x="2367741" y="495193"/>
            <a:ext cx="4159464" cy="4153113"/>
          </a:xfrm>
          <a:prstGeom prst="rect">
            <a:avLst/>
          </a:prstGeom>
        </p:spPr>
      </p:pic>
    </p:spTree>
    <p:extLst>
      <p:ext uri="{BB962C8B-B14F-4D97-AF65-F5344CB8AC3E}">
        <p14:creationId xmlns:p14="http://schemas.microsoft.com/office/powerpoint/2010/main" val="1210032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22E39DA-90A1-A480-AD1B-41E1F9C17C5A}"/>
              </a:ext>
            </a:extLst>
          </p:cNvPr>
          <p:cNvSpPr>
            <a:spLocks noGrp="1"/>
          </p:cNvSpPr>
          <p:nvPr>
            <p:ph type="ftr" sz="quarter" idx="10"/>
          </p:nvPr>
        </p:nvSpPr>
        <p:spPr/>
        <p:txBody>
          <a:bodyPr/>
          <a:lstStyle/>
          <a:p>
            <a:r>
              <a:rPr lang="en-GB"/>
              <a:t>Education &amp; Training Foundation</a:t>
            </a:r>
            <a:endParaRPr lang="en-GB" dirty="0"/>
          </a:p>
        </p:txBody>
      </p:sp>
      <p:sp>
        <p:nvSpPr>
          <p:cNvPr id="3" name="Slide Number Placeholder 2">
            <a:extLst>
              <a:ext uri="{FF2B5EF4-FFF2-40B4-BE49-F238E27FC236}">
                <a16:creationId xmlns:a16="http://schemas.microsoft.com/office/drawing/2014/main" id="{DFF80D3A-21DC-6C7C-3BA7-93B2F73C37DB}"/>
              </a:ext>
            </a:extLst>
          </p:cNvPr>
          <p:cNvSpPr>
            <a:spLocks noGrp="1"/>
          </p:cNvSpPr>
          <p:nvPr>
            <p:ph type="sldNum" sz="quarter" idx="11"/>
          </p:nvPr>
        </p:nvSpPr>
        <p:spPr/>
        <p:txBody>
          <a:bodyPr/>
          <a:lstStyle/>
          <a:p>
            <a:fld id="{DA2C159E-F13C-4A85-9A41-E7669D3E0D70}" type="slidenum">
              <a:rPr lang="en-GB" smtClean="0"/>
              <a:pPr/>
              <a:t>19</a:t>
            </a:fld>
            <a:endParaRPr lang="en-GB"/>
          </a:p>
        </p:txBody>
      </p:sp>
      <p:sp>
        <p:nvSpPr>
          <p:cNvPr id="5" name="Title 4">
            <a:extLst>
              <a:ext uri="{FF2B5EF4-FFF2-40B4-BE49-F238E27FC236}">
                <a16:creationId xmlns:a16="http://schemas.microsoft.com/office/drawing/2014/main" id="{5899A4C0-2254-DF5D-2815-199FB15D5083}"/>
              </a:ext>
            </a:extLst>
          </p:cNvPr>
          <p:cNvSpPr>
            <a:spLocks noGrp="1"/>
          </p:cNvSpPr>
          <p:nvPr>
            <p:ph type="title"/>
          </p:nvPr>
        </p:nvSpPr>
        <p:spPr>
          <a:xfrm>
            <a:off x="228692" y="145480"/>
            <a:ext cx="8437563" cy="699425"/>
          </a:xfrm>
        </p:spPr>
        <p:txBody>
          <a:bodyPr/>
          <a:lstStyle/>
          <a:p>
            <a:r>
              <a:rPr lang="en-GB" dirty="0"/>
              <a:t>Mathematical connections and misconceptions</a:t>
            </a:r>
          </a:p>
        </p:txBody>
      </p:sp>
      <p:pic>
        <p:nvPicPr>
          <p:cNvPr id="6" name="Picture 5">
            <a:extLst>
              <a:ext uri="{FF2B5EF4-FFF2-40B4-BE49-F238E27FC236}">
                <a16:creationId xmlns:a16="http://schemas.microsoft.com/office/drawing/2014/main" id="{07EB2C5A-6ADD-0F9B-2758-C10708DA6A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19157" y="495192"/>
            <a:ext cx="4505685" cy="4545915"/>
          </a:xfrm>
          <a:prstGeom prst="rect">
            <a:avLst/>
          </a:prstGeom>
        </p:spPr>
      </p:pic>
    </p:spTree>
    <p:extLst>
      <p:ext uri="{BB962C8B-B14F-4D97-AF65-F5344CB8AC3E}">
        <p14:creationId xmlns:p14="http://schemas.microsoft.com/office/powerpoint/2010/main" val="3919153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01</a:t>
            </a:r>
          </a:p>
        </p:txBody>
      </p:sp>
      <p:sp>
        <p:nvSpPr>
          <p:cNvPr id="5" name="Subtitle 4"/>
          <p:cNvSpPr>
            <a:spLocks noGrp="1"/>
          </p:cNvSpPr>
          <p:nvPr>
            <p:ph type="subTitle" idx="1"/>
          </p:nvPr>
        </p:nvSpPr>
        <p:spPr/>
        <p:txBody>
          <a:bodyPr/>
          <a:lstStyle/>
          <a:p>
            <a:r>
              <a:rPr lang="en-GB" dirty="0"/>
              <a:t>Pre-session task review</a:t>
            </a:r>
          </a:p>
        </p:txBody>
      </p:sp>
    </p:spTree>
    <p:extLst>
      <p:ext uri="{BB962C8B-B14F-4D97-AF65-F5344CB8AC3E}">
        <p14:creationId xmlns:p14="http://schemas.microsoft.com/office/powerpoint/2010/main" val="2861050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22E39DA-90A1-A480-AD1B-41E1F9C17C5A}"/>
              </a:ext>
            </a:extLst>
          </p:cNvPr>
          <p:cNvSpPr>
            <a:spLocks noGrp="1"/>
          </p:cNvSpPr>
          <p:nvPr>
            <p:ph type="ftr" sz="quarter" idx="10"/>
          </p:nvPr>
        </p:nvSpPr>
        <p:spPr/>
        <p:txBody>
          <a:bodyPr/>
          <a:lstStyle/>
          <a:p>
            <a:r>
              <a:rPr lang="en-GB"/>
              <a:t>Education &amp; Training Foundation</a:t>
            </a:r>
            <a:endParaRPr lang="en-GB" dirty="0"/>
          </a:p>
        </p:txBody>
      </p:sp>
      <p:sp>
        <p:nvSpPr>
          <p:cNvPr id="3" name="Slide Number Placeholder 2">
            <a:extLst>
              <a:ext uri="{FF2B5EF4-FFF2-40B4-BE49-F238E27FC236}">
                <a16:creationId xmlns:a16="http://schemas.microsoft.com/office/drawing/2014/main" id="{DFF80D3A-21DC-6C7C-3BA7-93B2F73C37DB}"/>
              </a:ext>
            </a:extLst>
          </p:cNvPr>
          <p:cNvSpPr>
            <a:spLocks noGrp="1"/>
          </p:cNvSpPr>
          <p:nvPr>
            <p:ph type="sldNum" sz="quarter" idx="11"/>
          </p:nvPr>
        </p:nvSpPr>
        <p:spPr/>
        <p:txBody>
          <a:bodyPr/>
          <a:lstStyle/>
          <a:p>
            <a:fld id="{DA2C159E-F13C-4A85-9A41-E7669D3E0D70}" type="slidenum">
              <a:rPr lang="en-GB" smtClean="0"/>
              <a:pPr/>
              <a:t>20</a:t>
            </a:fld>
            <a:endParaRPr lang="en-GB"/>
          </a:p>
        </p:txBody>
      </p:sp>
      <p:sp>
        <p:nvSpPr>
          <p:cNvPr id="5" name="Title 4">
            <a:extLst>
              <a:ext uri="{FF2B5EF4-FFF2-40B4-BE49-F238E27FC236}">
                <a16:creationId xmlns:a16="http://schemas.microsoft.com/office/drawing/2014/main" id="{5899A4C0-2254-DF5D-2815-199FB15D5083}"/>
              </a:ext>
            </a:extLst>
          </p:cNvPr>
          <p:cNvSpPr>
            <a:spLocks noGrp="1"/>
          </p:cNvSpPr>
          <p:nvPr>
            <p:ph type="title"/>
          </p:nvPr>
        </p:nvSpPr>
        <p:spPr>
          <a:xfrm>
            <a:off x="228692" y="145480"/>
            <a:ext cx="8437563" cy="699425"/>
          </a:xfrm>
        </p:spPr>
        <p:txBody>
          <a:bodyPr/>
          <a:lstStyle/>
          <a:p>
            <a:r>
              <a:rPr lang="en-GB" dirty="0"/>
              <a:t>Mathematical connections and misconceptions</a:t>
            </a:r>
          </a:p>
        </p:txBody>
      </p:sp>
      <p:pic>
        <p:nvPicPr>
          <p:cNvPr id="7" name="Picture 6">
            <a:extLst>
              <a:ext uri="{FF2B5EF4-FFF2-40B4-BE49-F238E27FC236}">
                <a16:creationId xmlns:a16="http://schemas.microsoft.com/office/drawing/2014/main" id="{DEF7285C-A41D-E7CC-F8DF-83D0BD49EF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r="-1186" b="10641"/>
          <a:stretch/>
        </p:blipFill>
        <p:spPr>
          <a:xfrm>
            <a:off x="0" y="-15082"/>
            <a:ext cx="9306780" cy="5173663"/>
          </a:xfrm>
          <a:prstGeom prst="rect">
            <a:avLst/>
          </a:prstGeom>
        </p:spPr>
      </p:pic>
    </p:spTree>
    <p:extLst>
      <p:ext uri="{BB962C8B-B14F-4D97-AF65-F5344CB8AC3E}">
        <p14:creationId xmlns:p14="http://schemas.microsoft.com/office/powerpoint/2010/main" val="3389585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FF80D3A-21DC-6C7C-3BA7-93B2F73C37DB}"/>
              </a:ext>
            </a:extLst>
          </p:cNvPr>
          <p:cNvSpPr>
            <a:spLocks noGrp="1"/>
          </p:cNvSpPr>
          <p:nvPr>
            <p:ph type="sldNum" sz="quarter" idx="11"/>
          </p:nvPr>
        </p:nvSpPr>
        <p:spPr/>
        <p:txBody>
          <a:bodyPr/>
          <a:lstStyle/>
          <a:p>
            <a:fld id="{DA2C159E-F13C-4A85-9A41-E7669D3E0D70}" type="slidenum">
              <a:rPr lang="en-GB" smtClean="0"/>
              <a:pPr/>
              <a:t>21</a:t>
            </a:fld>
            <a:endParaRPr lang="en-GB"/>
          </a:p>
        </p:txBody>
      </p:sp>
      <p:sp>
        <p:nvSpPr>
          <p:cNvPr id="5" name="Title 4">
            <a:extLst>
              <a:ext uri="{FF2B5EF4-FFF2-40B4-BE49-F238E27FC236}">
                <a16:creationId xmlns:a16="http://schemas.microsoft.com/office/drawing/2014/main" id="{5899A4C0-2254-DF5D-2815-199FB15D5083}"/>
              </a:ext>
            </a:extLst>
          </p:cNvPr>
          <p:cNvSpPr>
            <a:spLocks noGrp="1"/>
          </p:cNvSpPr>
          <p:nvPr>
            <p:ph type="title"/>
          </p:nvPr>
        </p:nvSpPr>
        <p:spPr/>
        <p:txBody>
          <a:bodyPr/>
          <a:lstStyle/>
          <a:p>
            <a:r>
              <a:rPr lang="en-GB" cap="none" dirty="0">
                <a:solidFill>
                  <a:schemeClr val="accent5"/>
                </a:solidFill>
              </a:rPr>
              <a:t>Mathematical connections and misconceptions</a:t>
            </a:r>
          </a:p>
        </p:txBody>
      </p:sp>
      <p:sp>
        <p:nvSpPr>
          <p:cNvPr id="2" name="Footer Placeholder 1">
            <a:extLst>
              <a:ext uri="{FF2B5EF4-FFF2-40B4-BE49-F238E27FC236}">
                <a16:creationId xmlns:a16="http://schemas.microsoft.com/office/drawing/2014/main" id="{E22E39DA-90A1-A480-AD1B-41E1F9C17C5A}"/>
              </a:ext>
            </a:extLst>
          </p:cNvPr>
          <p:cNvSpPr>
            <a:spLocks noGrp="1"/>
          </p:cNvSpPr>
          <p:nvPr>
            <p:ph type="ftr" sz="quarter" idx="10"/>
          </p:nvPr>
        </p:nvSpPr>
        <p:spPr/>
        <p:txBody>
          <a:bodyPr/>
          <a:lstStyle/>
          <a:p>
            <a:r>
              <a:rPr lang="en-GB"/>
              <a:t>Education &amp; Training Foundation</a:t>
            </a:r>
            <a:endParaRPr lang="en-GB" dirty="0"/>
          </a:p>
        </p:txBody>
      </p:sp>
      <p:sp>
        <p:nvSpPr>
          <p:cNvPr id="6" name="TextBox 5">
            <a:extLst>
              <a:ext uri="{FF2B5EF4-FFF2-40B4-BE49-F238E27FC236}">
                <a16:creationId xmlns:a16="http://schemas.microsoft.com/office/drawing/2014/main" id="{FB00D6FD-FBF2-6D5D-E050-4F4EB4C5C615}"/>
              </a:ext>
            </a:extLst>
          </p:cNvPr>
          <p:cNvSpPr txBox="1"/>
          <p:nvPr/>
        </p:nvSpPr>
        <p:spPr>
          <a:xfrm>
            <a:off x="2403502" y="2263973"/>
            <a:ext cx="4336995" cy="615553"/>
          </a:xfrm>
          <a:prstGeom prst="rect">
            <a:avLst/>
          </a:prstGeom>
          <a:noFill/>
        </p:spPr>
        <p:txBody>
          <a:bodyPr wrap="square" lIns="0" tIns="0" rIns="0" bIns="0" rtlCol="0">
            <a:spAutoFit/>
          </a:bodyPr>
          <a:lstStyle/>
          <a:p>
            <a:pPr algn="ctr"/>
            <a:r>
              <a:rPr lang="en-GB" sz="4000" dirty="0"/>
              <a:t>CO-ORDINATES</a:t>
            </a:r>
          </a:p>
        </p:txBody>
      </p:sp>
      <p:sp>
        <p:nvSpPr>
          <p:cNvPr id="7" name="TextBox 6">
            <a:extLst>
              <a:ext uri="{FF2B5EF4-FFF2-40B4-BE49-F238E27FC236}">
                <a16:creationId xmlns:a16="http://schemas.microsoft.com/office/drawing/2014/main" id="{C8520A3F-812D-537A-2841-9DEC8D3ECAC6}"/>
              </a:ext>
            </a:extLst>
          </p:cNvPr>
          <p:cNvSpPr txBox="1"/>
          <p:nvPr/>
        </p:nvSpPr>
        <p:spPr>
          <a:xfrm>
            <a:off x="2403501" y="2879526"/>
            <a:ext cx="4336995" cy="307777"/>
          </a:xfrm>
          <a:prstGeom prst="rect">
            <a:avLst/>
          </a:prstGeom>
          <a:noFill/>
        </p:spPr>
        <p:txBody>
          <a:bodyPr wrap="square" lIns="0" tIns="0" rIns="0" bIns="0" rtlCol="0">
            <a:spAutoFit/>
          </a:bodyPr>
          <a:lstStyle/>
          <a:p>
            <a:pPr algn="ctr"/>
            <a:r>
              <a:rPr lang="en-GB" sz="2000" dirty="0"/>
              <a:t>Step 1 - Connections</a:t>
            </a:r>
          </a:p>
        </p:txBody>
      </p:sp>
    </p:spTree>
    <p:extLst>
      <p:ext uri="{BB962C8B-B14F-4D97-AF65-F5344CB8AC3E}">
        <p14:creationId xmlns:p14="http://schemas.microsoft.com/office/powerpoint/2010/main" val="1614326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bg>
      <p:bgPr>
        <a:solidFill>
          <a:srgbClr val="F5F5F5"/>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F663D7F-CC81-9F11-9A7B-FBBFD9359247}"/>
              </a:ext>
            </a:extLst>
          </p:cNvPr>
          <p:cNvSpPr>
            <a:spLocks noGrp="1"/>
          </p:cNvSpPr>
          <p:nvPr>
            <p:ph type="sldNum" sz="quarter" idx="12"/>
          </p:nvPr>
        </p:nvSpPr>
        <p:spPr/>
        <p:txBody>
          <a:bodyPr/>
          <a:lstStyle/>
          <a:p>
            <a:fld id="{86559B94-FB6D-C74C-9787-3307A060A93C}" type="slidenum">
              <a:rPr lang="en-US" smtClean="0"/>
              <a:t>22</a:t>
            </a:fld>
            <a:endParaRPr lang="en-US"/>
          </a:p>
        </p:txBody>
      </p:sp>
      <p:pic>
        <p:nvPicPr>
          <p:cNvPr id="4" name="Picture 3" descr="A white board with writing on it&#10;&#10;Description automatically generated with medium confidence">
            <a:extLst>
              <a:ext uri="{FF2B5EF4-FFF2-40B4-BE49-F238E27FC236}">
                <a16:creationId xmlns:a16="http://schemas.microsoft.com/office/drawing/2014/main" id="{87D1B9F6-1D2A-B59A-CF5F-EF068CEE888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43000" y="169751"/>
            <a:ext cx="6858000" cy="4803998"/>
          </a:xfrm>
          <a:prstGeom prst="rect">
            <a:avLst/>
          </a:prstGeom>
        </p:spPr>
      </p:pic>
    </p:spTree>
    <p:extLst>
      <p:ext uri="{BB962C8B-B14F-4D97-AF65-F5344CB8AC3E}">
        <p14:creationId xmlns:p14="http://schemas.microsoft.com/office/powerpoint/2010/main" val="3011129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22E39DA-90A1-A480-AD1B-41E1F9C17C5A}"/>
              </a:ext>
            </a:extLst>
          </p:cNvPr>
          <p:cNvSpPr>
            <a:spLocks noGrp="1"/>
          </p:cNvSpPr>
          <p:nvPr>
            <p:ph type="ftr" sz="quarter" idx="10"/>
          </p:nvPr>
        </p:nvSpPr>
        <p:spPr/>
        <p:txBody>
          <a:bodyPr/>
          <a:lstStyle/>
          <a:p>
            <a:r>
              <a:rPr lang="en-GB"/>
              <a:t>Education &amp; Training Foundation</a:t>
            </a:r>
            <a:endParaRPr lang="en-GB" dirty="0"/>
          </a:p>
        </p:txBody>
      </p:sp>
      <p:sp>
        <p:nvSpPr>
          <p:cNvPr id="3" name="Slide Number Placeholder 2">
            <a:extLst>
              <a:ext uri="{FF2B5EF4-FFF2-40B4-BE49-F238E27FC236}">
                <a16:creationId xmlns:a16="http://schemas.microsoft.com/office/drawing/2014/main" id="{DFF80D3A-21DC-6C7C-3BA7-93B2F73C37DB}"/>
              </a:ext>
            </a:extLst>
          </p:cNvPr>
          <p:cNvSpPr>
            <a:spLocks noGrp="1"/>
          </p:cNvSpPr>
          <p:nvPr>
            <p:ph type="sldNum" sz="quarter" idx="11"/>
          </p:nvPr>
        </p:nvSpPr>
        <p:spPr/>
        <p:txBody>
          <a:bodyPr/>
          <a:lstStyle/>
          <a:p>
            <a:fld id="{DA2C159E-F13C-4A85-9A41-E7669D3E0D70}" type="slidenum">
              <a:rPr lang="en-GB" smtClean="0"/>
              <a:pPr/>
              <a:t>23</a:t>
            </a:fld>
            <a:endParaRPr lang="en-GB"/>
          </a:p>
        </p:txBody>
      </p:sp>
      <p:sp>
        <p:nvSpPr>
          <p:cNvPr id="5" name="Title 4">
            <a:extLst>
              <a:ext uri="{FF2B5EF4-FFF2-40B4-BE49-F238E27FC236}">
                <a16:creationId xmlns:a16="http://schemas.microsoft.com/office/drawing/2014/main" id="{5899A4C0-2254-DF5D-2815-199FB15D5083}"/>
              </a:ext>
            </a:extLst>
          </p:cNvPr>
          <p:cNvSpPr>
            <a:spLocks noGrp="1"/>
          </p:cNvSpPr>
          <p:nvPr>
            <p:ph type="title"/>
          </p:nvPr>
        </p:nvSpPr>
        <p:spPr>
          <a:xfrm>
            <a:off x="228692" y="145480"/>
            <a:ext cx="8437563" cy="699425"/>
          </a:xfrm>
        </p:spPr>
        <p:txBody>
          <a:bodyPr/>
          <a:lstStyle/>
          <a:p>
            <a:r>
              <a:rPr lang="en-GB" dirty="0"/>
              <a:t>Mathematical connections and misconceptions</a:t>
            </a:r>
          </a:p>
        </p:txBody>
      </p:sp>
      <p:sp>
        <p:nvSpPr>
          <p:cNvPr id="7" name="Rectangle: Rounded Corners 6">
            <a:extLst>
              <a:ext uri="{FF2B5EF4-FFF2-40B4-BE49-F238E27FC236}">
                <a16:creationId xmlns:a16="http://schemas.microsoft.com/office/drawing/2014/main" id="{8C611C2D-0E68-C6C8-A6FE-269D0BBE17E1}"/>
              </a:ext>
            </a:extLst>
          </p:cNvPr>
          <p:cNvSpPr/>
          <p:nvPr/>
        </p:nvSpPr>
        <p:spPr>
          <a:xfrm>
            <a:off x="326517" y="678028"/>
            <a:ext cx="3538800" cy="597578"/>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Averages</a:t>
            </a:r>
          </a:p>
        </p:txBody>
      </p:sp>
      <p:sp>
        <p:nvSpPr>
          <p:cNvPr id="8" name="Rectangle: Rounded Corners 7">
            <a:extLst>
              <a:ext uri="{FF2B5EF4-FFF2-40B4-BE49-F238E27FC236}">
                <a16:creationId xmlns:a16="http://schemas.microsoft.com/office/drawing/2014/main" id="{5A96EAD3-89C9-7C7E-369B-378B6A78D1C9}"/>
              </a:ext>
            </a:extLst>
          </p:cNvPr>
          <p:cNvSpPr/>
          <p:nvPr/>
        </p:nvSpPr>
        <p:spPr>
          <a:xfrm>
            <a:off x="326517" y="1518558"/>
            <a:ext cx="3538800" cy="597600"/>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Pie Charts</a:t>
            </a:r>
          </a:p>
        </p:txBody>
      </p:sp>
      <p:sp>
        <p:nvSpPr>
          <p:cNvPr id="9" name="Rectangle: Rounded Corners 8">
            <a:extLst>
              <a:ext uri="{FF2B5EF4-FFF2-40B4-BE49-F238E27FC236}">
                <a16:creationId xmlns:a16="http://schemas.microsoft.com/office/drawing/2014/main" id="{44827AF5-2B7A-D7A1-BD1B-26177DD4E5EC}"/>
              </a:ext>
            </a:extLst>
          </p:cNvPr>
          <p:cNvSpPr/>
          <p:nvPr/>
        </p:nvSpPr>
        <p:spPr>
          <a:xfrm>
            <a:off x="327078" y="2359110"/>
            <a:ext cx="3537678" cy="597600"/>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Sharing in a Ratio</a:t>
            </a:r>
          </a:p>
        </p:txBody>
      </p:sp>
      <p:sp>
        <p:nvSpPr>
          <p:cNvPr id="10" name="Rectangle: Rounded Corners 9">
            <a:extLst>
              <a:ext uri="{FF2B5EF4-FFF2-40B4-BE49-F238E27FC236}">
                <a16:creationId xmlns:a16="http://schemas.microsoft.com/office/drawing/2014/main" id="{3A9B1E8E-EEC8-8308-3BE6-A4E68DA0C3D8}"/>
              </a:ext>
            </a:extLst>
          </p:cNvPr>
          <p:cNvSpPr/>
          <p:nvPr/>
        </p:nvSpPr>
        <p:spPr>
          <a:xfrm>
            <a:off x="326517" y="3199662"/>
            <a:ext cx="3538800" cy="597600"/>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Using Formulae</a:t>
            </a:r>
          </a:p>
        </p:txBody>
      </p:sp>
      <p:sp>
        <p:nvSpPr>
          <p:cNvPr id="11" name="Rectangle: Rounded Corners 10">
            <a:extLst>
              <a:ext uri="{FF2B5EF4-FFF2-40B4-BE49-F238E27FC236}">
                <a16:creationId xmlns:a16="http://schemas.microsoft.com/office/drawing/2014/main" id="{48F3A2C3-23D6-7622-BA0B-517C0069E975}"/>
              </a:ext>
            </a:extLst>
          </p:cNvPr>
          <p:cNvSpPr/>
          <p:nvPr/>
        </p:nvSpPr>
        <p:spPr>
          <a:xfrm>
            <a:off x="326517" y="4040215"/>
            <a:ext cx="3538800" cy="597600"/>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Compound Areas</a:t>
            </a:r>
          </a:p>
        </p:txBody>
      </p:sp>
      <p:grpSp>
        <p:nvGrpSpPr>
          <p:cNvPr id="4" name="Group 3">
            <a:extLst>
              <a:ext uri="{FF2B5EF4-FFF2-40B4-BE49-F238E27FC236}">
                <a16:creationId xmlns:a16="http://schemas.microsoft.com/office/drawing/2014/main" id="{F4C730AF-7621-9885-D8B8-99DB6FDC6493}"/>
              </a:ext>
            </a:extLst>
          </p:cNvPr>
          <p:cNvGrpSpPr/>
          <p:nvPr/>
        </p:nvGrpSpPr>
        <p:grpSpPr>
          <a:xfrm>
            <a:off x="4447473" y="644053"/>
            <a:ext cx="4572000" cy="3740343"/>
            <a:chOff x="4447473" y="644053"/>
            <a:chExt cx="4572000" cy="3740343"/>
          </a:xfrm>
        </p:grpSpPr>
        <p:pic>
          <p:nvPicPr>
            <p:cNvPr id="12" name="Picture 11">
              <a:extLst>
                <a:ext uri="{FF2B5EF4-FFF2-40B4-BE49-F238E27FC236}">
                  <a16:creationId xmlns:a16="http://schemas.microsoft.com/office/drawing/2014/main" id="{708ECB0A-13C1-5716-F220-7C040EEE4AEF}"/>
                </a:ext>
              </a:extLst>
            </p:cNvPr>
            <p:cNvPicPr>
              <a:picLocks noChangeAspect="1"/>
            </p:cNvPicPr>
            <p:nvPr/>
          </p:nvPicPr>
          <p:blipFill>
            <a:blip r:embed="rId3"/>
            <a:stretch>
              <a:fillRect/>
            </a:stretch>
          </p:blipFill>
          <p:spPr>
            <a:xfrm>
              <a:off x="7087369" y="2631270"/>
              <a:ext cx="1738013" cy="1753126"/>
            </a:xfrm>
            <a:prstGeom prst="rect">
              <a:avLst/>
            </a:prstGeom>
          </p:spPr>
        </p:pic>
        <p:sp>
          <p:nvSpPr>
            <p:cNvPr id="13" name="TextBox 12">
              <a:extLst>
                <a:ext uri="{FF2B5EF4-FFF2-40B4-BE49-F238E27FC236}">
                  <a16:creationId xmlns:a16="http://schemas.microsoft.com/office/drawing/2014/main" id="{D9CD1EAC-972F-62ED-19C6-DDC7B0D383C3}"/>
                </a:ext>
              </a:extLst>
            </p:cNvPr>
            <p:cNvSpPr txBox="1"/>
            <p:nvPr/>
          </p:nvSpPr>
          <p:spPr>
            <a:xfrm>
              <a:off x="4447473" y="644053"/>
              <a:ext cx="4572000" cy="2160809"/>
            </a:xfrm>
            <a:prstGeom prst="rect">
              <a:avLst/>
            </a:prstGeom>
            <a:noFill/>
          </p:spPr>
          <p:txBody>
            <a:bodyPr wrap="square">
              <a:spAutoFit/>
            </a:bodyPr>
            <a:lstStyle/>
            <a:p>
              <a:r>
                <a:rPr lang="en-GB" sz="2400" dirty="0"/>
                <a:t>Each group will produce their own connections diagram on a different topic</a:t>
              </a:r>
            </a:p>
            <a:p>
              <a:endParaRPr lang="en-GB" sz="2400" dirty="0"/>
            </a:p>
            <a:p>
              <a:r>
                <a:rPr lang="en-GB" sz="2400" dirty="0"/>
                <a:t>You can find inspiration here:</a:t>
              </a:r>
            </a:p>
            <a:p>
              <a:endParaRPr lang="en-GB" sz="2400" dirty="0"/>
            </a:p>
          </p:txBody>
        </p:sp>
        <p:sp>
          <p:nvSpPr>
            <p:cNvPr id="14" name="TextBox 13">
              <a:extLst>
                <a:ext uri="{FF2B5EF4-FFF2-40B4-BE49-F238E27FC236}">
                  <a16:creationId xmlns:a16="http://schemas.microsoft.com/office/drawing/2014/main" id="{5EE10367-89B7-70AA-6B5D-9F31348F3ECD}"/>
                </a:ext>
              </a:extLst>
            </p:cNvPr>
            <p:cNvSpPr txBox="1"/>
            <p:nvPr/>
          </p:nvSpPr>
          <p:spPr>
            <a:xfrm>
              <a:off x="4716016" y="2873978"/>
              <a:ext cx="3024336" cy="777892"/>
            </a:xfrm>
            <a:prstGeom prst="rect">
              <a:avLst/>
            </a:prstGeom>
            <a:noFill/>
          </p:spPr>
          <p:txBody>
            <a:bodyPr wrap="square">
              <a:spAutoFit/>
            </a:bodyPr>
            <a:lstStyle/>
            <a:p>
              <a:r>
                <a:rPr lang="en-GB" sz="2400" dirty="0"/>
                <a:t>bit.ly/</a:t>
              </a:r>
              <a:r>
                <a:rPr lang="en-GB" sz="2400" dirty="0" err="1"/>
                <a:t>ETFCfEM</a:t>
              </a:r>
              <a:r>
                <a:rPr lang="en-GB" sz="2400" dirty="0"/>
                <a:t> </a:t>
              </a:r>
            </a:p>
            <a:p>
              <a:r>
                <a:rPr lang="en-GB" sz="2400" dirty="0"/>
                <a:t>(case sensitive</a:t>
              </a:r>
              <a:r>
                <a:rPr lang="en-GB" dirty="0"/>
                <a:t>)</a:t>
              </a:r>
            </a:p>
          </p:txBody>
        </p:sp>
      </p:grpSp>
    </p:spTree>
    <p:extLst>
      <p:ext uri="{BB962C8B-B14F-4D97-AF65-F5344CB8AC3E}">
        <p14:creationId xmlns:p14="http://schemas.microsoft.com/office/powerpoint/2010/main" val="149738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61595BD-613F-5505-A7B4-C73483BE343E}"/>
              </a:ext>
            </a:extLst>
          </p:cNvPr>
          <p:cNvSpPr>
            <a:spLocks noGrp="1"/>
          </p:cNvSpPr>
          <p:nvPr>
            <p:ph type="ftr" sz="quarter" idx="10"/>
          </p:nvPr>
        </p:nvSpPr>
        <p:spPr/>
        <p:txBody>
          <a:bodyPr/>
          <a:lstStyle/>
          <a:p>
            <a:r>
              <a:rPr lang="en-GB"/>
              <a:t>Education &amp; Training Foundation</a:t>
            </a:r>
            <a:endParaRPr lang="en-GB" dirty="0"/>
          </a:p>
        </p:txBody>
      </p:sp>
      <p:sp>
        <p:nvSpPr>
          <p:cNvPr id="3" name="Slide Number Placeholder 2">
            <a:extLst>
              <a:ext uri="{FF2B5EF4-FFF2-40B4-BE49-F238E27FC236}">
                <a16:creationId xmlns:a16="http://schemas.microsoft.com/office/drawing/2014/main" id="{F3A06B61-C873-9265-73AD-7CBF771584CF}"/>
              </a:ext>
            </a:extLst>
          </p:cNvPr>
          <p:cNvSpPr>
            <a:spLocks noGrp="1"/>
          </p:cNvSpPr>
          <p:nvPr>
            <p:ph type="sldNum" sz="quarter" idx="11"/>
          </p:nvPr>
        </p:nvSpPr>
        <p:spPr/>
        <p:txBody>
          <a:bodyPr/>
          <a:lstStyle/>
          <a:p>
            <a:fld id="{DA2C159E-F13C-4A85-9A41-E7669D3E0D70}" type="slidenum">
              <a:rPr lang="en-GB" smtClean="0"/>
              <a:pPr/>
              <a:t>24</a:t>
            </a:fld>
            <a:endParaRPr lang="en-GB"/>
          </a:p>
        </p:txBody>
      </p:sp>
      <p:sp>
        <p:nvSpPr>
          <p:cNvPr id="4" name="Text Placeholder 3">
            <a:extLst>
              <a:ext uri="{FF2B5EF4-FFF2-40B4-BE49-F238E27FC236}">
                <a16:creationId xmlns:a16="http://schemas.microsoft.com/office/drawing/2014/main" id="{AAF3194F-2C4C-7FB1-74E4-6EE50DA8F909}"/>
              </a:ext>
            </a:extLst>
          </p:cNvPr>
          <p:cNvSpPr>
            <a:spLocks noGrp="1"/>
          </p:cNvSpPr>
          <p:nvPr>
            <p:ph type="body" sz="quarter" idx="12"/>
          </p:nvPr>
        </p:nvSpPr>
        <p:spPr/>
        <p:txBody>
          <a:bodyPr/>
          <a:lstStyle/>
          <a:p>
            <a:endParaRPr lang="en-GB" dirty="0">
              <a:solidFill>
                <a:srgbClr val="FF0000"/>
              </a:solidFill>
            </a:endParaRPr>
          </a:p>
          <a:p>
            <a:endParaRPr lang="en-GB" dirty="0">
              <a:solidFill>
                <a:srgbClr val="FF0000"/>
              </a:solidFill>
            </a:endParaRPr>
          </a:p>
        </p:txBody>
      </p:sp>
      <p:sp>
        <p:nvSpPr>
          <p:cNvPr id="5" name="Title 4">
            <a:extLst>
              <a:ext uri="{FF2B5EF4-FFF2-40B4-BE49-F238E27FC236}">
                <a16:creationId xmlns:a16="http://schemas.microsoft.com/office/drawing/2014/main" id="{CE13DA45-6F7C-7A4C-EE4F-69E971174D04}"/>
              </a:ext>
            </a:extLst>
          </p:cNvPr>
          <p:cNvSpPr>
            <a:spLocks noGrp="1"/>
          </p:cNvSpPr>
          <p:nvPr>
            <p:ph type="title"/>
          </p:nvPr>
        </p:nvSpPr>
        <p:spPr/>
        <p:txBody>
          <a:bodyPr/>
          <a:lstStyle/>
          <a:p>
            <a:r>
              <a:rPr lang="en-GB" dirty="0"/>
              <a:t>Active QR code to demonstrate what QR code links to </a:t>
            </a:r>
          </a:p>
        </p:txBody>
      </p:sp>
      <p:pic>
        <p:nvPicPr>
          <p:cNvPr id="6" name="Picture 5">
            <a:extLst>
              <a:ext uri="{FF2B5EF4-FFF2-40B4-BE49-F238E27FC236}">
                <a16:creationId xmlns:a16="http://schemas.microsoft.com/office/drawing/2014/main" id="{A13CC029-C3B4-4617-B779-0E6E5623F3FD}"/>
              </a:ext>
            </a:extLst>
          </p:cNvPr>
          <p:cNvPicPr>
            <a:picLocks noChangeAspect="1"/>
          </p:cNvPicPr>
          <p:nvPr/>
        </p:nvPicPr>
        <p:blipFill>
          <a:blip r:embed="rId3"/>
          <a:stretch>
            <a:fillRect/>
          </a:stretch>
        </p:blipFill>
        <p:spPr>
          <a:xfrm>
            <a:off x="6549504" y="2211710"/>
            <a:ext cx="2121009" cy="2159111"/>
          </a:xfrm>
          <a:prstGeom prst="rect">
            <a:avLst/>
          </a:prstGeom>
        </p:spPr>
      </p:pic>
    </p:spTree>
    <p:extLst>
      <p:ext uri="{BB962C8B-B14F-4D97-AF65-F5344CB8AC3E}">
        <p14:creationId xmlns:p14="http://schemas.microsoft.com/office/powerpoint/2010/main" val="4185587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FF80D3A-21DC-6C7C-3BA7-93B2F73C37DB}"/>
              </a:ext>
            </a:extLst>
          </p:cNvPr>
          <p:cNvSpPr>
            <a:spLocks noGrp="1"/>
          </p:cNvSpPr>
          <p:nvPr>
            <p:ph type="sldNum" sz="quarter" idx="11"/>
          </p:nvPr>
        </p:nvSpPr>
        <p:spPr/>
        <p:txBody>
          <a:bodyPr/>
          <a:lstStyle/>
          <a:p>
            <a:fld id="{DA2C159E-F13C-4A85-9A41-E7669D3E0D70}" type="slidenum">
              <a:rPr lang="en-GB" smtClean="0"/>
              <a:pPr/>
              <a:t>25</a:t>
            </a:fld>
            <a:endParaRPr lang="en-GB"/>
          </a:p>
        </p:txBody>
      </p:sp>
      <p:sp>
        <p:nvSpPr>
          <p:cNvPr id="5" name="Title 4">
            <a:extLst>
              <a:ext uri="{FF2B5EF4-FFF2-40B4-BE49-F238E27FC236}">
                <a16:creationId xmlns:a16="http://schemas.microsoft.com/office/drawing/2014/main" id="{5899A4C0-2254-DF5D-2815-199FB15D5083}"/>
              </a:ext>
            </a:extLst>
          </p:cNvPr>
          <p:cNvSpPr>
            <a:spLocks noGrp="1"/>
          </p:cNvSpPr>
          <p:nvPr>
            <p:ph type="title"/>
          </p:nvPr>
        </p:nvSpPr>
        <p:spPr/>
        <p:txBody>
          <a:bodyPr/>
          <a:lstStyle/>
          <a:p>
            <a:r>
              <a:rPr lang="en-GB" cap="none" dirty="0">
                <a:solidFill>
                  <a:schemeClr val="accent5"/>
                </a:solidFill>
              </a:rPr>
              <a:t>Mathematical connections and misconceptions</a:t>
            </a:r>
          </a:p>
        </p:txBody>
      </p:sp>
      <p:sp>
        <p:nvSpPr>
          <p:cNvPr id="2" name="Footer Placeholder 1">
            <a:extLst>
              <a:ext uri="{FF2B5EF4-FFF2-40B4-BE49-F238E27FC236}">
                <a16:creationId xmlns:a16="http://schemas.microsoft.com/office/drawing/2014/main" id="{E22E39DA-90A1-A480-AD1B-41E1F9C17C5A}"/>
              </a:ext>
            </a:extLst>
          </p:cNvPr>
          <p:cNvSpPr>
            <a:spLocks noGrp="1"/>
          </p:cNvSpPr>
          <p:nvPr>
            <p:ph type="ftr" sz="quarter" idx="10"/>
          </p:nvPr>
        </p:nvSpPr>
        <p:spPr/>
        <p:txBody>
          <a:bodyPr/>
          <a:lstStyle/>
          <a:p>
            <a:r>
              <a:rPr lang="en-GB"/>
              <a:t>Education &amp; Training Foundation</a:t>
            </a:r>
            <a:endParaRPr lang="en-GB" dirty="0"/>
          </a:p>
        </p:txBody>
      </p:sp>
      <p:sp>
        <p:nvSpPr>
          <p:cNvPr id="6" name="TextBox 5">
            <a:extLst>
              <a:ext uri="{FF2B5EF4-FFF2-40B4-BE49-F238E27FC236}">
                <a16:creationId xmlns:a16="http://schemas.microsoft.com/office/drawing/2014/main" id="{FB00D6FD-FBF2-6D5D-E050-4F4EB4C5C615}"/>
              </a:ext>
            </a:extLst>
          </p:cNvPr>
          <p:cNvSpPr txBox="1"/>
          <p:nvPr/>
        </p:nvSpPr>
        <p:spPr>
          <a:xfrm>
            <a:off x="2403502" y="2263973"/>
            <a:ext cx="4336995" cy="615553"/>
          </a:xfrm>
          <a:prstGeom prst="rect">
            <a:avLst/>
          </a:prstGeom>
          <a:noFill/>
        </p:spPr>
        <p:txBody>
          <a:bodyPr wrap="square" lIns="0" tIns="0" rIns="0" bIns="0" rtlCol="0">
            <a:spAutoFit/>
          </a:bodyPr>
          <a:lstStyle/>
          <a:p>
            <a:pPr algn="ctr"/>
            <a:r>
              <a:rPr lang="en-GB" sz="4000" dirty="0"/>
              <a:t>CO-ORDINATES</a:t>
            </a:r>
          </a:p>
        </p:txBody>
      </p:sp>
      <p:sp>
        <p:nvSpPr>
          <p:cNvPr id="7" name="TextBox 6">
            <a:extLst>
              <a:ext uri="{FF2B5EF4-FFF2-40B4-BE49-F238E27FC236}">
                <a16:creationId xmlns:a16="http://schemas.microsoft.com/office/drawing/2014/main" id="{6D783CE5-F8CE-C88C-2B63-864CFBFE54CA}"/>
              </a:ext>
            </a:extLst>
          </p:cNvPr>
          <p:cNvSpPr txBox="1"/>
          <p:nvPr/>
        </p:nvSpPr>
        <p:spPr>
          <a:xfrm>
            <a:off x="2403501" y="2879526"/>
            <a:ext cx="4336995" cy="307777"/>
          </a:xfrm>
          <a:prstGeom prst="rect">
            <a:avLst/>
          </a:prstGeom>
          <a:noFill/>
        </p:spPr>
        <p:txBody>
          <a:bodyPr wrap="square" lIns="0" tIns="0" rIns="0" bIns="0" rtlCol="0">
            <a:spAutoFit/>
          </a:bodyPr>
          <a:lstStyle/>
          <a:p>
            <a:pPr algn="ctr"/>
            <a:r>
              <a:rPr lang="en-GB" sz="2000" dirty="0"/>
              <a:t>Step 2 – Add misconceptions</a:t>
            </a:r>
          </a:p>
        </p:txBody>
      </p:sp>
    </p:spTree>
    <p:extLst>
      <p:ext uri="{BB962C8B-B14F-4D97-AF65-F5344CB8AC3E}">
        <p14:creationId xmlns:p14="http://schemas.microsoft.com/office/powerpoint/2010/main" val="4247717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bg>
      <p:bgPr>
        <a:solidFill>
          <a:srgbClr val="F5F5F5"/>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F663D7F-CC81-9F11-9A7B-FBBFD9359247}"/>
              </a:ext>
            </a:extLst>
          </p:cNvPr>
          <p:cNvSpPr>
            <a:spLocks noGrp="1"/>
          </p:cNvSpPr>
          <p:nvPr>
            <p:ph type="sldNum" sz="quarter" idx="12"/>
          </p:nvPr>
        </p:nvSpPr>
        <p:spPr/>
        <p:txBody>
          <a:bodyPr/>
          <a:lstStyle/>
          <a:p>
            <a:fld id="{86559B94-FB6D-C74C-9787-3307A060A93C}" type="slidenum">
              <a:rPr lang="en-US" smtClean="0"/>
              <a:t>26</a:t>
            </a:fld>
            <a:endParaRPr lang="en-US"/>
          </a:p>
        </p:txBody>
      </p:sp>
      <p:pic>
        <p:nvPicPr>
          <p:cNvPr id="5" name="Picture 4" descr="Text, whiteboard&#10;&#10;Description automatically generated">
            <a:extLst>
              <a:ext uri="{FF2B5EF4-FFF2-40B4-BE49-F238E27FC236}">
                <a16:creationId xmlns:a16="http://schemas.microsoft.com/office/drawing/2014/main" id="{90529E3B-3237-20CB-D91F-54A5257289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37320" y="184943"/>
            <a:ext cx="6669360" cy="4773613"/>
          </a:xfrm>
          <a:prstGeom prst="rect">
            <a:avLst/>
          </a:prstGeom>
        </p:spPr>
      </p:pic>
    </p:spTree>
    <p:extLst>
      <p:ext uri="{BB962C8B-B14F-4D97-AF65-F5344CB8AC3E}">
        <p14:creationId xmlns:p14="http://schemas.microsoft.com/office/powerpoint/2010/main" val="3960839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F474D8-541E-C07C-6606-F9F91C98E578}"/>
              </a:ext>
            </a:extLst>
          </p:cNvPr>
          <p:cNvSpPr>
            <a:spLocks noGrp="1"/>
          </p:cNvSpPr>
          <p:nvPr>
            <p:ph type="title"/>
          </p:nvPr>
        </p:nvSpPr>
        <p:spPr/>
        <p:txBody>
          <a:bodyPr>
            <a:normAutofit/>
          </a:bodyPr>
          <a:lstStyle/>
          <a:p>
            <a:r>
              <a:rPr lang="en-US" sz="3600" dirty="0">
                <a:solidFill>
                  <a:srgbClr val="BE0064"/>
                </a:solidFill>
                <a:cs typeface="Arial"/>
              </a:rPr>
              <a:t>Break</a:t>
            </a:r>
            <a:endParaRPr lang="en-US" sz="3600" dirty="0">
              <a:solidFill>
                <a:srgbClr val="BE0064"/>
              </a:solidFill>
            </a:endParaRPr>
          </a:p>
        </p:txBody>
      </p:sp>
      <p:sp>
        <p:nvSpPr>
          <p:cNvPr id="2" name="Slide Number Placeholder 1">
            <a:extLst>
              <a:ext uri="{FF2B5EF4-FFF2-40B4-BE49-F238E27FC236}">
                <a16:creationId xmlns:a16="http://schemas.microsoft.com/office/drawing/2014/main" id="{98C85CB9-223B-5805-24F3-BBFAEE96173C}"/>
              </a:ext>
            </a:extLst>
          </p:cNvPr>
          <p:cNvSpPr>
            <a:spLocks noGrp="1"/>
          </p:cNvSpPr>
          <p:nvPr>
            <p:ph type="sldNum" sz="quarter" idx="12"/>
          </p:nvPr>
        </p:nvSpPr>
        <p:spPr/>
        <p:txBody>
          <a:bodyPr/>
          <a:lstStyle/>
          <a:p>
            <a:fld id="{99E049DD-2663-AB45-8225-757B5046077E}" type="slidenum">
              <a:rPr lang="en-GB" smtClean="0"/>
              <a:t>27</a:t>
            </a:fld>
            <a:endParaRPr lang="en-GB"/>
          </a:p>
        </p:txBody>
      </p:sp>
      <p:pic>
        <p:nvPicPr>
          <p:cNvPr id="8" name="Content Placeholder 7">
            <a:extLst>
              <a:ext uri="{FF2B5EF4-FFF2-40B4-BE49-F238E27FC236}">
                <a16:creationId xmlns:a16="http://schemas.microsoft.com/office/drawing/2014/main" id="{BF997F28-3641-864D-987D-1E0FFEDA90B8}"/>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2706613" y="1368806"/>
            <a:ext cx="3730773" cy="2798080"/>
          </a:xfrm>
        </p:spPr>
      </p:pic>
    </p:spTree>
    <p:extLst>
      <p:ext uri="{BB962C8B-B14F-4D97-AF65-F5344CB8AC3E}">
        <p14:creationId xmlns:p14="http://schemas.microsoft.com/office/powerpoint/2010/main" val="2061781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05</a:t>
            </a:r>
          </a:p>
        </p:txBody>
      </p:sp>
      <p:sp>
        <p:nvSpPr>
          <p:cNvPr id="5" name="Subtitle 4"/>
          <p:cNvSpPr>
            <a:spLocks noGrp="1"/>
          </p:cNvSpPr>
          <p:nvPr>
            <p:ph type="subTitle" idx="1"/>
          </p:nvPr>
        </p:nvSpPr>
        <p:spPr/>
        <p:txBody>
          <a:bodyPr>
            <a:noAutofit/>
          </a:bodyPr>
          <a:lstStyle/>
          <a:p>
            <a:r>
              <a:rPr lang="en-GB" dirty="0"/>
              <a:t>Questions and misconceptions</a:t>
            </a:r>
          </a:p>
        </p:txBody>
      </p:sp>
    </p:spTree>
    <p:extLst>
      <p:ext uri="{BB962C8B-B14F-4D97-AF65-F5344CB8AC3E}">
        <p14:creationId xmlns:p14="http://schemas.microsoft.com/office/powerpoint/2010/main" val="339966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Education &amp; Training Foundation</a:t>
            </a:r>
            <a:endParaRPr lang="en-GB" dirty="0"/>
          </a:p>
        </p:txBody>
      </p:sp>
      <p:sp>
        <p:nvSpPr>
          <p:cNvPr id="4" name="Slide Number Placeholder 3"/>
          <p:cNvSpPr>
            <a:spLocks noGrp="1"/>
          </p:cNvSpPr>
          <p:nvPr>
            <p:ph type="sldNum" sz="quarter" idx="11"/>
          </p:nvPr>
        </p:nvSpPr>
        <p:spPr/>
        <p:txBody>
          <a:bodyPr/>
          <a:lstStyle/>
          <a:p>
            <a:fld id="{DA2C159E-F13C-4A85-9A41-E7669D3E0D70}" type="slidenum">
              <a:rPr lang="en-GB" smtClean="0"/>
              <a:pPr/>
              <a:t>29</a:t>
            </a:fld>
            <a:endParaRPr lang="en-GB"/>
          </a:p>
        </p:txBody>
      </p:sp>
      <p:sp>
        <p:nvSpPr>
          <p:cNvPr id="12" name="Title 11"/>
          <p:cNvSpPr>
            <a:spLocks noGrp="1"/>
          </p:cNvSpPr>
          <p:nvPr>
            <p:ph type="title"/>
          </p:nvPr>
        </p:nvSpPr>
        <p:spPr/>
        <p:txBody>
          <a:bodyPr/>
          <a:lstStyle/>
          <a:p>
            <a:r>
              <a:rPr lang="en-GB" dirty="0"/>
              <a:t>Responses from the Centres for Excellence in Maths</a:t>
            </a:r>
          </a:p>
        </p:txBody>
      </p:sp>
      <p:sp>
        <p:nvSpPr>
          <p:cNvPr id="2" name="Rectangle: Rounded Corners 1">
            <a:extLst>
              <a:ext uri="{FF2B5EF4-FFF2-40B4-BE49-F238E27FC236}">
                <a16:creationId xmlns:a16="http://schemas.microsoft.com/office/drawing/2014/main" id="{AC4BD736-F2ED-7710-597C-F10E8F6AD5AA}"/>
              </a:ext>
            </a:extLst>
          </p:cNvPr>
          <p:cNvSpPr/>
          <p:nvPr/>
        </p:nvSpPr>
        <p:spPr>
          <a:xfrm>
            <a:off x="219844" y="741958"/>
            <a:ext cx="2754874" cy="605656"/>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Formative Assessment</a:t>
            </a:r>
          </a:p>
        </p:txBody>
      </p:sp>
      <p:sp>
        <p:nvSpPr>
          <p:cNvPr id="7" name="Rectangle: Rounded Corners 6">
            <a:extLst>
              <a:ext uri="{FF2B5EF4-FFF2-40B4-BE49-F238E27FC236}">
                <a16:creationId xmlns:a16="http://schemas.microsoft.com/office/drawing/2014/main" id="{FFC03F75-0D6A-642D-6687-CC5140E3447C}"/>
              </a:ext>
            </a:extLst>
          </p:cNvPr>
          <p:cNvSpPr/>
          <p:nvPr/>
        </p:nvSpPr>
        <p:spPr>
          <a:xfrm>
            <a:off x="3194562" y="741958"/>
            <a:ext cx="2754874" cy="605656"/>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Building Confidence</a:t>
            </a:r>
          </a:p>
        </p:txBody>
      </p:sp>
      <p:sp>
        <p:nvSpPr>
          <p:cNvPr id="8" name="Rectangle: Rounded Corners 7">
            <a:extLst>
              <a:ext uri="{FF2B5EF4-FFF2-40B4-BE49-F238E27FC236}">
                <a16:creationId xmlns:a16="http://schemas.microsoft.com/office/drawing/2014/main" id="{A0C64214-EFAD-535F-F4C6-855ECE408BB5}"/>
              </a:ext>
            </a:extLst>
          </p:cNvPr>
          <p:cNvSpPr/>
          <p:nvPr/>
        </p:nvSpPr>
        <p:spPr>
          <a:xfrm>
            <a:off x="6169281" y="741958"/>
            <a:ext cx="2754874" cy="605656"/>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Awareness</a:t>
            </a:r>
          </a:p>
        </p:txBody>
      </p:sp>
      <p:sp>
        <p:nvSpPr>
          <p:cNvPr id="9" name="Rectangle: Rounded Corners 8">
            <a:extLst>
              <a:ext uri="{FF2B5EF4-FFF2-40B4-BE49-F238E27FC236}">
                <a16:creationId xmlns:a16="http://schemas.microsoft.com/office/drawing/2014/main" id="{96E570AA-660C-0A51-0D46-93DFF5904452}"/>
              </a:ext>
            </a:extLst>
          </p:cNvPr>
          <p:cNvSpPr/>
          <p:nvPr/>
        </p:nvSpPr>
        <p:spPr>
          <a:xfrm>
            <a:off x="215776" y="1536844"/>
            <a:ext cx="2754874" cy="605656"/>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dirty="0">
                <a:solidFill>
                  <a:schemeClr val="tx1"/>
                </a:solidFill>
              </a:rPr>
              <a:t>Timely</a:t>
            </a:r>
          </a:p>
        </p:txBody>
      </p:sp>
      <p:sp>
        <p:nvSpPr>
          <p:cNvPr id="10" name="Rectangle: Rounded Corners 9">
            <a:extLst>
              <a:ext uri="{FF2B5EF4-FFF2-40B4-BE49-F238E27FC236}">
                <a16:creationId xmlns:a16="http://schemas.microsoft.com/office/drawing/2014/main" id="{C4A25DDD-FF5C-5E67-A0DE-CEEC1B4BFA32}"/>
              </a:ext>
            </a:extLst>
          </p:cNvPr>
          <p:cNvSpPr/>
          <p:nvPr/>
        </p:nvSpPr>
        <p:spPr>
          <a:xfrm>
            <a:off x="3190494" y="1536844"/>
            <a:ext cx="2754874" cy="605656"/>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Flexibility</a:t>
            </a:r>
          </a:p>
        </p:txBody>
      </p:sp>
      <p:sp>
        <p:nvSpPr>
          <p:cNvPr id="11" name="Rectangle: Rounded Corners 10">
            <a:extLst>
              <a:ext uri="{FF2B5EF4-FFF2-40B4-BE49-F238E27FC236}">
                <a16:creationId xmlns:a16="http://schemas.microsoft.com/office/drawing/2014/main" id="{5C989C47-D42C-A817-3D7E-2633A74AECD3}"/>
              </a:ext>
            </a:extLst>
          </p:cNvPr>
          <p:cNvSpPr/>
          <p:nvPr/>
        </p:nvSpPr>
        <p:spPr>
          <a:xfrm>
            <a:off x="6165213" y="1536844"/>
            <a:ext cx="2754874" cy="605656"/>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Learner focused</a:t>
            </a:r>
          </a:p>
        </p:txBody>
      </p:sp>
      <p:sp>
        <p:nvSpPr>
          <p:cNvPr id="13" name="Rectangle: Rounded Corners 12">
            <a:extLst>
              <a:ext uri="{FF2B5EF4-FFF2-40B4-BE49-F238E27FC236}">
                <a16:creationId xmlns:a16="http://schemas.microsoft.com/office/drawing/2014/main" id="{1EE7BDFD-F7B5-35B3-CF82-B56ADF73721F}"/>
              </a:ext>
            </a:extLst>
          </p:cNvPr>
          <p:cNvSpPr/>
          <p:nvPr/>
        </p:nvSpPr>
        <p:spPr>
          <a:xfrm>
            <a:off x="211708" y="2331730"/>
            <a:ext cx="2754874" cy="1896204"/>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800" dirty="0">
                <a:solidFill>
                  <a:schemeClr val="tx1"/>
                </a:solidFill>
              </a:rPr>
              <a:t>Misconceptions</a:t>
            </a:r>
          </a:p>
        </p:txBody>
      </p:sp>
      <p:sp>
        <p:nvSpPr>
          <p:cNvPr id="14" name="Rectangle: Rounded Corners 13">
            <a:extLst>
              <a:ext uri="{FF2B5EF4-FFF2-40B4-BE49-F238E27FC236}">
                <a16:creationId xmlns:a16="http://schemas.microsoft.com/office/drawing/2014/main" id="{4E50892A-0B57-C0EC-3FFE-1138871418E8}"/>
              </a:ext>
            </a:extLst>
          </p:cNvPr>
          <p:cNvSpPr/>
          <p:nvPr/>
        </p:nvSpPr>
        <p:spPr>
          <a:xfrm>
            <a:off x="3186426" y="2331730"/>
            <a:ext cx="2754874" cy="1896204"/>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Assessing usefully</a:t>
            </a:r>
          </a:p>
        </p:txBody>
      </p:sp>
      <p:sp>
        <p:nvSpPr>
          <p:cNvPr id="15" name="Rectangle: Rounded Corners 14">
            <a:extLst>
              <a:ext uri="{FF2B5EF4-FFF2-40B4-BE49-F238E27FC236}">
                <a16:creationId xmlns:a16="http://schemas.microsoft.com/office/drawing/2014/main" id="{5786B3C1-D342-5D9A-558A-1680C378D452}"/>
              </a:ext>
            </a:extLst>
          </p:cNvPr>
          <p:cNvSpPr/>
          <p:nvPr/>
        </p:nvSpPr>
        <p:spPr>
          <a:xfrm>
            <a:off x="6161145" y="2331730"/>
            <a:ext cx="2754874" cy="1896204"/>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Ongoing</a:t>
            </a:r>
          </a:p>
        </p:txBody>
      </p:sp>
      <p:grpSp>
        <p:nvGrpSpPr>
          <p:cNvPr id="19" name="Group 18">
            <a:extLst>
              <a:ext uri="{FF2B5EF4-FFF2-40B4-BE49-F238E27FC236}">
                <a16:creationId xmlns:a16="http://schemas.microsoft.com/office/drawing/2014/main" id="{0CE5C6C7-5A6A-84AD-D8CE-9AA062DA63A1}"/>
              </a:ext>
            </a:extLst>
          </p:cNvPr>
          <p:cNvGrpSpPr/>
          <p:nvPr/>
        </p:nvGrpSpPr>
        <p:grpSpPr>
          <a:xfrm>
            <a:off x="3186426" y="3217867"/>
            <a:ext cx="2754874" cy="658535"/>
            <a:chOff x="3186426" y="3217867"/>
            <a:chExt cx="2754874" cy="658535"/>
          </a:xfrm>
        </p:grpSpPr>
        <p:sp>
          <p:nvSpPr>
            <p:cNvPr id="18" name="Rectangle 17">
              <a:extLst>
                <a:ext uri="{FF2B5EF4-FFF2-40B4-BE49-F238E27FC236}">
                  <a16:creationId xmlns:a16="http://schemas.microsoft.com/office/drawing/2014/main" id="{AE2A65B7-2AFB-A801-D1C9-8C365B78F4DC}"/>
                </a:ext>
              </a:extLst>
            </p:cNvPr>
            <p:cNvSpPr/>
            <p:nvPr/>
          </p:nvSpPr>
          <p:spPr>
            <a:xfrm>
              <a:off x="3186426" y="3342539"/>
              <a:ext cx="2754874" cy="504056"/>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717B5E97-1AF8-43FE-69F6-14582C668E89}"/>
                </a:ext>
              </a:extLst>
            </p:cNvPr>
            <p:cNvSpPr/>
            <p:nvPr/>
          </p:nvSpPr>
          <p:spPr>
            <a:xfrm>
              <a:off x="3591755" y="3217867"/>
              <a:ext cx="1944216" cy="658535"/>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usefully</a:t>
              </a:r>
            </a:p>
          </p:txBody>
        </p:sp>
      </p:grpSp>
    </p:spTree>
    <p:extLst>
      <p:ext uri="{BB962C8B-B14F-4D97-AF65-F5344CB8AC3E}">
        <p14:creationId xmlns:p14="http://schemas.microsoft.com/office/powerpoint/2010/main" val="578532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Education &amp; Training Foundation</a:t>
            </a:r>
            <a:endParaRPr lang="en-GB" dirty="0"/>
          </a:p>
        </p:txBody>
      </p:sp>
      <p:sp>
        <p:nvSpPr>
          <p:cNvPr id="4" name="Slide Number Placeholder 3"/>
          <p:cNvSpPr>
            <a:spLocks noGrp="1"/>
          </p:cNvSpPr>
          <p:nvPr>
            <p:ph type="sldNum" sz="quarter" idx="11"/>
          </p:nvPr>
        </p:nvSpPr>
        <p:spPr/>
        <p:txBody>
          <a:bodyPr/>
          <a:lstStyle/>
          <a:p>
            <a:fld id="{DA2C159E-F13C-4A85-9A41-E7669D3E0D70}" type="slidenum">
              <a:rPr lang="en-GB" smtClean="0"/>
              <a:pPr/>
              <a:t>3</a:t>
            </a:fld>
            <a:endParaRPr lang="en-GB"/>
          </a:p>
        </p:txBody>
      </p:sp>
      <p:sp>
        <p:nvSpPr>
          <p:cNvPr id="12" name="Title 11"/>
          <p:cNvSpPr>
            <a:spLocks noGrp="1"/>
          </p:cNvSpPr>
          <p:nvPr>
            <p:ph type="title"/>
          </p:nvPr>
        </p:nvSpPr>
        <p:spPr/>
        <p:txBody>
          <a:bodyPr/>
          <a:lstStyle/>
          <a:p>
            <a:r>
              <a:rPr lang="en-GB" dirty="0"/>
              <a:t>Pre-session task review</a:t>
            </a:r>
          </a:p>
        </p:txBody>
      </p:sp>
      <p:pic>
        <p:nvPicPr>
          <p:cNvPr id="6" name="Picture 5">
            <a:extLst>
              <a:ext uri="{FF2B5EF4-FFF2-40B4-BE49-F238E27FC236}">
                <a16:creationId xmlns:a16="http://schemas.microsoft.com/office/drawing/2014/main" id="{94E7B7D7-BCC2-EBA2-589D-03090B0C94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2950" y="804354"/>
            <a:ext cx="4757426" cy="3534792"/>
          </a:xfrm>
          <a:prstGeom prst="rect">
            <a:avLst/>
          </a:prstGeom>
          <a:ln w="38100">
            <a:solidFill>
              <a:schemeClr val="tx1"/>
            </a:solidFill>
          </a:ln>
        </p:spPr>
      </p:pic>
      <p:sp>
        <p:nvSpPr>
          <p:cNvPr id="13" name="Text Placeholder 3">
            <a:extLst>
              <a:ext uri="{FF2B5EF4-FFF2-40B4-BE49-F238E27FC236}">
                <a16:creationId xmlns:a16="http://schemas.microsoft.com/office/drawing/2014/main" id="{685FCC39-86D1-0D32-193A-F18AB9086A4B}"/>
              </a:ext>
            </a:extLst>
          </p:cNvPr>
          <p:cNvSpPr>
            <a:spLocks noGrp="1"/>
          </p:cNvSpPr>
          <p:nvPr>
            <p:ph type="body" sz="quarter" idx="12"/>
          </p:nvPr>
        </p:nvSpPr>
        <p:spPr>
          <a:xfrm>
            <a:off x="5220072" y="804354"/>
            <a:ext cx="3744416" cy="3601574"/>
          </a:xfrm>
        </p:spPr>
        <p:txBody>
          <a:bodyPr/>
          <a:lstStyle/>
          <a:p>
            <a:r>
              <a:rPr lang="en-GB" sz="1800" dirty="0"/>
              <a:t>The pre-session task asked you to read a blog post on Diagnostic and Responsive teaching.</a:t>
            </a:r>
          </a:p>
          <a:p>
            <a:endParaRPr lang="en-GB" sz="1800" dirty="0"/>
          </a:p>
          <a:p>
            <a:r>
              <a:rPr lang="en-GB" sz="1800" dirty="0"/>
              <a:t>On your tables, discuss:</a:t>
            </a:r>
          </a:p>
          <a:p>
            <a:pPr lvl="1"/>
            <a:r>
              <a:rPr lang="en-GB" sz="1800" dirty="0"/>
              <a:t>What did you notice?</a:t>
            </a:r>
          </a:p>
          <a:p>
            <a:pPr lvl="1"/>
            <a:r>
              <a:rPr lang="en-GB" sz="1800" dirty="0"/>
              <a:t>What did you wonder?</a:t>
            </a:r>
          </a:p>
          <a:p>
            <a:pPr lvl="1"/>
            <a:r>
              <a:rPr lang="en-GB" sz="1800" dirty="0"/>
              <a:t>What are your opinions?</a:t>
            </a:r>
          </a:p>
          <a:p>
            <a:pPr lvl="1"/>
            <a:endParaRPr lang="en-GB" sz="1800" dirty="0"/>
          </a:p>
        </p:txBody>
      </p:sp>
    </p:spTree>
    <p:extLst>
      <p:ext uri="{BB962C8B-B14F-4D97-AF65-F5344CB8AC3E}">
        <p14:creationId xmlns:p14="http://schemas.microsoft.com/office/powerpoint/2010/main" val="4190313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22E39DA-90A1-A480-AD1B-41E1F9C17C5A}"/>
              </a:ext>
            </a:extLst>
          </p:cNvPr>
          <p:cNvSpPr>
            <a:spLocks noGrp="1"/>
          </p:cNvSpPr>
          <p:nvPr>
            <p:ph type="ftr" sz="quarter" idx="10"/>
          </p:nvPr>
        </p:nvSpPr>
        <p:spPr/>
        <p:txBody>
          <a:bodyPr/>
          <a:lstStyle/>
          <a:p>
            <a:r>
              <a:rPr lang="en-GB"/>
              <a:t>Education &amp; Training Foundation</a:t>
            </a:r>
            <a:endParaRPr lang="en-GB" dirty="0"/>
          </a:p>
        </p:txBody>
      </p:sp>
      <p:sp>
        <p:nvSpPr>
          <p:cNvPr id="3" name="Slide Number Placeholder 2">
            <a:extLst>
              <a:ext uri="{FF2B5EF4-FFF2-40B4-BE49-F238E27FC236}">
                <a16:creationId xmlns:a16="http://schemas.microsoft.com/office/drawing/2014/main" id="{DFF80D3A-21DC-6C7C-3BA7-93B2F73C37DB}"/>
              </a:ext>
            </a:extLst>
          </p:cNvPr>
          <p:cNvSpPr>
            <a:spLocks noGrp="1"/>
          </p:cNvSpPr>
          <p:nvPr>
            <p:ph type="sldNum" sz="quarter" idx="11"/>
          </p:nvPr>
        </p:nvSpPr>
        <p:spPr/>
        <p:txBody>
          <a:bodyPr/>
          <a:lstStyle/>
          <a:p>
            <a:fld id="{DA2C159E-F13C-4A85-9A41-E7669D3E0D70}" type="slidenum">
              <a:rPr lang="en-GB" smtClean="0"/>
              <a:pPr/>
              <a:t>30</a:t>
            </a:fld>
            <a:endParaRPr lang="en-GB"/>
          </a:p>
        </p:txBody>
      </p:sp>
      <p:sp>
        <p:nvSpPr>
          <p:cNvPr id="5" name="Title 4">
            <a:extLst>
              <a:ext uri="{FF2B5EF4-FFF2-40B4-BE49-F238E27FC236}">
                <a16:creationId xmlns:a16="http://schemas.microsoft.com/office/drawing/2014/main" id="{5899A4C0-2254-DF5D-2815-199FB15D5083}"/>
              </a:ext>
            </a:extLst>
          </p:cNvPr>
          <p:cNvSpPr>
            <a:spLocks noGrp="1"/>
          </p:cNvSpPr>
          <p:nvPr>
            <p:ph type="title"/>
          </p:nvPr>
        </p:nvSpPr>
        <p:spPr/>
        <p:txBody>
          <a:bodyPr/>
          <a:lstStyle/>
          <a:p>
            <a:r>
              <a:rPr lang="en-GB" dirty="0"/>
              <a:t>Research from centres</a:t>
            </a:r>
          </a:p>
        </p:txBody>
      </p:sp>
      <p:sp>
        <p:nvSpPr>
          <p:cNvPr id="10" name="TextBox 9">
            <a:extLst>
              <a:ext uri="{FF2B5EF4-FFF2-40B4-BE49-F238E27FC236}">
                <a16:creationId xmlns:a16="http://schemas.microsoft.com/office/drawing/2014/main" id="{8B1F1D83-6FA8-85E8-446F-171ABF855FF9}"/>
              </a:ext>
            </a:extLst>
          </p:cNvPr>
          <p:cNvSpPr txBox="1"/>
          <p:nvPr/>
        </p:nvSpPr>
        <p:spPr>
          <a:xfrm>
            <a:off x="2852454" y="1365320"/>
            <a:ext cx="6008180" cy="2031325"/>
          </a:xfrm>
          <a:prstGeom prst="rect">
            <a:avLst/>
          </a:prstGeom>
          <a:noFill/>
        </p:spPr>
        <p:txBody>
          <a:bodyPr wrap="square" lIns="0" tIns="0" rIns="0" bIns="0" rtlCol="0">
            <a:spAutoFit/>
          </a:bodyPr>
          <a:lstStyle/>
          <a:p>
            <a:pPr algn="ctr"/>
            <a:r>
              <a:rPr lang="en-GB" sz="4400" dirty="0">
                <a:latin typeface="Calibri" panose="020F0502020204030204" pitchFamily="34" charset="0"/>
                <a:ea typeface="Calibri" panose="020F0502020204030204" pitchFamily="34" charset="0"/>
              </a:rPr>
              <a:t>Can exam questions be used as effective diagnostic tools?</a:t>
            </a:r>
            <a:endParaRPr lang="en-GB" sz="3200" dirty="0">
              <a:latin typeface="Calibri" panose="020F0502020204030204" pitchFamily="34" charset="0"/>
              <a:ea typeface="Calibri" panose="020F0502020204030204" pitchFamily="34" charset="0"/>
            </a:endParaRPr>
          </a:p>
        </p:txBody>
      </p:sp>
      <p:pic>
        <p:nvPicPr>
          <p:cNvPr id="6" name="Graphic 5" descr="Volume with solid fill">
            <a:hlinkClick r:id="rId3"/>
            <a:extLst>
              <a:ext uri="{FF2B5EF4-FFF2-40B4-BE49-F238E27FC236}">
                <a16:creationId xmlns:a16="http://schemas.microsoft.com/office/drawing/2014/main" id="{6187B99F-BCE4-2D58-CEE2-B970CE6EA88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1040" y="3311550"/>
            <a:ext cx="914400" cy="914400"/>
          </a:xfrm>
          <a:prstGeom prst="rect">
            <a:avLst/>
          </a:prstGeom>
        </p:spPr>
      </p:pic>
    </p:spTree>
    <p:extLst>
      <p:ext uri="{BB962C8B-B14F-4D97-AF65-F5344CB8AC3E}">
        <p14:creationId xmlns:p14="http://schemas.microsoft.com/office/powerpoint/2010/main" val="37142638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22E39DA-90A1-A480-AD1B-41E1F9C17C5A}"/>
              </a:ext>
            </a:extLst>
          </p:cNvPr>
          <p:cNvSpPr>
            <a:spLocks noGrp="1"/>
          </p:cNvSpPr>
          <p:nvPr>
            <p:ph type="ftr" sz="quarter" idx="10"/>
          </p:nvPr>
        </p:nvSpPr>
        <p:spPr/>
        <p:txBody>
          <a:bodyPr/>
          <a:lstStyle/>
          <a:p>
            <a:r>
              <a:rPr lang="en-GB"/>
              <a:t>Education &amp; Training Foundation</a:t>
            </a:r>
            <a:endParaRPr lang="en-GB" dirty="0"/>
          </a:p>
        </p:txBody>
      </p:sp>
      <p:sp>
        <p:nvSpPr>
          <p:cNvPr id="3" name="Slide Number Placeholder 2">
            <a:extLst>
              <a:ext uri="{FF2B5EF4-FFF2-40B4-BE49-F238E27FC236}">
                <a16:creationId xmlns:a16="http://schemas.microsoft.com/office/drawing/2014/main" id="{DFF80D3A-21DC-6C7C-3BA7-93B2F73C37DB}"/>
              </a:ext>
            </a:extLst>
          </p:cNvPr>
          <p:cNvSpPr>
            <a:spLocks noGrp="1"/>
          </p:cNvSpPr>
          <p:nvPr>
            <p:ph type="sldNum" sz="quarter" idx="11"/>
          </p:nvPr>
        </p:nvSpPr>
        <p:spPr/>
        <p:txBody>
          <a:bodyPr/>
          <a:lstStyle/>
          <a:p>
            <a:fld id="{DA2C159E-F13C-4A85-9A41-E7669D3E0D70}" type="slidenum">
              <a:rPr lang="en-GB" smtClean="0"/>
              <a:pPr/>
              <a:t>31</a:t>
            </a:fld>
            <a:endParaRPr lang="en-GB"/>
          </a:p>
        </p:txBody>
      </p:sp>
      <p:sp>
        <p:nvSpPr>
          <p:cNvPr id="5" name="Title 4">
            <a:extLst>
              <a:ext uri="{FF2B5EF4-FFF2-40B4-BE49-F238E27FC236}">
                <a16:creationId xmlns:a16="http://schemas.microsoft.com/office/drawing/2014/main" id="{5899A4C0-2254-DF5D-2815-199FB15D5083}"/>
              </a:ext>
            </a:extLst>
          </p:cNvPr>
          <p:cNvSpPr>
            <a:spLocks noGrp="1"/>
          </p:cNvSpPr>
          <p:nvPr>
            <p:ph type="title"/>
          </p:nvPr>
        </p:nvSpPr>
        <p:spPr/>
        <p:txBody>
          <a:bodyPr/>
          <a:lstStyle/>
          <a:p>
            <a:r>
              <a:rPr lang="en-GB" dirty="0"/>
              <a:t>Research from centres</a:t>
            </a:r>
          </a:p>
        </p:txBody>
      </p:sp>
      <p:pic>
        <p:nvPicPr>
          <p:cNvPr id="7" name="Picture 6">
            <a:extLst>
              <a:ext uri="{FF2B5EF4-FFF2-40B4-BE49-F238E27FC236}">
                <a16:creationId xmlns:a16="http://schemas.microsoft.com/office/drawing/2014/main" id="{E4A832F4-3652-521C-44B0-AE011C50F68F}"/>
              </a:ext>
            </a:extLst>
          </p:cNvPr>
          <p:cNvPicPr>
            <a:picLocks noChangeAspect="1"/>
          </p:cNvPicPr>
          <p:nvPr/>
        </p:nvPicPr>
        <p:blipFill>
          <a:blip r:embed="rId3"/>
          <a:stretch>
            <a:fillRect/>
          </a:stretch>
        </p:blipFill>
        <p:spPr>
          <a:xfrm>
            <a:off x="2051720" y="548556"/>
            <a:ext cx="6981424" cy="4377962"/>
          </a:xfrm>
          <a:prstGeom prst="rect">
            <a:avLst/>
          </a:prstGeom>
        </p:spPr>
      </p:pic>
    </p:spTree>
    <p:extLst>
      <p:ext uri="{BB962C8B-B14F-4D97-AF65-F5344CB8AC3E}">
        <p14:creationId xmlns:p14="http://schemas.microsoft.com/office/powerpoint/2010/main" val="19646018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22E39DA-90A1-A480-AD1B-41E1F9C17C5A}"/>
              </a:ext>
            </a:extLst>
          </p:cNvPr>
          <p:cNvSpPr>
            <a:spLocks noGrp="1"/>
          </p:cNvSpPr>
          <p:nvPr>
            <p:ph type="ftr" sz="quarter" idx="10"/>
          </p:nvPr>
        </p:nvSpPr>
        <p:spPr/>
        <p:txBody>
          <a:bodyPr/>
          <a:lstStyle/>
          <a:p>
            <a:r>
              <a:rPr lang="en-GB"/>
              <a:t>Education &amp; Training Foundation</a:t>
            </a:r>
            <a:endParaRPr lang="en-GB" dirty="0"/>
          </a:p>
        </p:txBody>
      </p:sp>
      <p:sp>
        <p:nvSpPr>
          <p:cNvPr id="3" name="Slide Number Placeholder 2">
            <a:extLst>
              <a:ext uri="{FF2B5EF4-FFF2-40B4-BE49-F238E27FC236}">
                <a16:creationId xmlns:a16="http://schemas.microsoft.com/office/drawing/2014/main" id="{DFF80D3A-21DC-6C7C-3BA7-93B2F73C37DB}"/>
              </a:ext>
            </a:extLst>
          </p:cNvPr>
          <p:cNvSpPr>
            <a:spLocks noGrp="1"/>
          </p:cNvSpPr>
          <p:nvPr>
            <p:ph type="sldNum" sz="quarter" idx="11"/>
          </p:nvPr>
        </p:nvSpPr>
        <p:spPr/>
        <p:txBody>
          <a:bodyPr/>
          <a:lstStyle/>
          <a:p>
            <a:fld id="{DA2C159E-F13C-4A85-9A41-E7669D3E0D70}" type="slidenum">
              <a:rPr lang="en-GB" smtClean="0"/>
              <a:pPr/>
              <a:t>32</a:t>
            </a:fld>
            <a:endParaRPr lang="en-GB"/>
          </a:p>
        </p:txBody>
      </p:sp>
      <p:sp>
        <p:nvSpPr>
          <p:cNvPr id="5" name="Title 4">
            <a:extLst>
              <a:ext uri="{FF2B5EF4-FFF2-40B4-BE49-F238E27FC236}">
                <a16:creationId xmlns:a16="http://schemas.microsoft.com/office/drawing/2014/main" id="{5899A4C0-2254-DF5D-2815-199FB15D5083}"/>
              </a:ext>
            </a:extLst>
          </p:cNvPr>
          <p:cNvSpPr>
            <a:spLocks noGrp="1"/>
          </p:cNvSpPr>
          <p:nvPr>
            <p:ph type="title"/>
          </p:nvPr>
        </p:nvSpPr>
        <p:spPr/>
        <p:txBody>
          <a:bodyPr/>
          <a:lstStyle/>
          <a:p>
            <a:r>
              <a:rPr lang="en-GB" dirty="0"/>
              <a:t>Research from centres</a:t>
            </a:r>
          </a:p>
        </p:txBody>
      </p:sp>
      <p:pic>
        <p:nvPicPr>
          <p:cNvPr id="10" name="Graphic 9" descr="Vlog with solid fill">
            <a:hlinkClick r:id="rId3"/>
            <a:extLst>
              <a:ext uri="{FF2B5EF4-FFF2-40B4-BE49-F238E27FC236}">
                <a16:creationId xmlns:a16="http://schemas.microsoft.com/office/drawing/2014/main" id="{243FE083-0967-E2DB-5207-26C3272B9A3B}"/>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23528" y="3128062"/>
            <a:ext cx="1461450" cy="1461450"/>
          </a:xfrm>
          <a:prstGeom prst="rect">
            <a:avLst/>
          </a:prstGeom>
        </p:spPr>
      </p:pic>
      <p:pic>
        <p:nvPicPr>
          <p:cNvPr id="11" name="Picture 10">
            <a:extLst>
              <a:ext uri="{FF2B5EF4-FFF2-40B4-BE49-F238E27FC236}">
                <a16:creationId xmlns:a16="http://schemas.microsoft.com/office/drawing/2014/main" id="{F50463B0-B025-A950-AF24-D7E25B28B24A}"/>
              </a:ext>
            </a:extLst>
          </p:cNvPr>
          <p:cNvPicPr>
            <a:picLocks noChangeAspect="1"/>
          </p:cNvPicPr>
          <p:nvPr/>
        </p:nvPicPr>
        <p:blipFill>
          <a:blip r:embed="rId6"/>
          <a:stretch>
            <a:fillRect/>
          </a:stretch>
        </p:blipFill>
        <p:spPr>
          <a:xfrm>
            <a:off x="3442009" y="329111"/>
            <a:ext cx="4968552" cy="2798951"/>
          </a:xfrm>
          <a:prstGeom prst="rect">
            <a:avLst/>
          </a:prstGeom>
          <a:ln w="28575">
            <a:solidFill>
              <a:schemeClr val="tx1"/>
            </a:solidFill>
          </a:ln>
        </p:spPr>
      </p:pic>
      <p:pic>
        <p:nvPicPr>
          <p:cNvPr id="1026" name="Picture 2">
            <a:extLst>
              <a:ext uri="{FF2B5EF4-FFF2-40B4-BE49-F238E27FC236}">
                <a16:creationId xmlns:a16="http://schemas.microsoft.com/office/drawing/2014/main" id="{0C212652-E588-9004-7AE1-41D023EE9CF7}"/>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102123" y="3584942"/>
            <a:ext cx="5648325" cy="90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75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22E39DA-90A1-A480-AD1B-41E1F9C17C5A}"/>
              </a:ext>
            </a:extLst>
          </p:cNvPr>
          <p:cNvSpPr>
            <a:spLocks noGrp="1"/>
          </p:cNvSpPr>
          <p:nvPr>
            <p:ph type="ftr" sz="quarter" idx="10"/>
          </p:nvPr>
        </p:nvSpPr>
        <p:spPr/>
        <p:txBody>
          <a:bodyPr/>
          <a:lstStyle/>
          <a:p>
            <a:r>
              <a:rPr lang="en-GB"/>
              <a:t>Education &amp; Training Foundation</a:t>
            </a:r>
            <a:endParaRPr lang="en-GB" dirty="0"/>
          </a:p>
        </p:txBody>
      </p:sp>
      <p:sp>
        <p:nvSpPr>
          <p:cNvPr id="3" name="Slide Number Placeholder 2">
            <a:extLst>
              <a:ext uri="{FF2B5EF4-FFF2-40B4-BE49-F238E27FC236}">
                <a16:creationId xmlns:a16="http://schemas.microsoft.com/office/drawing/2014/main" id="{DFF80D3A-21DC-6C7C-3BA7-93B2F73C37DB}"/>
              </a:ext>
            </a:extLst>
          </p:cNvPr>
          <p:cNvSpPr>
            <a:spLocks noGrp="1"/>
          </p:cNvSpPr>
          <p:nvPr>
            <p:ph type="sldNum" sz="quarter" idx="11"/>
          </p:nvPr>
        </p:nvSpPr>
        <p:spPr/>
        <p:txBody>
          <a:bodyPr/>
          <a:lstStyle/>
          <a:p>
            <a:fld id="{DA2C159E-F13C-4A85-9A41-E7669D3E0D70}" type="slidenum">
              <a:rPr lang="en-GB" smtClean="0"/>
              <a:pPr/>
              <a:t>33</a:t>
            </a:fld>
            <a:endParaRPr lang="en-GB"/>
          </a:p>
        </p:txBody>
      </p:sp>
      <p:sp>
        <p:nvSpPr>
          <p:cNvPr id="5" name="Title 4">
            <a:extLst>
              <a:ext uri="{FF2B5EF4-FFF2-40B4-BE49-F238E27FC236}">
                <a16:creationId xmlns:a16="http://schemas.microsoft.com/office/drawing/2014/main" id="{5899A4C0-2254-DF5D-2815-199FB15D5083}"/>
              </a:ext>
            </a:extLst>
          </p:cNvPr>
          <p:cNvSpPr>
            <a:spLocks noGrp="1"/>
          </p:cNvSpPr>
          <p:nvPr>
            <p:ph type="title"/>
          </p:nvPr>
        </p:nvSpPr>
        <p:spPr/>
        <p:txBody>
          <a:bodyPr/>
          <a:lstStyle/>
          <a:p>
            <a:r>
              <a:rPr lang="en-GB" dirty="0"/>
              <a:t>Research from centres</a:t>
            </a:r>
          </a:p>
        </p:txBody>
      </p:sp>
      <p:pic>
        <p:nvPicPr>
          <p:cNvPr id="6" name="Picture 5">
            <a:extLst>
              <a:ext uri="{FF2B5EF4-FFF2-40B4-BE49-F238E27FC236}">
                <a16:creationId xmlns:a16="http://schemas.microsoft.com/office/drawing/2014/main" id="{B5DE6215-27B7-D5AE-5386-667A0AF9A9B9}"/>
              </a:ext>
            </a:extLst>
          </p:cNvPr>
          <p:cNvPicPr>
            <a:picLocks noChangeAspect="1"/>
          </p:cNvPicPr>
          <p:nvPr/>
        </p:nvPicPr>
        <p:blipFill>
          <a:blip r:embed="rId3"/>
          <a:stretch>
            <a:fillRect/>
          </a:stretch>
        </p:blipFill>
        <p:spPr>
          <a:xfrm>
            <a:off x="1907847" y="585002"/>
            <a:ext cx="5328305" cy="4049512"/>
          </a:xfrm>
          <a:prstGeom prst="rect">
            <a:avLst/>
          </a:prstGeom>
        </p:spPr>
      </p:pic>
    </p:spTree>
    <p:extLst>
      <p:ext uri="{BB962C8B-B14F-4D97-AF65-F5344CB8AC3E}">
        <p14:creationId xmlns:p14="http://schemas.microsoft.com/office/powerpoint/2010/main" val="32980412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22E39DA-90A1-A480-AD1B-41E1F9C17C5A}"/>
              </a:ext>
            </a:extLst>
          </p:cNvPr>
          <p:cNvSpPr>
            <a:spLocks noGrp="1"/>
          </p:cNvSpPr>
          <p:nvPr>
            <p:ph type="ftr" sz="quarter" idx="10"/>
          </p:nvPr>
        </p:nvSpPr>
        <p:spPr/>
        <p:txBody>
          <a:bodyPr/>
          <a:lstStyle/>
          <a:p>
            <a:r>
              <a:rPr lang="en-GB"/>
              <a:t>Education &amp; Training Foundation</a:t>
            </a:r>
            <a:endParaRPr lang="en-GB" dirty="0"/>
          </a:p>
        </p:txBody>
      </p:sp>
      <p:sp>
        <p:nvSpPr>
          <p:cNvPr id="3" name="Slide Number Placeholder 2">
            <a:extLst>
              <a:ext uri="{FF2B5EF4-FFF2-40B4-BE49-F238E27FC236}">
                <a16:creationId xmlns:a16="http://schemas.microsoft.com/office/drawing/2014/main" id="{DFF80D3A-21DC-6C7C-3BA7-93B2F73C37DB}"/>
              </a:ext>
            </a:extLst>
          </p:cNvPr>
          <p:cNvSpPr>
            <a:spLocks noGrp="1"/>
          </p:cNvSpPr>
          <p:nvPr>
            <p:ph type="sldNum" sz="quarter" idx="11"/>
          </p:nvPr>
        </p:nvSpPr>
        <p:spPr/>
        <p:txBody>
          <a:bodyPr/>
          <a:lstStyle/>
          <a:p>
            <a:fld id="{DA2C159E-F13C-4A85-9A41-E7669D3E0D70}" type="slidenum">
              <a:rPr lang="en-GB" smtClean="0"/>
              <a:pPr/>
              <a:t>34</a:t>
            </a:fld>
            <a:endParaRPr lang="en-GB"/>
          </a:p>
        </p:txBody>
      </p:sp>
      <p:sp>
        <p:nvSpPr>
          <p:cNvPr id="5" name="Title 4">
            <a:extLst>
              <a:ext uri="{FF2B5EF4-FFF2-40B4-BE49-F238E27FC236}">
                <a16:creationId xmlns:a16="http://schemas.microsoft.com/office/drawing/2014/main" id="{5899A4C0-2254-DF5D-2815-199FB15D5083}"/>
              </a:ext>
            </a:extLst>
          </p:cNvPr>
          <p:cNvSpPr>
            <a:spLocks noGrp="1"/>
          </p:cNvSpPr>
          <p:nvPr>
            <p:ph type="title"/>
          </p:nvPr>
        </p:nvSpPr>
        <p:spPr/>
        <p:txBody>
          <a:bodyPr/>
          <a:lstStyle/>
          <a:p>
            <a:r>
              <a:rPr lang="en-GB" dirty="0"/>
              <a:t>Research from centres</a:t>
            </a:r>
          </a:p>
        </p:txBody>
      </p:sp>
      <p:pic>
        <p:nvPicPr>
          <p:cNvPr id="16" name="Picture 15">
            <a:extLst>
              <a:ext uri="{FF2B5EF4-FFF2-40B4-BE49-F238E27FC236}">
                <a16:creationId xmlns:a16="http://schemas.microsoft.com/office/drawing/2014/main" id="{DBE638D2-0FE7-230D-FC5A-584C3A77587C}"/>
              </a:ext>
            </a:extLst>
          </p:cNvPr>
          <p:cNvPicPr>
            <a:picLocks noChangeAspect="1"/>
          </p:cNvPicPr>
          <p:nvPr/>
        </p:nvPicPr>
        <p:blipFill>
          <a:blip r:embed="rId3"/>
          <a:stretch>
            <a:fillRect/>
          </a:stretch>
        </p:blipFill>
        <p:spPr>
          <a:xfrm>
            <a:off x="2865539" y="710972"/>
            <a:ext cx="6045511" cy="3892750"/>
          </a:xfrm>
          <a:prstGeom prst="rect">
            <a:avLst/>
          </a:prstGeom>
          <a:ln w="28575">
            <a:solidFill>
              <a:schemeClr val="tx1"/>
            </a:solidFill>
          </a:ln>
        </p:spPr>
      </p:pic>
    </p:spTree>
    <p:extLst>
      <p:ext uri="{BB962C8B-B14F-4D97-AF65-F5344CB8AC3E}">
        <p14:creationId xmlns:p14="http://schemas.microsoft.com/office/powerpoint/2010/main" val="29209014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22E39DA-90A1-A480-AD1B-41E1F9C17C5A}"/>
              </a:ext>
            </a:extLst>
          </p:cNvPr>
          <p:cNvSpPr>
            <a:spLocks noGrp="1"/>
          </p:cNvSpPr>
          <p:nvPr>
            <p:ph type="ftr" sz="quarter" idx="10"/>
          </p:nvPr>
        </p:nvSpPr>
        <p:spPr/>
        <p:txBody>
          <a:bodyPr/>
          <a:lstStyle/>
          <a:p>
            <a:r>
              <a:rPr lang="en-GB"/>
              <a:t>Education &amp; Training Foundation</a:t>
            </a:r>
            <a:endParaRPr lang="en-GB" dirty="0"/>
          </a:p>
        </p:txBody>
      </p:sp>
      <p:sp>
        <p:nvSpPr>
          <p:cNvPr id="3" name="Slide Number Placeholder 2">
            <a:extLst>
              <a:ext uri="{FF2B5EF4-FFF2-40B4-BE49-F238E27FC236}">
                <a16:creationId xmlns:a16="http://schemas.microsoft.com/office/drawing/2014/main" id="{DFF80D3A-21DC-6C7C-3BA7-93B2F73C37DB}"/>
              </a:ext>
            </a:extLst>
          </p:cNvPr>
          <p:cNvSpPr>
            <a:spLocks noGrp="1"/>
          </p:cNvSpPr>
          <p:nvPr>
            <p:ph type="sldNum" sz="quarter" idx="11"/>
          </p:nvPr>
        </p:nvSpPr>
        <p:spPr/>
        <p:txBody>
          <a:bodyPr/>
          <a:lstStyle/>
          <a:p>
            <a:fld id="{DA2C159E-F13C-4A85-9A41-E7669D3E0D70}" type="slidenum">
              <a:rPr lang="en-GB" smtClean="0"/>
              <a:pPr/>
              <a:t>35</a:t>
            </a:fld>
            <a:endParaRPr lang="en-GB"/>
          </a:p>
        </p:txBody>
      </p:sp>
      <p:sp>
        <p:nvSpPr>
          <p:cNvPr id="5" name="Title 4">
            <a:extLst>
              <a:ext uri="{FF2B5EF4-FFF2-40B4-BE49-F238E27FC236}">
                <a16:creationId xmlns:a16="http://schemas.microsoft.com/office/drawing/2014/main" id="{5899A4C0-2254-DF5D-2815-199FB15D5083}"/>
              </a:ext>
            </a:extLst>
          </p:cNvPr>
          <p:cNvSpPr>
            <a:spLocks noGrp="1"/>
          </p:cNvSpPr>
          <p:nvPr>
            <p:ph type="title"/>
          </p:nvPr>
        </p:nvSpPr>
        <p:spPr/>
        <p:txBody>
          <a:bodyPr/>
          <a:lstStyle/>
          <a:p>
            <a:r>
              <a:rPr lang="en-GB" dirty="0"/>
              <a:t>Research from centres</a:t>
            </a:r>
          </a:p>
        </p:txBody>
      </p:sp>
      <p:pic>
        <p:nvPicPr>
          <p:cNvPr id="4" name="Picture 3">
            <a:extLst>
              <a:ext uri="{FF2B5EF4-FFF2-40B4-BE49-F238E27FC236}">
                <a16:creationId xmlns:a16="http://schemas.microsoft.com/office/drawing/2014/main" id="{99749F3F-17A6-6E7E-1EAE-495DC32BAB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75190" y="532617"/>
            <a:ext cx="5728017" cy="4296013"/>
          </a:xfrm>
          <a:prstGeom prst="rect">
            <a:avLst/>
          </a:prstGeom>
        </p:spPr>
      </p:pic>
    </p:spTree>
    <p:extLst>
      <p:ext uri="{BB962C8B-B14F-4D97-AF65-F5344CB8AC3E}">
        <p14:creationId xmlns:p14="http://schemas.microsoft.com/office/powerpoint/2010/main" val="3321911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22E39DA-90A1-A480-AD1B-41E1F9C17C5A}"/>
              </a:ext>
            </a:extLst>
          </p:cNvPr>
          <p:cNvSpPr>
            <a:spLocks noGrp="1"/>
          </p:cNvSpPr>
          <p:nvPr>
            <p:ph type="ftr" sz="quarter" idx="10"/>
          </p:nvPr>
        </p:nvSpPr>
        <p:spPr/>
        <p:txBody>
          <a:bodyPr/>
          <a:lstStyle/>
          <a:p>
            <a:r>
              <a:rPr lang="en-GB"/>
              <a:t>Education &amp; Training Foundation</a:t>
            </a:r>
            <a:endParaRPr lang="en-GB" dirty="0"/>
          </a:p>
        </p:txBody>
      </p:sp>
      <p:sp>
        <p:nvSpPr>
          <p:cNvPr id="3" name="Slide Number Placeholder 2">
            <a:extLst>
              <a:ext uri="{FF2B5EF4-FFF2-40B4-BE49-F238E27FC236}">
                <a16:creationId xmlns:a16="http://schemas.microsoft.com/office/drawing/2014/main" id="{DFF80D3A-21DC-6C7C-3BA7-93B2F73C37DB}"/>
              </a:ext>
            </a:extLst>
          </p:cNvPr>
          <p:cNvSpPr>
            <a:spLocks noGrp="1"/>
          </p:cNvSpPr>
          <p:nvPr>
            <p:ph type="sldNum" sz="quarter" idx="11"/>
          </p:nvPr>
        </p:nvSpPr>
        <p:spPr/>
        <p:txBody>
          <a:bodyPr/>
          <a:lstStyle/>
          <a:p>
            <a:fld id="{DA2C159E-F13C-4A85-9A41-E7669D3E0D70}" type="slidenum">
              <a:rPr lang="en-GB" smtClean="0"/>
              <a:pPr/>
              <a:t>36</a:t>
            </a:fld>
            <a:endParaRPr lang="en-GB"/>
          </a:p>
        </p:txBody>
      </p:sp>
      <p:sp>
        <p:nvSpPr>
          <p:cNvPr id="5" name="Title 4">
            <a:extLst>
              <a:ext uri="{FF2B5EF4-FFF2-40B4-BE49-F238E27FC236}">
                <a16:creationId xmlns:a16="http://schemas.microsoft.com/office/drawing/2014/main" id="{5899A4C0-2254-DF5D-2815-199FB15D5083}"/>
              </a:ext>
            </a:extLst>
          </p:cNvPr>
          <p:cNvSpPr>
            <a:spLocks noGrp="1"/>
          </p:cNvSpPr>
          <p:nvPr>
            <p:ph type="title"/>
          </p:nvPr>
        </p:nvSpPr>
        <p:spPr/>
        <p:txBody>
          <a:bodyPr/>
          <a:lstStyle/>
          <a:p>
            <a:r>
              <a:rPr lang="en-GB" dirty="0"/>
              <a:t>Research from centres</a:t>
            </a:r>
          </a:p>
        </p:txBody>
      </p:sp>
      <p:pic>
        <p:nvPicPr>
          <p:cNvPr id="6" name="Picture 5">
            <a:extLst>
              <a:ext uri="{FF2B5EF4-FFF2-40B4-BE49-F238E27FC236}">
                <a16:creationId xmlns:a16="http://schemas.microsoft.com/office/drawing/2014/main" id="{28F8C92A-AA2B-949A-A47B-6D6525389D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44765" y="79505"/>
            <a:ext cx="4509864" cy="3984103"/>
          </a:xfrm>
          <a:prstGeom prst="rect">
            <a:avLst/>
          </a:prstGeom>
          <a:ln w="28575">
            <a:solidFill>
              <a:schemeClr val="tx1"/>
            </a:solidFill>
          </a:ln>
        </p:spPr>
      </p:pic>
      <p:pic>
        <p:nvPicPr>
          <p:cNvPr id="8" name="Picture 7">
            <a:extLst>
              <a:ext uri="{FF2B5EF4-FFF2-40B4-BE49-F238E27FC236}">
                <a16:creationId xmlns:a16="http://schemas.microsoft.com/office/drawing/2014/main" id="{07781EB7-F1F2-57E3-703E-1EDF78868777}"/>
              </a:ext>
            </a:extLst>
          </p:cNvPr>
          <p:cNvPicPr>
            <a:picLocks noChangeAspect="1"/>
          </p:cNvPicPr>
          <p:nvPr/>
        </p:nvPicPr>
        <p:blipFill>
          <a:blip r:embed="rId4"/>
          <a:stretch>
            <a:fillRect/>
          </a:stretch>
        </p:blipFill>
        <p:spPr>
          <a:xfrm>
            <a:off x="198000" y="4165551"/>
            <a:ext cx="7544819" cy="883173"/>
          </a:xfrm>
          <a:prstGeom prst="rect">
            <a:avLst/>
          </a:prstGeom>
          <a:ln w="28575">
            <a:solidFill>
              <a:schemeClr val="tx1"/>
            </a:solidFill>
          </a:ln>
        </p:spPr>
      </p:pic>
      <p:sp>
        <p:nvSpPr>
          <p:cNvPr id="7" name="Arrow: Down 6">
            <a:extLst>
              <a:ext uri="{FF2B5EF4-FFF2-40B4-BE49-F238E27FC236}">
                <a16:creationId xmlns:a16="http://schemas.microsoft.com/office/drawing/2014/main" id="{DE798BF2-BD33-0700-BBA3-6D68D35238F1}"/>
              </a:ext>
            </a:extLst>
          </p:cNvPr>
          <p:cNvSpPr/>
          <p:nvPr/>
        </p:nvSpPr>
        <p:spPr>
          <a:xfrm>
            <a:off x="2047179" y="3156136"/>
            <a:ext cx="645605" cy="1089745"/>
          </a:xfrm>
          <a:prstGeom prst="downArrow">
            <a:avLst/>
          </a:prstGeom>
          <a:solidFill>
            <a:srgbClr val="00B0F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D29A5617-1097-A653-6522-4108ABBA3234}"/>
              </a:ext>
            </a:extLst>
          </p:cNvPr>
          <p:cNvSpPr txBox="1"/>
          <p:nvPr/>
        </p:nvSpPr>
        <p:spPr>
          <a:xfrm>
            <a:off x="984762" y="2110085"/>
            <a:ext cx="2770438" cy="923330"/>
          </a:xfrm>
          <a:prstGeom prst="rect">
            <a:avLst/>
          </a:prstGeom>
          <a:noFill/>
        </p:spPr>
        <p:txBody>
          <a:bodyPr wrap="square" lIns="0" tIns="0" rIns="0" bIns="0" rtlCol="0">
            <a:spAutoFit/>
          </a:bodyPr>
          <a:lstStyle/>
          <a:p>
            <a:pPr algn="ctr"/>
            <a:r>
              <a:rPr lang="en-GB" sz="2000" dirty="0"/>
              <a:t>Learners asked to critique statements explaining methods</a:t>
            </a:r>
          </a:p>
        </p:txBody>
      </p:sp>
    </p:spTree>
    <p:extLst>
      <p:ext uri="{BB962C8B-B14F-4D97-AF65-F5344CB8AC3E}">
        <p14:creationId xmlns:p14="http://schemas.microsoft.com/office/powerpoint/2010/main" val="14428508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06</a:t>
            </a:r>
          </a:p>
        </p:txBody>
      </p:sp>
      <p:sp>
        <p:nvSpPr>
          <p:cNvPr id="5" name="Subtitle 4"/>
          <p:cNvSpPr>
            <a:spLocks noGrp="1"/>
          </p:cNvSpPr>
          <p:nvPr>
            <p:ph type="subTitle" idx="1"/>
          </p:nvPr>
        </p:nvSpPr>
        <p:spPr/>
        <p:txBody>
          <a:bodyPr>
            <a:noAutofit/>
          </a:bodyPr>
          <a:lstStyle/>
          <a:p>
            <a:r>
              <a:rPr lang="en-GB" dirty="0"/>
              <a:t>Planning for questioning</a:t>
            </a:r>
          </a:p>
        </p:txBody>
      </p:sp>
    </p:spTree>
    <p:extLst>
      <p:ext uri="{BB962C8B-B14F-4D97-AF65-F5344CB8AC3E}">
        <p14:creationId xmlns:p14="http://schemas.microsoft.com/office/powerpoint/2010/main" val="41086589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FF80D3A-21DC-6C7C-3BA7-93B2F73C37DB}"/>
              </a:ext>
            </a:extLst>
          </p:cNvPr>
          <p:cNvSpPr>
            <a:spLocks noGrp="1"/>
          </p:cNvSpPr>
          <p:nvPr>
            <p:ph type="sldNum" sz="quarter" idx="11"/>
          </p:nvPr>
        </p:nvSpPr>
        <p:spPr/>
        <p:txBody>
          <a:bodyPr/>
          <a:lstStyle/>
          <a:p>
            <a:fld id="{DA2C159E-F13C-4A85-9A41-E7669D3E0D70}" type="slidenum">
              <a:rPr lang="en-GB" smtClean="0"/>
              <a:pPr/>
              <a:t>38</a:t>
            </a:fld>
            <a:endParaRPr lang="en-GB"/>
          </a:p>
        </p:txBody>
      </p:sp>
      <p:sp>
        <p:nvSpPr>
          <p:cNvPr id="5" name="Title 4">
            <a:extLst>
              <a:ext uri="{FF2B5EF4-FFF2-40B4-BE49-F238E27FC236}">
                <a16:creationId xmlns:a16="http://schemas.microsoft.com/office/drawing/2014/main" id="{5899A4C0-2254-DF5D-2815-199FB15D5083}"/>
              </a:ext>
            </a:extLst>
          </p:cNvPr>
          <p:cNvSpPr>
            <a:spLocks noGrp="1"/>
          </p:cNvSpPr>
          <p:nvPr>
            <p:ph type="title"/>
          </p:nvPr>
        </p:nvSpPr>
        <p:spPr/>
        <p:txBody>
          <a:bodyPr/>
          <a:lstStyle/>
          <a:p>
            <a:r>
              <a:rPr lang="en-GB" cap="none" dirty="0">
                <a:solidFill>
                  <a:schemeClr val="accent5"/>
                </a:solidFill>
              </a:rPr>
              <a:t>Planning for questioning</a:t>
            </a:r>
          </a:p>
        </p:txBody>
      </p:sp>
      <p:sp>
        <p:nvSpPr>
          <p:cNvPr id="4" name="Text Placeholder 3">
            <a:extLst>
              <a:ext uri="{FF2B5EF4-FFF2-40B4-BE49-F238E27FC236}">
                <a16:creationId xmlns:a16="http://schemas.microsoft.com/office/drawing/2014/main" id="{053B081C-EF0D-771B-0EB4-A166D6574C4E}"/>
              </a:ext>
            </a:extLst>
          </p:cNvPr>
          <p:cNvSpPr>
            <a:spLocks noGrp="1"/>
          </p:cNvSpPr>
          <p:nvPr>
            <p:ph type="body" sz="quarter" idx="12"/>
          </p:nvPr>
        </p:nvSpPr>
        <p:spPr>
          <a:xfrm>
            <a:off x="232950" y="770963"/>
            <a:ext cx="8803546" cy="3601574"/>
          </a:xfrm>
        </p:spPr>
        <p:txBody>
          <a:bodyPr/>
          <a:lstStyle/>
          <a:p>
            <a:pPr lvl="1"/>
            <a:r>
              <a:rPr lang="en-GB" dirty="0"/>
              <a:t>Using the diagrams from earlier in the session, each group will design a question which diagnoses misconceptions within their ‘specialist’ topic</a:t>
            </a:r>
          </a:p>
          <a:p>
            <a:pPr lvl="1"/>
            <a:endParaRPr lang="en-GB" dirty="0"/>
          </a:p>
          <a:p>
            <a:pPr lvl="1"/>
            <a:r>
              <a:rPr lang="en-GB" dirty="0"/>
              <a:t>You could design an entry/exit ticket, a DQ style question, or questions to ask orally</a:t>
            </a:r>
          </a:p>
          <a:p>
            <a:pPr lvl="1"/>
            <a:endParaRPr lang="en-GB" dirty="0"/>
          </a:p>
          <a:p>
            <a:pPr lvl="1"/>
            <a:r>
              <a:rPr lang="en-GB" dirty="0"/>
              <a:t>You will present your question at the end of this section, asking other participants to answer them, highlighting the misconceptions tested.</a:t>
            </a:r>
          </a:p>
          <a:p>
            <a:pPr marL="0" lvl="1" indent="0">
              <a:buNone/>
            </a:pPr>
            <a:endParaRPr lang="en-GB" dirty="0"/>
          </a:p>
          <a:p>
            <a:pPr lvl="1"/>
            <a:endParaRPr lang="en-GB" dirty="0"/>
          </a:p>
          <a:p>
            <a:pPr lvl="3"/>
            <a:endParaRPr lang="en-GB" dirty="0"/>
          </a:p>
          <a:p>
            <a:pPr lvl="3"/>
            <a:endParaRPr lang="en-GB" dirty="0"/>
          </a:p>
        </p:txBody>
      </p:sp>
      <p:sp>
        <p:nvSpPr>
          <p:cNvPr id="2" name="Footer Placeholder 1">
            <a:extLst>
              <a:ext uri="{FF2B5EF4-FFF2-40B4-BE49-F238E27FC236}">
                <a16:creationId xmlns:a16="http://schemas.microsoft.com/office/drawing/2014/main" id="{E22E39DA-90A1-A480-AD1B-41E1F9C17C5A}"/>
              </a:ext>
            </a:extLst>
          </p:cNvPr>
          <p:cNvSpPr>
            <a:spLocks noGrp="1"/>
          </p:cNvSpPr>
          <p:nvPr>
            <p:ph type="ftr" sz="quarter" idx="10"/>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13909002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22E39DA-90A1-A480-AD1B-41E1F9C17C5A}"/>
              </a:ext>
            </a:extLst>
          </p:cNvPr>
          <p:cNvSpPr>
            <a:spLocks noGrp="1"/>
          </p:cNvSpPr>
          <p:nvPr>
            <p:ph type="ftr" sz="quarter" idx="10"/>
          </p:nvPr>
        </p:nvSpPr>
        <p:spPr/>
        <p:txBody>
          <a:bodyPr/>
          <a:lstStyle/>
          <a:p>
            <a:r>
              <a:rPr lang="en-GB"/>
              <a:t>Education &amp; Training Foundation</a:t>
            </a:r>
            <a:endParaRPr lang="en-GB" dirty="0"/>
          </a:p>
        </p:txBody>
      </p:sp>
      <p:sp>
        <p:nvSpPr>
          <p:cNvPr id="3" name="Slide Number Placeholder 2">
            <a:extLst>
              <a:ext uri="{FF2B5EF4-FFF2-40B4-BE49-F238E27FC236}">
                <a16:creationId xmlns:a16="http://schemas.microsoft.com/office/drawing/2014/main" id="{DFF80D3A-21DC-6C7C-3BA7-93B2F73C37DB}"/>
              </a:ext>
            </a:extLst>
          </p:cNvPr>
          <p:cNvSpPr>
            <a:spLocks noGrp="1"/>
          </p:cNvSpPr>
          <p:nvPr>
            <p:ph type="sldNum" sz="quarter" idx="11"/>
          </p:nvPr>
        </p:nvSpPr>
        <p:spPr/>
        <p:txBody>
          <a:bodyPr/>
          <a:lstStyle/>
          <a:p>
            <a:fld id="{DA2C159E-F13C-4A85-9A41-E7669D3E0D70}" type="slidenum">
              <a:rPr lang="en-GB" smtClean="0"/>
              <a:pPr/>
              <a:t>39</a:t>
            </a:fld>
            <a:endParaRPr lang="en-GB"/>
          </a:p>
        </p:txBody>
      </p:sp>
      <p:sp>
        <p:nvSpPr>
          <p:cNvPr id="5" name="Title 4">
            <a:extLst>
              <a:ext uri="{FF2B5EF4-FFF2-40B4-BE49-F238E27FC236}">
                <a16:creationId xmlns:a16="http://schemas.microsoft.com/office/drawing/2014/main" id="{5899A4C0-2254-DF5D-2815-199FB15D5083}"/>
              </a:ext>
            </a:extLst>
          </p:cNvPr>
          <p:cNvSpPr>
            <a:spLocks noGrp="1"/>
          </p:cNvSpPr>
          <p:nvPr>
            <p:ph type="title"/>
          </p:nvPr>
        </p:nvSpPr>
        <p:spPr>
          <a:xfrm>
            <a:off x="228692" y="145480"/>
            <a:ext cx="8437563" cy="699425"/>
          </a:xfrm>
        </p:spPr>
        <p:txBody>
          <a:bodyPr/>
          <a:lstStyle/>
          <a:p>
            <a:r>
              <a:rPr lang="en-GB" dirty="0"/>
              <a:t>Planning for questioning</a:t>
            </a:r>
          </a:p>
        </p:txBody>
      </p:sp>
      <p:sp>
        <p:nvSpPr>
          <p:cNvPr id="7" name="Rectangle: Rounded Corners 6">
            <a:extLst>
              <a:ext uri="{FF2B5EF4-FFF2-40B4-BE49-F238E27FC236}">
                <a16:creationId xmlns:a16="http://schemas.microsoft.com/office/drawing/2014/main" id="{8C611C2D-0E68-C6C8-A6FE-269D0BBE17E1}"/>
              </a:ext>
            </a:extLst>
          </p:cNvPr>
          <p:cNvSpPr/>
          <p:nvPr/>
        </p:nvSpPr>
        <p:spPr>
          <a:xfrm>
            <a:off x="422696" y="678028"/>
            <a:ext cx="2754874" cy="1188000"/>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Averages</a:t>
            </a:r>
          </a:p>
        </p:txBody>
      </p:sp>
      <p:sp>
        <p:nvSpPr>
          <p:cNvPr id="8" name="Rectangle: Rounded Corners 7">
            <a:extLst>
              <a:ext uri="{FF2B5EF4-FFF2-40B4-BE49-F238E27FC236}">
                <a16:creationId xmlns:a16="http://schemas.microsoft.com/office/drawing/2014/main" id="{5A96EAD3-89C9-7C7E-369B-378B6A78D1C9}"/>
              </a:ext>
            </a:extLst>
          </p:cNvPr>
          <p:cNvSpPr/>
          <p:nvPr/>
        </p:nvSpPr>
        <p:spPr>
          <a:xfrm>
            <a:off x="5963588" y="678028"/>
            <a:ext cx="2754874" cy="1188000"/>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Pie Charts</a:t>
            </a:r>
          </a:p>
        </p:txBody>
      </p:sp>
      <p:sp>
        <p:nvSpPr>
          <p:cNvPr id="9" name="Rectangle: Rounded Corners 8">
            <a:extLst>
              <a:ext uri="{FF2B5EF4-FFF2-40B4-BE49-F238E27FC236}">
                <a16:creationId xmlns:a16="http://schemas.microsoft.com/office/drawing/2014/main" id="{44827AF5-2B7A-D7A1-BD1B-26177DD4E5EC}"/>
              </a:ext>
            </a:extLst>
          </p:cNvPr>
          <p:cNvSpPr/>
          <p:nvPr/>
        </p:nvSpPr>
        <p:spPr>
          <a:xfrm>
            <a:off x="3194563" y="1958972"/>
            <a:ext cx="2754874" cy="1188000"/>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Sharing in a Ratio</a:t>
            </a:r>
          </a:p>
        </p:txBody>
      </p:sp>
      <p:sp>
        <p:nvSpPr>
          <p:cNvPr id="10" name="Rectangle: Rounded Corners 9">
            <a:extLst>
              <a:ext uri="{FF2B5EF4-FFF2-40B4-BE49-F238E27FC236}">
                <a16:creationId xmlns:a16="http://schemas.microsoft.com/office/drawing/2014/main" id="{3A9B1E8E-EEC8-8308-3BE6-A4E68DA0C3D8}"/>
              </a:ext>
            </a:extLst>
          </p:cNvPr>
          <p:cNvSpPr/>
          <p:nvPr/>
        </p:nvSpPr>
        <p:spPr>
          <a:xfrm>
            <a:off x="422696" y="3277472"/>
            <a:ext cx="2754874" cy="1188000"/>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Using Formulae</a:t>
            </a:r>
          </a:p>
        </p:txBody>
      </p:sp>
      <p:sp>
        <p:nvSpPr>
          <p:cNvPr id="11" name="Rectangle: Rounded Corners 10">
            <a:extLst>
              <a:ext uri="{FF2B5EF4-FFF2-40B4-BE49-F238E27FC236}">
                <a16:creationId xmlns:a16="http://schemas.microsoft.com/office/drawing/2014/main" id="{48F3A2C3-23D6-7622-BA0B-517C0069E975}"/>
              </a:ext>
            </a:extLst>
          </p:cNvPr>
          <p:cNvSpPr/>
          <p:nvPr/>
        </p:nvSpPr>
        <p:spPr>
          <a:xfrm>
            <a:off x="5963588" y="3277472"/>
            <a:ext cx="2754874" cy="1188000"/>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Compound Areas</a:t>
            </a:r>
          </a:p>
        </p:txBody>
      </p:sp>
    </p:spTree>
    <p:extLst>
      <p:ext uri="{BB962C8B-B14F-4D97-AF65-F5344CB8AC3E}">
        <p14:creationId xmlns:p14="http://schemas.microsoft.com/office/powerpoint/2010/main" val="207704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02</a:t>
            </a:r>
          </a:p>
        </p:txBody>
      </p:sp>
      <p:sp>
        <p:nvSpPr>
          <p:cNvPr id="5" name="Subtitle 4"/>
          <p:cNvSpPr>
            <a:spLocks noGrp="1"/>
          </p:cNvSpPr>
          <p:nvPr>
            <p:ph type="subTitle" idx="1"/>
          </p:nvPr>
        </p:nvSpPr>
        <p:spPr/>
        <p:txBody>
          <a:bodyPr/>
          <a:lstStyle/>
          <a:p>
            <a:r>
              <a:rPr lang="en-GB" dirty="0"/>
              <a:t>Aims </a:t>
            </a:r>
            <a:r>
              <a:rPr lang="en-GB"/>
              <a:t>and schedule</a:t>
            </a:r>
            <a:endParaRPr lang="en-GB" dirty="0"/>
          </a:p>
        </p:txBody>
      </p:sp>
    </p:spTree>
    <p:extLst>
      <p:ext uri="{BB962C8B-B14F-4D97-AF65-F5344CB8AC3E}">
        <p14:creationId xmlns:p14="http://schemas.microsoft.com/office/powerpoint/2010/main" val="9877015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07</a:t>
            </a:r>
          </a:p>
        </p:txBody>
      </p:sp>
      <p:sp>
        <p:nvSpPr>
          <p:cNvPr id="5" name="Subtitle 4"/>
          <p:cNvSpPr>
            <a:spLocks noGrp="1"/>
          </p:cNvSpPr>
          <p:nvPr>
            <p:ph type="subTitle" idx="1"/>
          </p:nvPr>
        </p:nvSpPr>
        <p:spPr/>
        <p:txBody>
          <a:bodyPr>
            <a:noAutofit/>
          </a:bodyPr>
          <a:lstStyle/>
          <a:p>
            <a:r>
              <a:rPr lang="en-GB" dirty="0"/>
              <a:t>Next steps</a:t>
            </a:r>
          </a:p>
        </p:txBody>
      </p:sp>
    </p:spTree>
    <p:extLst>
      <p:ext uri="{BB962C8B-B14F-4D97-AF65-F5344CB8AC3E}">
        <p14:creationId xmlns:p14="http://schemas.microsoft.com/office/powerpoint/2010/main" val="36583311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515A914-B6D6-3497-A3F3-F4F2C6A33919}"/>
              </a:ext>
            </a:extLst>
          </p:cNvPr>
          <p:cNvSpPr>
            <a:spLocks noGrp="1"/>
          </p:cNvSpPr>
          <p:nvPr>
            <p:ph type="ftr" sz="quarter" idx="10"/>
          </p:nvPr>
        </p:nvSpPr>
        <p:spPr/>
        <p:txBody>
          <a:bodyPr/>
          <a:lstStyle/>
          <a:p>
            <a:r>
              <a:rPr lang="en-GB"/>
              <a:t>Education &amp; Training Foundation</a:t>
            </a:r>
            <a:endParaRPr lang="en-GB" dirty="0"/>
          </a:p>
        </p:txBody>
      </p:sp>
      <p:sp>
        <p:nvSpPr>
          <p:cNvPr id="3" name="Slide Number Placeholder 2">
            <a:extLst>
              <a:ext uri="{FF2B5EF4-FFF2-40B4-BE49-F238E27FC236}">
                <a16:creationId xmlns:a16="http://schemas.microsoft.com/office/drawing/2014/main" id="{07F56B32-8CBF-69DC-A202-E49630057999}"/>
              </a:ext>
            </a:extLst>
          </p:cNvPr>
          <p:cNvSpPr>
            <a:spLocks noGrp="1"/>
          </p:cNvSpPr>
          <p:nvPr>
            <p:ph type="sldNum" sz="quarter" idx="11"/>
          </p:nvPr>
        </p:nvSpPr>
        <p:spPr/>
        <p:txBody>
          <a:bodyPr/>
          <a:lstStyle/>
          <a:p>
            <a:fld id="{DA2C159E-F13C-4A85-9A41-E7669D3E0D70}" type="slidenum">
              <a:rPr lang="en-GB" smtClean="0"/>
              <a:pPr/>
              <a:t>41</a:t>
            </a:fld>
            <a:endParaRPr lang="en-GB"/>
          </a:p>
        </p:txBody>
      </p:sp>
      <p:sp>
        <p:nvSpPr>
          <p:cNvPr id="4" name="Text Placeholder 3">
            <a:extLst>
              <a:ext uri="{FF2B5EF4-FFF2-40B4-BE49-F238E27FC236}">
                <a16:creationId xmlns:a16="http://schemas.microsoft.com/office/drawing/2014/main" id="{F222D979-40E3-CB48-80F5-081DC2A6013B}"/>
              </a:ext>
            </a:extLst>
          </p:cNvPr>
          <p:cNvSpPr>
            <a:spLocks noGrp="1"/>
          </p:cNvSpPr>
          <p:nvPr>
            <p:ph type="body" sz="quarter" idx="12"/>
          </p:nvPr>
        </p:nvSpPr>
        <p:spPr>
          <a:xfrm>
            <a:off x="232950" y="897164"/>
            <a:ext cx="7667625" cy="3601574"/>
          </a:xfrm>
        </p:spPr>
        <p:txBody>
          <a:bodyPr/>
          <a:lstStyle/>
          <a:p>
            <a:pPr lvl="1">
              <a:spcAft>
                <a:spcPts val="1200"/>
              </a:spcAft>
            </a:pPr>
            <a:r>
              <a:rPr lang="en-GB" dirty="0"/>
              <a:t>Use the reflective log to review content of this module.</a:t>
            </a:r>
          </a:p>
          <a:p>
            <a:pPr lvl="1">
              <a:spcAft>
                <a:spcPts val="1200"/>
              </a:spcAft>
            </a:pPr>
            <a:r>
              <a:rPr lang="en-GB" dirty="0"/>
              <a:t>Use what you have learned and discussed today to try Responsive Teaching in your classroom and reflect upon its impact.</a:t>
            </a:r>
          </a:p>
          <a:p>
            <a:pPr lvl="1">
              <a:spcAft>
                <a:spcPts val="1200"/>
              </a:spcAft>
            </a:pPr>
            <a:r>
              <a:rPr lang="en-GB" dirty="0"/>
              <a:t>Use the questions, or new ones, to tease out misconceptions from your learners.</a:t>
            </a:r>
          </a:p>
          <a:p>
            <a:pPr lvl="1">
              <a:spcAft>
                <a:spcPts val="1200"/>
              </a:spcAft>
            </a:pPr>
            <a:r>
              <a:rPr lang="en-GB" dirty="0"/>
              <a:t>Be ready to feedback next time.</a:t>
            </a:r>
          </a:p>
        </p:txBody>
      </p:sp>
      <p:sp>
        <p:nvSpPr>
          <p:cNvPr id="5" name="Title 4">
            <a:extLst>
              <a:ext uri="{FF2B5EF4-FFF2-40B4-BE49-F238E27FC236}">
                <a16:creationId xmlns:a16="http://schemas.microsoft.com/office/drawing/2014/main" id="{E68CD34F-E08A-944A-8E73-5CE6BC7FDA0F}"/>
              </a:ext>
            </a:extLst>
          </p:cNvPr>
          <p:cNvSpPr>
            <a:spLocks noGrp="1"/>
          </p:cNvSpPr>
          <p:nvPr>
            <p:ph type="title"/>
          </p:nvPr>
        </p:nvSpPr>
        <p:spPr/>
        <p:txBody>
          <a:bodyPr/>
          <a:lstStyle/>
          <a:p>
            <a:r>
              <a:rPr lang="en-GB" dirty="0"/>
              <a:t>What changes will you make in your practice?</a:t>
            </a:r>
          </a:p>
        </p:txBody>
      </p:sp>
    </p:spTree>
    <p:extLst>
      <p:ext uri="{BB962C8B-B14F-4D97-AF65-F5344CB8AC3E}">
        <p14:creationId xmlns:p14="http://schemas.microsoft.com/office/powerpoint/2010/main" val="38466979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46C7E4-9EEC-56F6-135C-A2462054318B}"/>
              </a:ext>
            </a:extLst>
          </p:cNvPr>
          <p:cNvSpPr>
            <a:spLocks noGrp="1"/>
          </p:cNvSpPr>
          <p:nvPr>
            <p:ph type="sldNum" sz="quarter" idx="11"/>
          </p:nvPr>
        </p:nvSpPr>
        <p:spPr/>
        <p:txBody>
          <a:bodyPr/>
          <a:lstStyle/>
          <a:p>
            <a:fld id="{DA2C159E-F13C-4A85-9A41-E7669D3E0D70}" type="slidenum">
              <a:rPr lang="en-GB" smtClean="0"/>
              <a:pPr/>
              <a:t>42</a:t>
            </a:fld>
            <a:endParaRPr lang="en-GB"/>
          </a:p>
        </p:txBody>
      </p:sp>
      <p:sp>
        <p:nvSpPr>
          <p:cNvPr id="3" name="Title 2">
            <a:extLst>
              <a:ext uri="{FF2B5EF4-FFF2-40B4-BE49-F238E27FC236}">
                <a16:creationId xmlns:a16="http://schemas.microsoft.com/office/drawing/2014/main" id="{C42193B8-96E3-92B3-5E24-6D0EFD34AFAF}"/>
              </a:ext>
            </a:extLst>
          </p:cNvPr>
          <p:cNvSpPr>
            <a:spLocks noGrp="1"/>
          </p:cNvSpPr>
          <p:nvPr>
            <p:ph type="title"/>
          </p:nvPr>
        </p:nvSpPr>
        <p:spPr/>
        <p:txBody>
          <a:bodyPr/>
          <a:lstStyle/>
          <a:p>
            <a:r>
              <a:rPr lang="en-GB" cap="none" dirty="0">
                <a:solidFill>
                  <a:schemeClr val="accent5"/>
                </a:solidFill>
              </a:rPr>
              <a:t>Gap task 1</a:t>
            </a:r>
          </a:p>
        </p:txBody>
      </p:sp>
      <p:sp>
        <p:nvSpPr>
          <p:cNvPr id="4" name="Text Placeholder 3">
            <a:extLst>
              <a:ext uri="{FF2B5EF4-FFF2-40B4-BE49-F238E27FC236}">
                <a16:creationId xmlns:a16="http://schemas.microsoft.com/office/drawing/2014/main" id="{E4FBCCA3-2B0C-8BBB-56D5-D2BA1782DF88}"/>
              </a:ext>
            </a:extLst>
          </p:cNvPr>
          <p:cNvSpPr>
            <a:spLocks noGrp="1"/>
          </p:cNvSpPr>
          <p:nvPr>
            <p:ph type="body" sz="quarter" idx="12"/>
          </p:nvPr>
        </p:nvSpPr>
        <p:spPr>
          <a:xfrm>
            <a:off x="234000" y="843558"/>
            <a:ext cx="8298440" cy="1008112"/>
          </a:xfrm>
        </p:spPr>
        <p:txBody>
          <a:bodyPr/>
          <a:lstStyle/>
          <a:p>
            <a:pPr lvl="1">
              <a:lnSpc>
                <a:spcPts val="2100"/>
              </a:lnSpc>
              <a:spcAft>
                <a:spcPts val="1200"/>
              </a:spcAft>
            </a:pPr>
            <a:r>
              <a:rPr lang="en-GB" sz="2200" dirty="0"/>
              <a:t>Before attending module 3, work through the following question.</a:t>
            </a:r>
          </a:p>
          <a:p>
            <a:pPr lvl="1">
              <a:lnSpc>
                <a:spcPts val="2100"/>
              </a:lnSpc>
              <a:spcAft>
                <a:spcPts val="1200"/>
              </a:spcAft>
            </a:pPr>
            <a:r>
              <a:rPr lang="en-GB" sz="2200" dirty="0"/>
              <a:t>What different approaches can you use to solve it?</a:t>
            </a:r>
          </a:p>
        </p:txBody>
      </p:sp>
      <p:sp>
        <p:nvSpPr>
          <p:cNvPr id="5" name="Footer Placeholder 4">
            <a:extLst>
              <a:ext uri="{FF2B5EF4-FFF2-40B4-BE49-F238E27FC236}">
                <a16:creationId xmlns:a16="http://schemas.microsoft.com/office/drawing/2014/main" id="{D57EBEF8-2281-308B-190D-9AE3E369FFBC}"/>
              </a:ext>
            </a:extLst>
          </p:cNvPr>
          <p:cNvSpPr>
            <a:spLocks noGrp="1"/>
          </p:cNvSpPr>
          <p:nvPr>
            <p:ph type="ftr" sz="quarter" idx="10"/>
          </p:nvPr>
        </p:nvSpPr>
        <p:spPr/>
        <p:txBody>
          <a:bodyPr/>
          <a:lstStyle/>
          <a:p>
            <a:r>
              <a:rPr lang="en-GB"/>
              <a:t>Education &amp; Training Foundation</a:t>
            </a:r>
          </a:p>
        </p:txBody>
      </p:sp>
      <p:sp>
        <p:nvSpPr>
          <p:cNvPr id="7" name="Rounded Rectangle 6">
            <a:extLst>
              <a:ext uri="{FF2B5EF4-FFF2-40B4-BE49-F238E27FC236}">
                <a16:creationId xmlns:a16="http://schemas.microsoft.com/office/drawing/2014/main" id="{D0B4A733-9192-10D3-BE87-817E482F72BF}"/>
              </a:ext>
            </a:extLst>
          </p:cNvPr>
          <p:cNvSpPr/>
          <p:nvPr/>
        </p:nvSpPr>
        <p:spPr>
          <a:xfrm>
            <a:off x="1043608" y="1850445"/>
            <a:ext cx="6912768" cy="2525217"/>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sz="2200" dirty="0" err="1">
                <a:solidFill>
                  <a:schemeClr val="accent6"/>
                </a:solidFill>
              </a:rPr>
              <a:t>Em</a:t>
            </a:r>
            <a:r>
              <a:rPr lang="en-GB" sz="2200" dirty="0">
                <a:solidFill>
                  <a:schemeClr val="accent6"/>
                </a:solidFill>
              </a:rPr>
              <a:t>, Finch and Gill build a wall each.</a:t>
            </a:r>
          </a:p>
          <a:p>
            <a:pPr marL="285750" indent="-285750">
              <a:spcAft>
                <a:spcPts val="600"/>
              </a:spcAft>
              <a:buFont typeface="Arial" panose="020B0604020202020204" pitchFamily="34" charset="0"/>
              <a:buChar char="•"/>
            </a:pPr>
            <a:r>
              <a:rPr lang="en-GB" sz="2200" dirty="0">
                <a:solidFill>
                  <a:schemeClr val="accent6"/>
                </a:solidFill>
              </a:rPr>
              <a:t>Altogether they use 60 blocks.</a:t>
            </a:r>
          </a:p>
          <a:p>
            <a:pPr marL="285750" indent="-285750">
              <a:spcAft>
                <a:spcPts val="600"/>
              </a:spcAft>
              <a:buFont typeface="Arial" panose="020B0604020202020204" pitchFamily="34" charset="0"/>
              <a:buChar char="•"/>
            </a:pPr>
            <a:r>
              <a:rPr lang="en-GB" sz="2200" dirty="0">
                <a:solidFill>
                  <a:schemeClr val="accent6"/>
                </a:solidFill>
              </a:rPr>
              <a:t>Finch’s wall is twice as long as </a:t>
            </a:r>
            <a:r>
              <a:rPr lang="en-GB" sz="2200" dirty="0" err="1">
                <a:solidFill>
                  <a:schemeClr val="accent6"/>
                </a:solidFill>
              </a:rPr>
              <a:t>Em’s</a:t>
            </a:r>
            <a:r>
              <a:rPr lang="en-GB" sz="2200" dirty="0">
                <a:solidFill>
                  <a:schemeClr val="accent6"/>
                </a:solidFill>
              </a:rPr>
              <a:t> wall.</a:t>
            </a:r>
          </a:p>
          <a:p>
            <a:pPr marL="285750" indent="-285750">
              <a:spcAft>
                <a:spcPts val="600"/>
              </a:spcAft>
              <a:buFont typeface="Arial" panose="020B0604020202020204" pitchFamily="34" charset="0"/>
              <a:buChar char="•"/>
            </a:pPr>
            <a:r>
              <a:rPr lang="en-GB" sz="2200" dirty="0">
                <a:solidFill>
                  <a:schemeClr val="accent6"/>
                </a:solidFill>
              </a:rPr>
              <a:t>Gill’s wall is three times as long as </a:t>
            </a:r>
            <a:r>
              <a:rPr lang="en-GB" sz="2200" dirty="0" err="1">
                <a:solidFill>
                  <a:schemeClr val="accent6"/>
                </a:solidFill>
              </a:rPr>
              <a:t>Em’s</a:t>
            </a:r>
            <a:r>
              <a:rPr lang="en-GB" sz="2200" dirty="0">
                <a:solidFill>
                  <a:schemeClr val="accent6"/>
                </a:solidFill>
              </a:rPr>
              <a:t> wall.</a:t>
            </a:r>
          </a:p>
          <a:p>
            <a:pPr>
              <a:spcAft>
                <a:spcPts val="600"/>
              </a:spcAft>
            </a:pPr>
            <a:r>
              <a:rPr lang="en-GB" sz="2200" dirty="0">
                <a:solidFill>
                  <a:schemeClr val="accent6"/>
                </a:solidFill>
              </a:rPr>
              <a:t>How many blocks are in each of their walls?</a:t>
            </a:r>
          </a:p>
        </p:txBody>
      </p:sp>
    </p:spTree>
    <p:extLst>
      <p:ext uri="{BB962C8B-B14F-4D97-AF65-F5344CB8AC3E}">
        <p14:creationId xmlns:p14="http://schemas.microsoft.com/office/powerpoint/2010/main" val="20398265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38CC9-2D2C-9BF3-E83E-D1384BCF32E8}"/>
              </a:ext>
            </a:extLst>
          </p:cNvPr>
          <p:cNvSpPr>
            <a:spLocks noGrp="1"/>
          </p:cNvSpPr>
          <p:nvPr>
            <p:ph type="title"/>
          </p:nvPr>
        </p:nvSpPr>
        <p:spPr>
          <a:xfrm>
            <a:off x="232950" y="249901"/>
            <a:ext cx="8437563" cy="454434"/>
          </a:xfrm>
        </p:spPr>
        <p:txBody>
          <a:bodyPr anchor="t">
            <a:normAutofit/>
          </a:bodyPr>
          <a:lstStyle/>
          <a:p>
            <a:r>
              <a:rPr lang="en-GB" dirty="0">
                <a:solidFill>
                  <a:schemeClr val="accent5"/>
                </a:solidFill>
              </a:rPr>
              <a:t>Gap task 2</a:t>
            </a:r>
          </a:p>
        </p:txBody>
      </p:sp>
      <p:sp>
        <p:nvSpPr>
          <p:cNvPr id="4" name="Slide Number Placeholder 3">
            <a:extLst>
              <a:ext uri="{FF2B5EF4-FFF2-40B4-BE49-F238E27FC236}">
                <a16:creationId xmlns:a16="http://schemas.microsoft.com/office/drawing/2014/main" id="{AE368CBA-0D34-CD48-D0D9-E2A76D3D7F1F}"/>
              </a:ext>
            </a:extLst>
          </p:cNvPr>
          <p:cNvSpPr>
            <a:spLocks noGrp="1"/>
          </p:cNvSpPr>
          <p:nvPr>
            <p:ph type="sldNum" sz="quarter" idx="11"/>
          </p:nvPr>
        </p:nvSpPr>
        <p:spPr>
          <a:xfrm>
            <a:off x="7956376" y="4767263"/>
            <a:ext cx="909464" cy="273844"/>
          </a:xfrm>
        </p:spPr>
        <p:txBody>
          <a:bodyPr anchor="t">
            <a:normAutofit/>
          </a:bodyPr>
          <a:lstStyle/>
          <a:p>
            <a:pPr>
              <a:spcAft>
                <a:spcPts val="600"/>
              </a:spcAft>
            </a:pPr>
            <a:fld id="{7948758F-74EA-4263-AA78-0B23BB3720CD}" type="slidenum">
              <a:rPr lang="en-GB" smtClean="0"/>
              <a:pPr>
                <a:spcAft>
                  <a:spcPts val="600"/>
                </a:spcAft>
              </a:pPr>
              <a:t>43</a:t>
            </a:fld>
            <a:endParaRPr lang="en-GB"/>
          </a:p>
        </p:txBody>
      </p:sp>
      <p:sp>
        <p:nvSpPr>
          <p:cNvPr id="8" name="TextBox 7">
            <a:extLst>
              <a:ext uri="{FF2B5EF4-FFF2-40B4-BE49-F238E27FC236}">
                <a16:creationId xmlns:a16="http://schemas.microsoft.com/office/drawing/2014/main" id="{97776471-D76A-5D22-7A50-B6E4516CA531}"/>
              </a:ext>
            </a:extLst>
          </p:cNvPr>
          <p:cNvSpPr txBox="1"/>
          <p:nvPr/>
        </p:nvSpPr>
        <p:spPr>
          <a:xfrm>
            <a:off x="241746" y="987574"/>
            <a:ext cx="4114229" cy="2585323"/>
          </a:xfrm>
          <a:prstGeom prst="rect">
            <a:avLst/>
          </a:prstGeom>
          <a:noFill/>
        </p:spPr>
        <p:txBody>
          <a:bodyPr wrap="square">
            <a:spAutoFit/>
          </a:bodyPr>
          <a:lstStyle/>
          <a:p>
            <a:r>
              <a:rPr lang="en-GB" dirty="0"/>
              <a:t>Watch this video of Jo </a:t>
            </a:r>
            <a:r>
              <a:rPr lang="en-GB" dirty="0" err="1"/>
              <a:t>Boaler</a:t>
            </a:r>
            <a:r>
              <a:rPr lang="en-GB" dirty="0"/>
              <a:t> talking about </a:t>
            </a:r>
            <a:r>
              <a:rPr lang="en-GB" b="1" dirty="0">
                <a:solidFill>
                  <a:schemeClr val="accent5"/>
                </a:solidFill>
              </a:rPr>
              <a:t>‘Mathematical Connections’: </a:t>
            </a:r>
          </a:p>
          <a:p>
            <a:r>
              <a:rPr lang="en-GB" sz="1800" dirty="0">
                <a:hlinkClick r:id="rId3"/>
              </a:rPr>
              <a:t>https://www.youtube.com/watch?v=7FE_8wGgw_M</a:t>
            </a:r>
            <a:endParaRPr lang="en-GB" sz="1800" dirty="0"/>
          </a:p>
          <a:p>
            <a:endParaRPr lang="en-GB" dirty="0"/>
          </a:p>
          <a:p>
            <a:r>
              <a:rPr lang="en-GB" dirty="0"/>
              <a:t>What are your thoughts about this video?</a:t>
            </a:r>
          </a:p>
          <a:p>
            <a:r>
              <a:rPr lang="en-GB" dirty="0"/>
              <a:t>Make brief notes to discuss at the next session.</a:t>
            </a:r>
          </a:p>
        </p:txBody>
      </p:sp>
      <p:pic>
        <p:nvPicPr>
          <p:cNvPr id="10" name="Picture 9">
            <a:hlinkClick r:id="rId3"/>
            <a:extLst>
              <a:ext uri="{FF2B5EF4-FFF2-40B4-BE49-F238E27FC236}">
                <a16:creationId xmlns:a16="http://schemas.microsoft.com/office/drawing/2014/main" id="{555CBF6B-B076-73A9-9CCA-E60D602E25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32814" y="1825801"/>
            <a:ext cx="4187391" cy="22924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827467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93967E-6BE0-F305-E140-B858B7D92E49}"/>
              </a:ext>
            </a:extLst>
          </p:cNvPr>
          <p:cNvSpPr>
            <a:spLocks noGrp="1"/>
          </p:cNvSpPr>
          <p:nvPr>
            <p:ph type="sldNum" sz="quarter" idx="11"/>
          </p:nvPr>
        </p:nvSpPr>
        <p:spPr/>
        <p:txBody>
          <a:bodyPr/>
          <a:lstStyle/>
          <a:p>
            <a:fld id="{DA2C159E-F13C-4A85-9A41-E7669D3E0D70}" type="slidenum">
              <a:rPr lang="en-GB" smtClean="0"/>
              <a:pPr/>
              <a:t>44</a:t>
            </a:fld>
            <a:endParaRPr lang="en-GB"/>
          </a:p>
        </p:txBody>
      </p:sp>
      <p:sp>
        <p:nvSpPr>
          <p:cNvPr id="3" name="Title 2">
            <a:extLst>
              <a:ext uri="{FF2B5EF4-FFF2-40B4-BE49-F238E27FC236}">
                <a16:creationId xmlns:a16="http://schemas.microsoft.com/office/drawing/2014/main" id="{3C40669C-3BBA-6F01-4189-14CDFE5541E4}"/>
              </a:ext>
            </a:extLst>
          </p:cNvPr>
          <p:cNvSpPr>
            <a:spLocks noGrp="1"/>
          </p:cNvSpPr>
          <p:nvPr>
            <p:ph type="title"/>
          </p:nvPr>
        </p:nvSpPr>
        <p:spPr/>
        <p:txBody>
          <a:bodyPr/>
          <a:lstStyle/>
          <a:p>
            <a:r>
              <a:rPr lang="en-GB" cap="none" dirty="0">
                <a:solidFill>
                  <a:schemeClr val="accent5"/>
                </a:solidFill>
              </a:rPr>
              <a:t>Further CfEM resources on responsive teaching</a:t>
            </a:r>
          </a:p>
        </p:txBody>
      </p:sp>
      <p:sp>
        <p:nvSpPr>
          <p:cNvPr id="4" name="Text Placeholder 3">
            <a:extLst>
              <a:ext uri="{FF2B5EF4-FFF2-40B4-BE49-F238E27FC236}">
                <a16:creationId xmlns:a16="http://schemas.microsoft.com/office/drawing/2014/main" id="{6F5137E6-8990-FB74-16B8-0E5284138691}"/>
              </a:ext>
            </a:extLst>
          </p:cNvPr>
          <p:cNvSpPr>
            <a:spLocks noGrp="1"/>
          </p:cNvSpPr>
          <p:nvPr>
            <p:ph type="body" sz="quarter" idx="12"/>
          </p:nvPr>
        </p:nvSpPr>
        <p:spPr>
          <a:xfrm>
            <a:off x="271673" y="1131590"/>
            <a:ext cx="3805515" cy="2880320"/>
          </a:xfrm>
        </p:spPr>
        <p:txBody>
          <a:bodyPr/>
          <a:lstStyle/>
          <a:p>
            <a:pPr marL="457200" indent="-457200">
              <a:spcAft>
                <a:spcPts val="1200"/>
              </a:spcAft>
              <a:buFont typeface="Arial" panose="020B0604020202020204" pitchFamily="34" charset="0"/>
              <a:buChar char="•"/>
            </a:pPr>
            <a:r>
              <a:rPr lang="en-GB" sz="2400" dirty="0">
                <a:hlinkClick r:id="rId3"/>
              </a:rPr>
              <a:t>Responsive Teaching: an intervention  for FE maths</a:t>
            </a:r>
            <a:endParaRPr lang="en-GB" sz="2400" dirty="0"/>
          </a:p>
          <a:p>
            <a:pPr marL="457200" indent="-457200">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hlinkClick r:id="rId4"/>
              </a:rPr>
              <a:t>CfEM action research reports </a:t>
            </a:r>
            <a:r>
              <a:rPr lang="en-GB" sz="2400" dirty="0">
                <a:latin typeface="Arial" panose="020B0604020202020204" pitchFamily="34" charset="0"/>
                <a:cs typeface="Arial" panose="020B0604020202020204" pitchFamily="34" charset="0"/>
              </a:rPr>
              <a:t>(scroll to responsive teaching)</a:t>
            </a:r>
          </a:p>
        </p:txBody>
      </p:sp>
      <p:sp>
        <p:nvSpPr>
          <p:cNvPr id="5" name="Footer Placeholder 4">
            <a:extLst>
              <a:ext uri="{FF2B5EF4-FFF2-40B4-BE49-F238E27FC236}">
                <a16:creationId xmlns:a16="http://schemas.microsoft.com/office/drawing/2014/main" id="{A4B941BB-C5A6-54EA-7214-8E6ADF017F73}"/>
              </a:ext>
            </a:extLst>
          </p:cNvPr>
          <p:cNvSpPr>
            <a:spLocks noGrp="1"/>
          </p:cNvSpPr>
          <p:nvPr>
            <p:ph type="ftr" sz="quarter" idx="10"/>
          </p:nvPr>
        </p:nvSpPr>
        <p:spPr/>
        <p:txBody>
          <a:bodyPr/>
          <a:lstStyle/>
          <a:p>
            <a:r>
              <a:rPr lang="en-GB"/>
              <a:t>Education &amp; Training Foundation</a:t>
            </a:r>
          </a:p>
        </p:txBody>
      </p:sp>
      <p:pic>
        <p:nvPicPr>
          <p:cNvPr id="6" name="Picture 5">
            <a:hlinkClick r:id="rId3"/>
            <a:extLst>
              <a:ext uri="{FF2B5EF4-FFF2-40B4-BE49-F238E27FC236}">
                <a16:creationId xmlns:a16="http://schemas.microsoft.com/office/drawing/2014/main" id="{07B1D28E-B1A2-8BF1-9F03-F4839D59578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330747">
            <a:off x="5373732" y="1032432"/>
            <a:ext cx="2388702" cy="3403340"/>
          </a:xfrm>
          <a:prstGeom prst="rect">
            <a:avLst/>
          </a:prstGeom>
        </p:spPr>
      </p:pic>
    </p:spTree>
    <p:extLst>
      <p:ext uri="{BB962C8B-B14F-4D97-AF65-F5344CB8AC3E}">
        <p14:creationId xmlns:p14="http://schemas.microsoft.com/office/powerpoint/2010/main" val="2487410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0674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4A2C6A-2E35-4FDB-9964-4155757F3633}"/>
              </a:ext>
            </a:extLst>
          </p:cNvPr>
          <p:cNvSpPr>
            <a:spLocks noGrp="1"/>
          </p:cNvSpPr>
          <p:nvPr>
            <p:ph type="sldNum" sz="quarter" idx="11"/>
          </p:nvPr>
        </p:nvSpPr>
        <p:spPr/>
        <p:txBody>
          <a:bodyPr/>
          <a:lstStyle/>
          <a:p>
            <a:fld id="{DA2C159E-F13C-4A85-9A41-E7669D3E0D70}" type="slidenum">
              <a:rPr lang="en-GB" smtClean="0"/>
              <a:pPr/>
              <a:t>5</a:t>
            </a:fld>
            <a:endParaRPr lang="en-GB"/>
          </a:p>
        </p:txBody>
      </p:sp>
      <p:sp>
        <p:nvSpPr>
          <p:cNvPr id="3" name="Title 2">
            <a:extLst>
              <a:ext uri="{FF2B5EF4-FFF2-40B4-BE49-F238E27FC236}">
                <a16:creationId xmlns:a16="http://schemas.microsoft.com/office/drawing/2014/main" id="{9B17F10F-033F-42EB-98B7-B6F8D24F458B}"/>
              </a:ext>
            </a:extLst>
          </p:cNvPr>
          <p:cNvSpPr>
            <a:spLocks noGrp="1"/>
          </p:cNvSpPr>
          <p:nvPr>
            <p:ph type="title"/>
          </p:nvPr>
        </p:nvSpPr>
        <p:spPr>
          <a:xfrm>
            <a:off x="232950" y="339502"/>
            <a:ext cx="8437563" cy="609823"/>
          </a:xfrm>
        </p:spPr>
        <p:txBody>
          <a:bodyPr>
            <a:normAutofit/>
          </a:bodyPr>
          <a:lstStyle/>
          <a:p>
            <a:r>
              <a:rPr lang="en-GB" sz="2400" cap="none" dirty="0">
                <a:solidFill>
                  <a:srgbClr val="BE0064"/>
                </a:solidFill>
                <a:latin typeface="Arial" panose="020B0604020202020204" pitchFamily="34" charset="0"/>
                <a:cs typeface="Arial" panose="020B0604020202020204" pitchFamily="34" charset="0"/>
              </a:rPr>
              <a:t>Course structure</a:t>
            </a:r>
            <a:endParaRPr lang="id-ID" sz="2400" cap="none" dirty="0">
              <a:solidFill>
                <a:srgbClr val="BE0064"/>
              </a:solidFill>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C54549FC-9D1B-446B-A0DD-3FADFA42C21B}"/>
              </a:ext>
            </a:extLst>
          </p:cNvPr>
          <p:cNvSpPr>
            <a:spLocks noGrp="1"/>
          </p:cNvSpPr>
          <p:nvPr>
            <p:ph type="body" sz="quarter" idx="12"/>
          </p:nvPr>
        </p:nvSpPr>
        <p:spPr>
          <a:xfrm>
            <a:off x="293889" y="947989"/>
            <a:ext cx="7667625" cy="3672996"/>
          </a:xfrm>
        </p:spPr>
        <p:txBody>
          <a:bodyPr vert="horz" lIns="91440" tIns="45720" rIns="91440" bIns="45720" rtlCol="0" anchor="t">
            <a:noAutofit/>
          </a:bodyPr>
          <a:lstStyle/>
          <a:p>
            <a:pPr marL="457200" indent="-457200">
              <a:spcAft>
                <a:spcPts val="1200"/>
              </a:spcAft>
              <a:buFont typeface="Arial" panose="020B0604020202020204" pitchFamily="34" charset="0"/>
              <a:buChar char="•"/>
            </a:pPr>
            <a:r>
              <a:rPr lang="en-GB" sz="2400" dirty="0">
                <a:solidFill>
                  <a:srgbClr val="BE0064"/>
                </a:solidFill>
                <a:latin typeface="Arial"/>
                <a:cs typeface="Arial"/>
              </a:rPr>
              <a:t>Module 1: 	</a:t>
            </a:r>
            <a:r>
              <a:rPr lang="en-GB" sz="2400" dirty="0">
                <a:latin typeface="Arial"/>
                <a:cs typeface="Arial"/>
              </a:rPr>
              <a:t>Engagement and resilience</a:t>
            </a:r>
          </a:p>
          <a:p>
            <a:pPr marL="457200" indent="-457200">
              <a:spcAft>
                <a:spcPts val="1200"/>
              </a:spcAft>
              <a:buFont typeface="Arial" panose="020B0604020202020204" pitchFamily="34" charset="0"/>
              <a:buChar char="•"/>
            </a:pPr>
            <a:r>
              <a:rPr lang="en-GB" sz="2400" b="1" dirty="0">
                <a:solidFill>
                  <a:srgbClr val="BE0064"/>
                </a:solidFill>
                <a:latin typeface="Arial"/>
                <a:cs typeface="Arial"/>
              </a:rPr>
              <a:t>Module 2: 	</a:t>
            </a:r>
            <a:r>
              <a:rPr lang="en-GB" sz="2400" b="1" dirty="0">
                <a:solidFill>
                  <a:schemeClr val="accent5"/>
                </a:solidFill>
                <a:latin typeface="Arial"/>
                <a:cs typeface="Arial"/>
              </a:rPr>
              <a:t>Responsive teaching</a:t>
            </a:r>
          </a:p>
          <a:p>
            <a:pPr marL="457200" indent="-457200">
              <a:spcAft>
                <a:spcPts val="1200"/>
              </a:spcAft>
              <a:buFont typeface="Arial" panose="020B0604020202020204" pitchFamily="34" charset="0"/>
              <a:buChar char="•"/>
            </a:pPr>
            <a:r>
              <a:rPr lang="en-GB" sz="2400" dirty="0">
                <a:solidFill>
                  <a:srgbClr val="BE0064"/>
                </a:solidFill>
                <a:latin typeface="Arial" panose="020B0604020202020204" pitchFamily="34" charset="0"/>
                <a:cs typeface="Arial" panose="020B0604020202020204" pitchFamily="34" charset="0"/>
              </a:rPr>
              <a:t>Module 3:   </a:t>
            </a:r>
            <a:r>
              <a:rPr lang="en-GB" sz="2400" dirty="0">
                <a:solidFill>
                  <a:srgbClr val="E62247"/>
                </a:solidFill>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Making sense of proportion</a:t>
            </a:r>
          </a:p>
          <a:p>
            <a:pPr marL="457200" indent="-457200">
              <a:spcAft>
                <a:spcPts val="1200"/>
              </a:spcAft>
              <a:buFont typeface="Arial" panose="020B0604020202020204" pitchFamily="34" charset="0"/>
              <a:buChar char="•"/>
            </a:pPr>
            <a:r>
              <a:rPr lang="en-GB" sz="2400" dirty="0">
                <a:solidFill>
                  <a:srgbClr val="BE0064"/>
                </a:solidFill>
                <a:latin typeface="Arial" panose="020B0604020202020204" pitchFamily="34" charset="0"/>
                <a:cs typeface="Arial" panose="020B0604020202020204" pitchFamily="34" charset="0"/>
              </a:rPr>
              <a:t>Module 4:  </a:t>
            </a:r>
            <a:r>
              <a:rPr lang="en-GB" sz="2400" dirty="0">
                <a:solidFill>
                  <a:srgbClr val="E62247"/>
                </a:solidFill>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Working with manipulatives</a:t>
            </a:r>
          </a:p>
          <a:p>
            <a:pPr marL="457200" indent="-457200">
              <a:spcAft>
                <a:spcPts val="1200"/>
              </a:spcAft>
              <a:buFont typeface="Arial" panose="020B0604020202020204" pitchFamily="34" charset="0"/>
              <a:buChar char="•"/>
            </a:pPr>
            <a:r>
              <a:rPr lang="en-GB" sz="2400" dirty="0">
                <a:solidFill>
                  <a:srgbClr val="BE0064"/>
                </a:solidFill>
                <a:latin typeface="Arial" panose="020B0604020202020204" pitchFamily="34" charset="0"/>
                <a:cs typeface="Arial" panose="020B0604020202020204" pitchFamily="34" charset="0"/>
              </a:rPr>
              <a:t>Module 5: 	</a:t>
            </a:r>
            <a:r>
              <a:rPr lang="en-GB" sz="2400" dirty="0">
                <a:effectLst/>
                <a:latin typeface="Arial" panose="020B0604020202020204" pitchFamily="34" charset="0"/>
                <a:ea typeface="Calibri" panose="020F0502020204030204" pitchFamily="34" charset="0"/>
                <a:cs typeface="Arial" panose="020B0604020202020204" pitchFamily="34" charset="0"/>
              </a:rPr>
              <a:t>Getting "unstuck"- reasoning and 				problem solving</a:t>
            </a:r>
            <a:r>
              <a:rPr lang="en-GB" sz="2400" dirty="0">
                <a:latin typeface="Arial" panose="020B0604020202020204" pitchFamily="34" charset="0"/>
                <a:cs typeface="Arial" panose="020B0604020202020204" pitchFamily="34" charset="0"/>
              </a:rPr>
              <a:t> </a:t>
            </a:r>
          </a:p>
          <a:p>
            <a:pPr marL="457200" indent="-457200">
              <a:spcAft>
                <a:spcPts val="1200"/>
              </a:spcAft>
              <a:buFont typeface="Arial" panose="020B0604020202020204" pitchFamily="34" charset="0"/>
              <a:buChar char="•"/>
            </a:pPr>
            <a:r>
              <a:rPr lang="en-GB" sz="2400" dirty="0">
                <a:solidFill>
                  <a:srgbClr val="BE0064"/>
                </a:solidFill>
                <a:latin typeface="Arial" panose="020B0604020202020204" pitchFamily="34" charset="0"/>
                <a:cs typeface="Arial" panose="020B0604020202020204" pitchFamily="34" charset="0"/>
              </a:rPr>
              <a:t>Module 6:   </a:t>
            </a:r>
            <a:r>
              <a:rPr lang="en-GB" sz="2400" dirty="0">
                <a:solidFill>
                  <a:srgbClr val="E62247"/>
                </a:solidFill>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Planning for learning</a:t>
            </a:r>
            <a:endParaRPr lang="en-GB" sz="2400" dirty="0">
              <a:latin typeface="Arial"/>
              <a:cs typeface="Arial"/>
            </a:endParaRPr>
          </a:p>
        </p:txBody>
      </p:sp>
    </p:spTree>
    <p:extLst>
      <p:ext uri="{BB962C8B-B14F-4D97-AF65-F5344CB8AC3E}">
        <p14:creationId xmlns:p14="http://schemas.microsoft.com/office/powerpoint/2010/main" val="3092138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2C18940-F5B9-4687-CB6A-C7F1A0CE5B70}"/>
              </a:ext>
            </a:extLst>
          </p:cNvPr>
          <p:cNvSpPr>
            <a:spLocks noGrp="1"/>
          </p:cNvSpPr>
          <p:nvPr>
            <p:ph type="ftr" sz="quarter" idx="10"/>
          </p:nvPr>
        </p:nvSpPr>
        <p:spPr/>
        <p:txBody>
          <a:bodyPr/>
          <a:lstStyle/>
          <a:p>
            <a:r>
              <a:rPr lang="en-GB"/>
              <a:t>Education &amp; Training Foundation</a:t>
            </a:r>
            <a:endParaRPr lang="en-GB" dirty="0"/>
          </a:p>
        </p:txBody>
      </p:sp>
      <p:sp>
        <p:nvSpPr>
          <p:cNvPr id="3" name="Slide Number Placeholder 2">
            <a:extLst>
              <a:ext uri="{FF2B5EF4-FFF2-40B4-BE49-F238E27FC236}">
                <a16:creationId xmlns:a16="http://schemas.microsoft.com/office/drawing/2014/main" id="{F30852CF-3A52-9385-DAF6-904113604ACD}"/>
              </a:ext>
            </a:extLst>
          </p:cNvPr>
          <p:cNvSpPr>
            <a:spLocks noGrp="1"/>
          </p:cNvSpPr>
          <p:nvPr>
            <p:ph type="sldNum" sz="quarter" idx="11"/>
          </p:nvPr>
        </p:nvSpPr>
        <p:spPr/>
        <p:txBody>
          <a:bodyPr/>
          <a:lstStyle/>
          <a:p>
            <a:fld id="{DA2C159E-F13C-4A85-9A41-E7669D3E0D70}" type="slidenum">
              <a:rPr lang="en-GB" smtClean="0"/>
              <a:pPr/>
              <a:t>6</a:t>
            </a:fld>
            <a:endParaRPr lang="en-GB"/>
          </a:p>
        </p:txBody>
      </p:sp>
      <p:sp>
        <p:nvSpPr>
          <p:cNvPr id="4" name="Text Placeholder 3">
            <a:extLst>
              <a:ext uri="{FF2B5EF4-FFF2-40B4-BE49-F238E27FC236}">
                <a16:creationId xmlns:a16="http://schemas.microsoft.com/office/drawing/2014/main" id="{1FF56205-99A7-4356-AF8A-8FF689676529}"/>
              </a:ext>
            </a:extLst>
          </p:cNvPr>
          <p:cNvSpPr>
            <a:spLocks noGrp="1"/>
          </p:cNvSpPr>
          <p:nvPr>
            <p:ph type="body" sz="quarter" idx="12"/>
          </p:nvPr>
        </p:nvSpPr>
        <p:spPr/>
        <p:txBody>
          <a:bodyPr/>
          <a:lstStyle/>
          <a:p>
            <a:r>
              <a:rPr lang="en-GB" dirty="0"/>
              <a:t>**:**	Pre-session task review</a:t>
            </a:r>
          </a:p>
          <a:p>
            <a:r>
              <a:rPr lang="en-GB" dirty="0"/>
              <a:t>**:**	Aims, schedule and housekeeping</a:t>
            </a:r>
          </a:p>
          <a:p>
            <a:r>
              <a:rPr lang="en-GB" dirty="0"/>
              <a:t>**:**	Exploration of Responsive Teaching</a:t>
            </a:r>
          </a:p>
          <a:p>
            <a:r>
              <a:rPr lang="en-GB" dirty="0"/>
              <a:t>**:** 	Comfort break</a:t>
            </a:r>
          </a:p>
          <a:p>
            <a:r>
              <a:rPr lang="en-GB" dirty="0"/>
              <a:t>**:**	Effective use of questions</a:t>
            </a:r>
          </a:p>
          <a:p>
            <a:r>
              <a:rPr lang="en-GB" dirty="0"/>
              <a:t>**:**	Next steps</a:t>
            </a:r>
          </a:p>
          <a:p>
            <a:r>
              <a:rPr lang="en-GB" dirty="0"/>
              <a:t>**:** 	Close</a:t>
            </a:r>
          </a:p>
          <a:p>
            <a:endParaRPr lang="en-GB" dirty="0"/>
          </a:p>
          <a:p>
            <a:endParaRPr lang="en-GB" dirty="0"/>
          </a:p>
        </p:txBody>
      </p:sp>
      <p:sp>
        <p:nvSpPr>
          <p:cNvPr id="5" name="Title 4">
            <a:extLst>
              <a:ext uri="{FF2B5EF4-FFF2-40B4-BE49-F238E27FC236}">
                <a16:creationId xmlns:a16="http://schemas.microsoft.com/office/drawing/2014/main" id="{200649C8-CEA5-7301-95D7-623571E08B00}"/>
              </a:ext>
            </a:extLst>
          </p:cNvPr>
          <p:cNvSpPr>
            <a:spLocks noGrp="1"/>
          </p:cNvSpPr>
          <p:nvPr>
            <p:ph type="title"/>
          </p:nvPr>
        </p:nvSpPr>
        <p:spPr/>
        <p:txBody>
          <a:bodyPr/>
          <a:lstStyle/>
          <a:p>
            <a:r>
              <a:rPr lang="en-GB" dirty="0"/>
              <a:t>Today’s schedule</a:t>
            </a:r>
          </a:p>
        </p:txBody>
      </p:sp>
      <p:sp>
        <p:nvSpPr>
          <p:cNvPr id="6" name="TextBox 5">
            <a:extLst>
              <a:ext uri="{FF2B5EF4-FFF2-40B4-BE49-F238E27FC236}">
                <a16:creationId xmlns:a16="http://schemas.microsoft.com/office/drawing/2014/main" id="{967978B6-80EB-657D-9910-2AF0B451F574}"/>
              </a:ext>
            </a:extLst>
          </p:cNvPr>
          <p:cNvSpPr txBox="1"/>
          <p:nvPr/>
        </p:nvSpPr>
        <p:spPr>
          <a:xfrm>
            <a:off x="0" y="-33264"/>
            <a:ext cx="9144000" cy="207749"/>
          </a:xfrm>
          <a:prstGeom prst="rect">
            <a:avLst/>
          </a:prstGeom>
          <a:solidFill>
            <a:srgbClr val="FFFF00"/>
          </a:solidFill>
        </p:spPr>
        <p:txBody>
          <a:bodyPr wrap="square" lIns="0" tIns="0" rIns="0" bIns="0" rtlCol="0">
            <a:spAutoFit/>
          </a:bodyPr>
          <a:lstStyle/>
          <a:p>
            <a:pPr algn="ctr"/>
            <a:r>
              <a:rPr lang="en-GB" sz="1350" dirty="0"/>
              <a:t>SLIDE TO BE UPDATED ACCORDINGLY THEN DELETE THESE BANNERS</a:t>
            </a:r>
          </a:p>
        </p:txBody>
      </p:sp>
      <p:sp>
        <p:nvSpPr>
          <p:cNvPr id="7" name="TextBox 6">
            <a:extLst>
              <a:ext uri="{FF2B5EF4-FFF2-40B4-BE49-F238E27FC236}">
                <a16:creationId xmlns:a16="http://schemas.microsoft.com/office/drawing/2014/main" id="{98444664-E0DC-772F-F954-85A030E48571}"/>
              </a:ext>
            </a:extLst>
          </p:cNvPr>
          <p:cNvSpPr txBox="1"/>
          <p:nvPr/>
        </p:nvSpPr>
        <p:spPr>
          <a:xfrm>
            <a:off x="0" y="4937232"/>
            <a:ext cx="9144000" cy="207749"/>
          </a:xfrm>
          <a:prstGeom prst="rect">
            <a:avLst/>
          </a:prstGeom>
          <a:solidFill>
            <a:srgbClr val="FFFF00"/>
          </a:solidFill>
        </p:spPr>
        <p:txBody>
          <a:bodyPr wrap="square" lIns="0" tIns="0" rIns="0" bIns="0" rtlCol="0">
            <a:spAutoFit/>
          </a:bodyPr>
          <a:lstStyle/>
          <a:p>
            <a:pPr algn="ctr"/>
            <a:r>
              <a:rPr lang="en-GB" sz="1350" dirty="0"/>
              <a:t>SLIDE TO BE UPDATED ACCORDINGLY THEN DELETE THESE BANNERS</a:t>
            </a:r>
          </a:p>
        </p:txBody>
      </p:sp>
    </p:spTree>
    <p:extLst>
      <p:ext uri="{BB962C8B-B14F-4D97-AF65-F5344CB8AC3E}">
        <p14:creationId xmlns:p14="http://schemas.microsoft.com/office/powerpoint/2010/main" val="1622404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22E39DA-90A1-A480-AD1B-41E1F9C17C5A}"/>
              </a:ext>
            </a:extLst>
          </p:cNvPr>
          <p:cNvSpPr>
            <a:spLocks noGrp="1"/>
          </p:cNvSpPr>
          <p:nvPr>
            <p:ph type="ftr" sz="quarter" idx="10"/>
          </p:nvPr>
        </p:nvSpPr>
        <p:spPr/>
        <p:txBody>
          <a:bodyPr/>
          <a:lstStyle/>
          <a:p>
            <a:r>
              <a:rPr lang="en-GB"/>
              <a:t>Education &amp; Training Foundation</a:t>
            </a:r>
            <a:endParaRPr lang="en-GB" dirty="0"/>
          </a:p>
        </p:txBody>
      </p:sp>
      <p:sp>
        <p:nvSpPr>
          <p:cNvPr id="3" name="Slide Number Placeholder 2">
            <a:extLst>
              <a:ext uri="{FF2B5EF4-FFF2-40B4-BE49-F238E27FC236}">
                <a16:creationId xmlns:a16="http://schemas.microsoft.com/office/drawing/2014/main" id="{DFF80D3A-21DC-6C7C-3BA7-93B2F73C37DB}"/>
              </a:ext>
            </a:extLst>
          </p:cNvPr>
          <p:cNvSpPr>
            <a:spLocks noGrp="1"/>
          </p:cNvSpPr>
          <p:nvPr>
            <p:ph type="sldNum" sz="quarter" idx="11"/>
          </p:nvPr>
        </p:nvSpPr>
        <p:spPr/>
        <p:txBody>
          <a:bodyPr/>
          <a:lstStyle/>
          <a:p>
            <a:fld id="{DA2C159E-F13C-4A85-9A41-E7669D3E0D70}" type="slidenum">
              <a:rPr lang="en-GB" smtClean="0"/>
              <a:pPr/>
              <a:t>7</a:t>
            </a:fld>
            <a:endParaRPr lang="en-GB"/>
          </a:p>
        </p:txBody>
      </p:sp>
      <p:sp>
        <p:nvSpPr>
          <p:cNvPr id="4" name="Text Placeholder 3">
            <a:extLst>
              <a:ext uri="{FF2B5EF4-FFF2-40B4-BE49-F238E27FC236}">
                <a16:creationId xmlns:a16="http://schemas.microsoft.com/office/drawing/2014/main" id="{DC1AD5AC-AECF-373E-28A3-8ABB5F8C3636}"/>
              </a:ext>
            </a:extLst>
          </p:cNvPr>
          <p:cNvSpPr>
            <a:spLocks noGrp="1"/>
          </p:cNvSpPr>
          <p:nvPr>
            <p:ph type="body" sz="quarter" idx="12"/>
          </p:nvPr>
        </p:nvSpPr>
        <p:spPr>
          <a:xfrm>
            <a:off x="234000" y="986400"/>
            <a:ext cx="8226432" cy="3601574"/>
          </a:xfrm>
        </p:spPr>
        <p:txBody>
          <a:bodyPr/>
          <a:lstStyle/>
          <a:p>
            <a:pPr>
              <a:lnSpc>
                <a:spcPct val="100000"/>
              </a:lnSpc>
            </a:pPr>
            <a:r>
              <a:rPr lang="en-GB" dirty="0"/>
              <a:t>On completion of this module, participants will have:</a:t>
            </a:r>
          </a:p>
          <a:p>
            <a:pPr>
              <a:lnSpc>
                <a:spcPct val="100000"/>
              </a:lnSpc>
            </a:pPr>
            <a:endParaRPr lang="en-GB" dirty="0"/>
          </a:p>
          <a:p>
            <a:pPr lvl="1">
              <a:lnSpc>
                <a:spcPct val="100000"/>
              </a:lnSpc>
            </a:pPr>
            <a:r>
              <a:rPr lang="en-GB" dirty="0"/>
              <a:t>a clear understanding of a responsive teaching approach in the FE maths classroom</a:t>
            </a:r>
          </a:p>
          <a:p>
            <a:pPr lvl="1">
              <a:lnSpc>
                <a:spcPct val="100000"/>
              </a:lnSpc>
            </a:pPr>
            <a:endParaRPr lang="en-GB" dirty="0"/>
          </a:p>
          <a:p>
            <a:pPr lvl="1">
              <a:lnSpc>
                <a:spcPct val="100000"/>
              </a:lnSpc>
            </a:pPr>
            <a:r>
              <a:rPr lang="en-GB" dirty="0"/>
              <a:t>a bank of strategies to employ in lessons which will help identify students’ misconceptions</a:t>
            </a:r>
          </a:p>
          <a:p>
            <a:pPr lvl="1"/>
            <a:endParaRPr lang="en-GB" dirty="0"/>
          </a:p>
          <a:p>
            <a:pPr lvl="1"/>
            <a:endParaRPr lang="en-GB" dirty="0"/>
          </a:p>
        </p:txBody>
      </p:sp>
      <p:sp>
        <p:nvSpPr>
          <p:cNvPr id="5" name="Title 4">
            <a:extLst>
              <a:ext uri="{FF2B5EF4-FFF2-40B4-BE49-F238E27FC236}">
                <a16:creationId xmlns:a16="http://schemas.microsoft.com/office/drawing/2014/main" id="{5899A4C0-2254-DF5D-2815-199FB15D5083}"/>
              </a:ext>
            </a:extLst>
          </p:cNvPr>
          <p:cNvSpPr>
            <a:spLocks noGrp="1"/>
          </p:cNvSpPr>
          <p:nvPr>
            <p:ph type="title"/>
          </p:nvPr>
        </p:nvSpPr>
        <p:spPr/>
        <p:txBody>
          <a:bodyPr/>
          <a:lstStyle/>
          <a:p>
            <a:r>
              <a:rPr lang="en-GB" dirty="0"/>
              <a:t>Aims of Module 2</a:t>
            </a:r>
          </a:p>
        </p:txBody>
      </p:sp>
    </p:spTree>
    <p:extLst>
      <p:ext uri="{BB962C8B-B14F-4D97-AF65-F5344CB8AC3E}">
        <p14:creationId xmlns:p14="http://schemas.microsoft.com/office/powerpoint/2010/main" val="1066291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Education &amp; Training Foundation</a:t>
            </a:r>
            <a:endParaRPr lang="en-GB" dirty="0"/>
          </a:p>
        </p:txBody>
      </p:sp>
      <p:sp>
        <p:nvSpPr>
          <p:cNvPr id="4" name="Slide Number Placeholder 3"/>
          <p:cNvSpPr>
            <a:spLocks noGrp="1"/>
          </p:cNvSpPr>
          <p:nvPr>
            <p:ph type="sldNum" sz="quarter" idx="11"/>
          </p:nvPr>
        </p:nvSpPr>
        <p:spPr/>
        <p:txBody>
          <a:bodyPr/>
          <a:lstStyle/>
          <a:p>
            <a:fld id="{DA2C159E-F13C-4A85-9A41-E7669D3E0D70}" type="slidenum">
              <a:rPr lang="en-GB" smtClean="0"/>
              <a:pPr/>
              <a:t>8</a:t>
            </a:fld>
            <a:endParaRPr lang="en-GB"/>
          </a:p>
        </p:txBody>
      </p:sp>
      <p:sp>
        <p:nvSpPr>
          <p:cNvPr id="5" name="Text Placeholder 4"/>
          <p:cNvSpPr>
            <a:spLocks noGrp="1"/>
          </p:cNvSpPr>
          <p:nvPr>
            <p:ph type="body" sz="quarter" idx="12"/>
          </p:nvPr>
        </p:nvSpPr>
        <p:spPr/>
        <p:txBody>
          <a:bodyPr/>
          <a:lstStyle/>
          <a:p>
            <a:r>
              <a:rPr lang="en-GB" dirty="0"/>
              <a:t>This slide to be populated with housekeeping and health/safety information</a:t>
            </a:r>
          </a:p>
        </p:txBody>
      </p:sp>
      <p:sp>
        <p:nvSpPr>
          <p:cNvPr id="12" name="Title 11"/>
          <p:cNvSpPr>
            <a:spLocks noGrp="1"/>
          </p:cNvSpPr>
          <p:nvPr>
            <p:ph type="title"/>
          </p:nvPr>
        </p:nvSpPr>
        <p:spPr/>
        <p:txBody>
          <a:bodyPr/>
          <a:lstStyle/>
          <a:p>
            <a:r>
              <a:rPr lang="en-GB" cap="none" dirty="0">
                <a:solidFill>
                  <a:schemeClr val="accent5"/>
                </a:solidFill>
              </a:rPr>
              <a:t>Housekeeping</a:t>
            </a:r>
          </a:p>
        </p:txBody>
      </p:sp>
      <p:sp>
        <p:nvSpPr>
          <p:cNvPr id="8" name="TextBox 7">
            <a:extLst>
              <a:ext uri="{FF2B5EF4-FFF2-40B4-BE49-F238E27FC236}">
                <a16:creationId xmlns:a16="http://schemas.microsoft.com/office/drawing/2014/main" id="{BEDEF0CC-168E-0F71-E3AA-2CF51805D930}"/>
              </a:ext>
            </a:extLst>
          </p:cNvPr>
          <p:cNvSpPr txBox="1"/>
          <p:nvPr/>
        </p:nvSpPr>
        <p:spPr>
          <a:xfrm>
            <a:off x="0" y="-33264"/>
            <a:ext cx="9144000" cy="207749"/>
          </a:xfrm>
          <a:prstGeom prst="rect">
            <a:avLst/>
          </a:prstGeom>
          <a:solidFill>
            <a:srgbClr val="FFFF00"/>
          </a:solidFill>
        </p:spPr>
        <p:txBody>
          <a:bodyPr wrap="square" lIns="0" tIns="0" rIns="0" bIns="0" rtlCol="0">
            <a:spAutoFit/>
          </a:bodyPr>
          <a:lstStyle/>
          <a:p>
            <a:pPr algn="ctr"/>
            <a:r>
              <a:rPr lang="en-GB" sz="1350" dirty="0"/>
              <a:t>SLIDE TO BE UPDATED ACCORDINGLY THEN DELETE THESE BANNERS</a:t>
            </a:r>
          </a:p>
        </p:txBody>
      </p:sp>
      <p:sp>
        <p:nvSpPr>
          <p:cNvPr id="9" name="TextBox 8">
            <a:extLst>
              <a:ext uri="{FF2B5EF4-FFF2-40B4-BE49-F238E27FC236}">
                <a16:creationId xmlns:a16="http://schemas.microsoft.com/office/drawing/2014/main" id="{7E36D6DC-9EAF-ABFF-59F6-E5246BF16A8D}"/>
              </a:ext>
            </a:extLst>
          </p:cNvPr>
          <p:cNvSpPr txBox="1"/>
          <p:nvPr/>
        </p:nvSpPr>
        <p:spPr>
          <a:xfrm>
            <a:off x="0" y="4937232"/>
            <a:ext cx="9144000" cy="207749"/>
          </a:xfrm>
          <a:prstGeom prst="rect">
            <a:avLst/>
          </a:prstGeom>
          <a:solidFill>
            <a:srgbClr val="FFFF00"/>
          </a:solidFill>
        </p:spPr>
        <p:txBody>
          <a:bodyPr wrap="square" lIns="0" tIns="0" rIns="0" bIns="0" rtlCol="0">
            <a:spAutoFit/>
          </a:bodyPr>
          <a:lstStyle/>
          <a:p>
            <a:pPr algn="ctr"/>
            <a:r>
              <a:rPr lang="en-GB" sz="1350" dirty="0"/>
              <a:t>SLIDE TO BE UPDATED ACCORDINGLY THEN DELETE THESE BANNERS</a:t>
            </a:r>
          </a:p>
        </p:txBody>
      </p:sp>
    </p:spTree>
    <p:extLst>
      <p:ext uri="{BB962C8B-B14F-4D97-AF65-F5344CB8AC3E}">
        <p14:creationId xmlns:p14="http://schemas.microsoft.com/office/powerpoint/2010/main" val="254945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03</a:t>
            </a:r>
          </a:p>
        </p:txBody>
      </p:sp>
      <p:sp>
        <p:nvSpPr>
          <p:cNvPr id="5" name="Subtitle 4"/>
          <p:cNvSpPr>
            <a:spLocks noGrp="1"/>
          </p:cNvSpPr>
          <p:nvPr>
            <p:ph type="subTitle" idx="1"/>
          </p:nvPr>
        </p:nvSpPr>
        <p:spPr/>
        <p:txBody>
          <a:bodyPr>
            <a:noAutofit/>
          </a:bodyPr>
          <a:lstStyle/>
          <a:p>
            <a:r>
              <a:rPr lang="en-GB" dirty="0"/>
              <a:t>What is responsive teaching?</a:t>
            </a:r>
          </a:p>
        </p:txBody>
      </p:sp>
    </p:spTree>
    <p:extLst>
      <p:ext uri="{BB962C8B-B14F-4D97-AF65-F5344CB8AC3E}">
        <p14:creationId xmlns:p14="http://schemas.microsoft.com/office/powerpoint/2010/main" val="283509854"/>
      </p:ext>
    </p:extLst>
  </p:cSld>
  <p:clrMapOvr>
    <a:masterClrMapping/>
  </p:clrMapOvr>
</p:sld>
</file>

<file path=ppt/theme/theme1.xml><?xml version="1.0" encoding="utf-8"?>
<a:theme xmlns:a="http://schemas.openxmlformats.org/drawingml/2006/main" name="ETF Master">
  <a:themeElements>
    <a:clrScheme name="ETF Brand Colours">
      <a:dk1>
        <a:sysClr val="windowText" lastClr="000000"/>
      </a:dk1>
      <a:lt1>
        <a:sysClr val="window" lastClr="FFFFFF"/>
      </a:lt1>
      <a:dk2>
        <a:srgbClr val="000000"/>
      </a:dk2>
      <a:lt2>
        <a:srgbClr val="EEECE1"/>
      </a:lt2>
      <a:accent1>
        <a:srgbClr val="00A068"/>
      </a:accent1>
      <a:accent2>
        <a:srgbClr val="E51C41"/>
      </a:accent2>
      <a:accent3>
        <a:srgbClr val="FDB913"/>
      </a:accent3>
      <a:accent4>
        <a:srgbClr val="0071F8"/>
      </a:accent4>
      <a:accent5>
        <a:srgbClr val="BE0064"/>
      </a:accent5>
      <a:accent6>
        <a:srgbClr val="000000"/>
      </a:accent6>
      <a:hlink>
        <a:srgbClr val="0000FF"/>
      </a:hlink>
      <a:folHlink>
        <a:srgbClr val="800080"/>
      </a:folHlink>
    </a:clrScheme>
    <a:fontScheme name="ETF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350" dirty="0"/>
        </a:defPPr>
      </a:lstStyle>
    </a:txDef>
  </a:objectDefaults>
  <a:extraClrSchemeLst/>
  <a:extLst>
    <a:ext uri="{05A4C25C-085E-4340-85A3-A5531E510DB2}">
      <thm15:themeFamily xmlns:thm15="http://schemas.microsoft.com/office/thememl/2012/main" name="ETF PPT TEMPLATE 2017 REVISION 2" id="{D9072210-44E4-4708-8F0F-C17D53D19737}" vid="{93905E69-2C3A-474D-AE1D-AE1AB7FC7A7C}"/>
    </a:ext>
  </a:extLst>
</a:theme>
</file>

<file path=ppt/theme/theme2.xml><?xml version="1.0" encoding="utf-8"?>
<a:theme xmlns:a="http://schemas.openxmlformats.org/drawingml/2006/main" name="1_ETF Master">
  <a:themeElements>
    <a:clrScheme name="Custom 7">
      <a:dk1>
        <a:srgbClr val="000000"/>
      </a:dk1>
      <a:lt1>
        <a:srgbClr val="FFFFFF"/>
      </a:lt1>
      <a:dk2>
        <a:srgbClr val="000000"/>
      </a:dk2>
      <a:lt2>
        <a:srgbClr val="EEECE1"/>
      </a:lt2>
      <a:accent1>
        <a:srgbClr val="008556"/>
      </a:accent1>
      <a:accent2>
        <a:srgbClr val="E51C41"/>
      </a:accent2>
      <a:accent3>
        <a:srgbClr val="FDB913"/>
      </a:accent3>
      <a:accent4>
        <a:srgbClr val="006EF5"/>
      </a:accent4>
      <a:accent5>
        <a:srgbClr val="BE0064"/>
      </a:accent5>
      <a:accent6>
        <a:srgbClr val="000000"/>
      </a:accent6>
      <a:hlink>
        <a:srgbClr val="0000FF"/>
      </a:hlink>
      <a:folHlink>
        <a:srgbClr val="800080"/>
      </a:folHlink>
    </a:clrScheme>
    <a:fontScheme name="ETF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350" dirty="0"/>
        </a:defPPr>
      </a:lstStyle>
    </a:txDef>
  </a:objectDefaults>
  <a:extraClrSchemeLst/>
  <a:extLst>
    <a:ext uri="{05A4C25C-085E-4340-85A3-A5531E510DB2}">
      <thm15:themeFamily xmlns:thm15="http://schemas.microsoft.com/office/thememl/2012/main" name="ETF PPT TEMPLATE 2017 REVISION 2" id="{D9072210-44E4-4708-8F0F-C17D53D19737}" vid="{93905E69-2C3A-474D-AE1D-AE1AB7FC7A7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C6BF2C10D2AD44BB79F8BFF365B8C2" ma:contentTypeVersion="16" ma:contentTypeDescription="Create a new document." ma:contentTypeScope="" ma:versionID="c9b06e18c8963115e3abf9b348a2b147">
  <xsd:schema xmlns:xsd="http://www.w3.org/2001/XMLSchema" xmlns:xs="http://www.w3.org/2001/XMLSchema" xmlns:p="http://schemas.microsoft.com/office/2006/metadata/properties" xmlns:ns2="a943fffa-545b-4eca-b17d-5f9a138dda08" xmlns:ns3="c5cf19a6-e467-491d-9af0-5a70f09a6a41" targetNamespace="http://schemas.microsoft.com/office/2006/metadata/properties" ma:root="true" ma:fieldsID="0a54bbcb56302e0d3bc70941a0a2ee6d" ns2:_="" ns3:_="">
    <xsd:import namespace="a943fffa-545b-4eca-b17d-5f9a138dda08"/>
    <xsd:import namespace="c5cf19a6-e467-491d-9af0-5a70f09a6a4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43fffa-545b-4eca-b17d-5f9a138dda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e9c5b39-4955-4e83-95b2-d0ef9563bab7}" ma:internalName="TaxCatchAll" ma:showField="CatchAllData" ma:web="a943fffa-545b-4eca-b17d-5f9a138dda0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5cf19a6-e467-491d-9af0-5a70f09a6a4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943fffa-545b-4eca-b17d-5f9a138dda08" xsi:nil="true"/>
    <lcf76f155ced4ddcb4097134ff3c332f xmlns="c5cf19a6-e467-491d-9af0-5a70f09a6a4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D5C50E-B868-406A-8B75-4BE81BDF4F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43fffa-545b-4eca-b17d-5f9a138dda08"/>
    <ds:schemaRef ds:uri="c5cf19a6-e467-491d-9af0-5a70f09a6a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6C7018-7BB6-4D02-9048-9C3CA7BE9834}">
  <ds:schemaRefs>
    <ds:schemaRef ds:uri="c5cf19a6-e467-491d-9af0-5a70f09a6a41"/>
    <ds:schemaRef ds:uri="http://schemas.microsoft.com/office/infopath/2007/PartnerControls"/>
    <ds:schemaRef ds:uri="a943fffa-545b-4eca-b17d-5f9a138dda08"/>
    <ds:schemaRef ds:uri="http://purl.org/dc/term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40375B6C-64D3-4076-B17E-1F2CB94650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ETF PPT TEMPLATE 2017 REVISION 2</Template>
  <TotalTime>280</TotalTime>
  <Words>3054</Words>
  <Application>Microsoft Macintosh PowerPoint</Application>
  <PresentationFormat>On-screen Show (16:9)</PresentationFormat>
  <Paragraphs>414</Paragraphs>
  <Slides>45</Slides>
  <Notes>43</Notes>
  <HiddenSlides>3</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45</vt:i4>
      </vt:variant>
    </vt:vector>
  </HeadingPairs>
  <TitlesOfParts>
    <vt:vector size="50" baseType="lpstr">
      <vt:lpstr>Arial</vt:lpstr>
      <vt:lpstr>Calibri</vt:lpstr>
      <vt:lpstr>Nunito Sans</vt:lpstr>
      <vt:lpstr>ETF Master</vt:lpstr>
      <vt:lpstr>1_ETF Master</vt:lpstr>
      <vt:lpstr>Teaching for Mastery in FE Maths</vt:lpstr>
      <vt:lpstr>01</vt:lpstr>
      <vt:lpstr>Pre-session task review</vt:lpstr>
      <vt:lpstr>02</vt:lpstr>
      <vt:lpstr>Course structure</vt:lpstr>
      <vt:lpstr>Today’s schedule</vt:lpstr>
      <vt:lpstr>Aims of Module 2</vt:lpstr>
      <vt:lpstr>Housekeeping</vt:lpstr>
      <vt:lpstr>03</vt:lpstr>
      <vt:lpstr>Mentimeter</vt:lpstr>
      <vt:lpstr>Responses from the Centres for Excellence in Maths</vt:lpstr>
      <vt:lpstr>KATE JONES WILIAM AND LEAHY’S FIVE FORMATIVE ASSESSMENT STRATEGIES IN ACTION, 2021</vt:lpstr>
      <vt:lpstr>DYLAN WILIAM AND PAUL BLACK INSIDE THE BLACK BOX, 1998</vt:lpstr>
      <vt:lpstr>DYLAN WILIAM in RESPONSIVE TEACHING by Harry Fletcher-Wood, 2018</vt:lpstr>
      <vt:lpstr>HARRY FLETCHER-WOOD RESPONSIVE TEACHING, 2018 </vt:lpstr>
      <vt:lpstr>Reminder - key principles &amp; key questions</vt:lpstr>
      <vt:lpstr>04</vt:lpstr>
      <vt:lpstr>Mathematical connections and misconceptions</vt:lpstr>
      <vt:lpstr>Mathematical connections and misconceptions</vt:lpstr>
      <vt:lpstr>Mathematical connections and misconceptions</vt:lpstr>
      <vt:lpstr>Mathematical connections and misconceptions</vt:lpstr>
      <vt:lpstr>PowerPoint Presentation</vt:lpstr>
      <vt:lpstr>Mathematical connections and misconceptions</vt:lpstr>
      <vt:lpstr>Active QR code to demonstrate what QR code links to </vt:lpstr>
      <vt:lpstr>Mathematical connections and misconceptions</vt:lpstr>
      <vt:lpstr>PowerPoint Presentation</vt:lpstr>
      <vt:lpstr>Break</vt:lpstr>
      <vt:lpstr>05</vt:lpstr>
      <vt:lpstr>Responses from the Centres for Excellence in Maths</vt:lpstr>
      <vt:lpstr>Research from centres</vt:lpstr>
      <vt:lpstr>Research from centres</vt:lpstr>
      <vt:lpstr>Research from centres</vt:lpstr>
      <vt:lpstr>Research from centres</vt:lpstr>
      <vt:lpstr>Research from centres</vt:lpstr>
      <vt:lpstr>Research from centres</vt:lpstr>
      <vt:lpstr>Research from centres</vt:lpstr>
      <vt:lpstr>06</vt:lpstr>
      <vt:lpstr>Planning for questioning</vt:lpstr>
      <vt:lpstr>Planning for questioning</vt:lpstr>
      <vt:lpstr>07</vt:lpstr>
      <vt:lpstr>What changes will you make in your practice?</vt:lpstr>
      <vt:lpstr>Gap task 1</vt:lpstr>
      <vt:lpstr>Gap task 2</vt:lpstr>
      <vt:lpstr>Further CfEM resources on responsive teaching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underpinning excellence</dc:title>
  <dc:creator>Isidora Markou</dc:creator>
  <cp:lastModifiedBy>Steve Pardoe</cp:lastModifiedBy>
  <cp:revision>43</cp:revision>
  <dcterms:created xsi:type="dcterms:W3CDTF">2017-02-15T10:39:02Z</dcterms:created>
  <dcterms:modified xsi:type="dcterms:W3CDTF">2023-05-17T13:24:05Z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0x01010062C6BF2C10D2AD44BB79F8BFF365B8C2</vt:lpwstr>
  </property>
  <property fmtid="{D5CDD505-2E9C-101B-9397-08002B2CF9AE}" pid="3" name="MediaServiceImageTags">
    <vt:lpwstr/>
  </property>
</Properties>
</file>