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660" r:id="rId5"/>
  </p:sldMasterIdLst>
  <p:notesMasterIdLst>
    <p:notesMasterId r:id="rId27"/>
  </p:notesMasterIdLst>
  <p:sldIdLst>
    <p:sldId id="296" r:id="rId6"/>
    <p:sldId id="303" r:id="rId7"/>
    <p:sldId id="257" r:id="rId8"/>
    <p:sldId id="300" r:id="rId9"/>
    <p:sldId id="301" r:id="rId10"/>
    <p:sldId id="302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273" r:id="rId24"/>
    <p:sldId id="316" r:id="rId25"/>
    <p:sldId id="298" r:id="rId26"/>
  </p:sldIdLst>
  <p:sldSz cx="12192000" cy="6858000"/>
  <p:notesSz cx="6858000" cy="9144000"/>
  <p:embeddedFontLst>
    <p:embeddedFont>
      <p:font typeface="Bookman Old Style" panose="02050604050505020204" pitchFamily="18" charset="0"/>
      <p:regular r:id="rId28"/>
      <p:bold r:id="rId29"/>
      <p:italic r:id="rId30"/>
      <p:bold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Libre Franklin" panose="020B0604020202020204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0" roundtripDataSignature="AMtx7mh2eeEBt+/qeOS3QHikpe/hWt3JVA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i" initials="A" lastIdx="1" clrIdx="0">
    <p:extLst>
      <p:ext uri="{19B8F6BF-5375-455C-9EA6-DF929625EA0E}">
        <p15:presenceInfo xmlns:p15="http://schemas.microsoft.com/office/powerpoint/2012/main" userId="a500ca4c6628cb6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94660"/>
  </p:normalViewPr>
  <p:slideViewPr>
    <p:cSldViewPr snapToGrid="0">
      <p:cViewPr varScale="1">
        <p:scale>
          <a:sx n="81" d="100"/>
          <a:sy n="81" d="100"/>
        </p:scale>
        <p:origin x="74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font" Target="fonts/font7.fntdata"/><Relationship Id="rId42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2.fntdata"/><Relationship Id="rId41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customschemas.google.com/relationships/presentationmetadata" Target="metadata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4.fntdata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20340D-206C-4C41-A35B-4D72CE2F2B8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955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20340D-206C-4C41-A35B-4D72CE2F2B8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hyperlink" Target="http://www.etfoundation.co.uk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3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3"/>
          <p:cNvSpPr txBox="1"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8000"/>
              <a:buFont typeface="Bookman Old Style"/>
              <a:buNone/>
              <a:defRPr sz="8000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3"/>
          <p:cNvSpPr txBox="1"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  <a:defRPr sz="2400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algn="ct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cxnSp>
        <p:nvCxnSpPr>
          <p:cNvPr id="21" name="Google Shape;21;p23"/>
          <p:cNvCxnSpPr/>
          <p:nvPr/>
        </p:nvCxnSpPr>
        <p:spPr>
          <a:xfrm>
            <a:off x="1207658" y="4474741"/>
            <a:ext cx="9875520" cy="0"/>
          </a:xfrm>
          <a:prstGeom prst="straightConnector1">
            <a:avLst/>
          </a:prstGeom>
          <a:noFill/>
          <a:ln w="12700" cap="flat" cmpd="sng">
            <a:solidFill>
              <a:srgbClr val="3F3F3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" name="Google Shape;22;p23"/>
          <p:cNvSpPr txBox="1">
            <a:spLocks noGrp="1"/>
          </p:cNvSpPr>
          <p:nvPr>
            <p:ph type="dt" idx="10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3"/>
          <p:cNvSpPr txBox="1">
            <a:spLocks noGrp="1"/>
          </p:cNvSpPr>
          <p:nvPr>
            <p:ph type="ftr" idx="11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3"/>
          <p:cNvSpPr txBox="1">
            <a:spLocks noGrp="1"/>
          </p:cNvSpPr>
          <p:nvPr>
            <p:ph type="sldNum" idx="12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485D52BE-2C66-9A40-A0FF-6793C274E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22500"/>
            <a:ext cx="12192000" cy="6850575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8"/>
            <a:ext cx="1146436" cy="606937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4015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FED04D8A-2191-444A-8B92-2289689D8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24515"/>
            <a:ext cx="12192000" cy="6850575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95996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B5D7302D-1995-3244-AE9A-AF35EA94B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19310"/>
            <a:ext cx="12192000" cy="6850575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79153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ACKGROUND IMAGE">
            <a:extLst>
              <a:ext uri="{FF2B5EF4-FFF2-40B4-BE49-F238E27FC236}">
                <a16:creationId xmlns:a16="http://schemas.microsoft.com/office/drawing/2014/main" id="{A46F8847-44AC-F741-B1D7-375D33D5C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555920"/>
            <a:ext cx="12192000" cy="6329464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91154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BF4AED7B-D82D-F04A-B4CB-6C63ECF0E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555920"/>
            <a:ext cx="12192000" cy="6329464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0" y="256858"/>
            <a:ext cx="1146437" cy="606937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8507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B2B60F6C-EE8F-1745-8125-87FF48A8D8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555920"/>
            <a:ext cx="12192000" cy="6329464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8"/>
            <a:ext cx="1146436" cy="606937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77154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1E030DCF-B2F8-9B49-8C72-F6144F1EF0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555920"/>
            <a:ext cx="12192000" cy="6329464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372256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769720E0-D698-5F42-AF67-74E1C999A3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555920"/>
            <a:ext cx="12192000" cy="6329464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626825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4DC4DA7F-C0BF-A345-96A5-A61D13AE0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1"/>
            <a:ext cx="12192000" cy="7064391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98864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D626228C-9E12-7340-977D-F48BB67DEA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1"/>
            <a:ext cx="12192000" cy="7064391"/>
          </a:xfrm>
          <a:prstGeom prst="rect">
            <a:avLst/>
          </a:prstGeom>
        </p:spPr>
      </p:pic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0" y="256858"/>
            <a:ext cx="1146437" cy="606937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1020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_WITH_CAPTIO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6"/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6"/>
          <p:cNvSpPr>
            <a:spLocks noGrp="1"/>
          </p:cNvSpPr>
          <p:nvPr>
            <p:ph type="pic" idx="2"/>
          </p:nvPr>
        </p:nvSpPr>
        <p:spPr>
          <a:xfrm>
            <a:off x="15" y="0"/>
            <a:ext cx="12191985" cy="457835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457200" tIns="457200" rIns="0" bIns="45700" anchor="t" anchorCtr="0">
            <a:normAutofit/>
          </a:bodyPr>
          <a:lstStyle>
            <a:lvl1pPr marR="0" lvl="0" algn="l" rtl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R="0" lvl="1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alibri"/>
              <a:buNone/>
              <a:defRPr sz="2800" b="0" i="0" u="none" strike="noStrike" cap="non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R="0" lvl="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alibri"/>
              <a:buNone/>
              <a:defRPr sz="2400" b="0" i="0" u="none" strike="noStrike" cap="non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None/>
              <a:defRPr sz="2000" b="0" i="0" u="none" strike="noStrike" cap="non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None/>
              <a:defRPr sz="2000" b="0" i="0" u="none" strike="noStrike" cap="non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None/>
              <a:defRPr sz="2000" b="0" i="0" u="none" strike="noStrike" cap="non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None/>
              <a:defRPr sz="2000" b="0" i="0" u="none" strike="noStrike" cap="non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None/>
              <a:defRPr sz="2000" b="0" i="0" u="none" strike="noStrike" cap="non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2000"/>
              <a:buFont typeface="Calibri"/>
              <a:buNone/>
              <a:defRPr sz="2000" b="0" i="0" u="none" strike="noStrike" cap="non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39" name="Google Shape;39;p26"/>
          <p:cNvSpPr txBox="1"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Bookman Old Style"/>
              <a:buNone/>
              <a:defRPr sz="3600" b="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6"/>
          <p:cNvSpPr txBox="1">
            <a:spLocks noGrp="1"/>
          </p:cNvSpPr>
          <p:nvPr>
            <p:ph type="body" idx="1"/>
          </p:nvPr>
        </p:nvSpPr>
        <p:spPr>
          <a:xfrm>
            <a:off x="1097279" y="5715000"/>
            <a:ext cx="10113264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F3F3F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41" name="Google Shape;41;p26"/>
          <p:cNvSpPr txBox="1">
            <a:spLocks noGrp="1"/>
          </p:cNvSpPr>
          <p:nvPr>
            <p:ph type="dt" idx="10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6"/>
          <p:cNvSpPr txBox="1">
            <a:spLocks noGrp="1"/>
          </p:cNvSpPr>
          <p:nvPr>
            <p:ph type="ftr" idx="11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6"/>
          <p:cNvSpPr txBox="1">
            <a:spLocks noGrp="1"/>
          </p:cNvSpPr>
          <p:nvPr>
            <p:ph type="sldNum" idx="12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6672E05B-8780-C045-94C1-1BCBFAD70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1"/>
            <a:ext cx="12192000" cy="706439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8"/>
            <a:ext cx="1146436" cy="606937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83476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F75485EA-9D62-5F49-9769-8E118236F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1"/>
            <a:ext cx="12192000" cy="7064391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66036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36D352E3-B478-244F-884D-70CCDAA921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1"/>
            <a:ext cx="12192000" cy="706439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23808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13134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984DDA82-2029-3943-8C3A-C195DFC0A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0" y="256858"/>
            <a:ext cx="1146437" cy="606937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07768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06435158-31E2-7543-A29F-F72506E2D7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8"/>
            <a:ext cx="1146436" cy="606937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91577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4AF41BBD-0D71-8C40-A89F-259189C9A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523159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4B1A681-2E70-0344-8855-394ECF38A0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04884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05017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1A2E7624-5EF3-EA44-AD43-B1DC7FEE39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0" y="256858"/>
            <a:ext cx="1146437" cy="606937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8843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bg>
      <p:bgPr>
        <a:solidFill>
          <a:schemeClr val="lt1"/>
        </a:solid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7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27"/>
          <p:cNvSpPr txBox="1"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8000"/>
              <a:buFont typeface="Bookman Old Style"/>
              <a:buNone/>
              <a:defRPr sz="8000" b="0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7"/>
          <p:cNvSpPr txBox="1"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  <a:defRPr sz="2400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914400" lvl="1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cxnSp>
        <p:nvCxnSpPr>
          <p:cNvPr id="48" name="Google Shape;48;p27"/>
          <p:cNvCxnSpPr/>
          <p:nvPr/>
        </p:nvCxnSpPr>
        <p:spPr>
          <a:xfrm>
            <a:off x="1207658" y="4485132"/>
            <a:ext cx="9875520" cy="0"/>
          </a:xfrm>
          <a:prstGeom prst="straightConnector1">
            <a:avLst/>
          </a:prstGeom>
          <a:noFill/>
          <a:ln w="12700" cap="flat" cmpd="sng">
            <a:solidFill>
              <a:srgbClr val="3F3F3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9" name="Google Shape;49;p27"/>
          <p:cNvSpPr txBox="1">
            <a:spLocks noGrp="1"/>
          </p:cNvSpPr>
          <p:nvPr>
            <p:ph type="dt" idx="10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27"/>
          <p:cNvSpPr txBox="1">
            <a:spLocks noGrp="1"/>
          </p:cNvSpPr>
          <p:nvPr>
            <p:ph type="ftr" idx="11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7"/>
          <p:cNvSpPr txBox="1">
            <a:spLocks noGrp="1"/>
          </p:cNvSpPr>
          <p:nvPr>
            <p:ph type="sldNum" idx="12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10C48A06-0A1F-954D-829D-4C1E4A989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8"/>
            <a:ext cx="1146436" cy="606937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43104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69B09CBA-4AC4-D64C-A1C2-1FC6C910E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86474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DC60B778-8D96-4D47-BD16-B16AB0F5D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44046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Unlo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8" name="Black Box">
            <a:extLst>
              <a:ext uri="{FF2B5EF4-FFF2-40B4-BE49-F238E27FC236}">
                <a16:creationId xmlns:a16="http://schemas.microsoft.com/office/drawing/2014/main" id="{DF89CEBF-8DDB-584B-AB45-17DC44A5F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41C458-4902-0341-BDFB-9FBCE3A778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Subtitle 1">
            <a:extLst>
              <a:ext uri="{FF2B5EF4-FFF2-40B4-BE49-F238E27FC236}">
                <a16:creationId xmlns:a16="http://schemas.microsoft.com/office/drawing/2014/main" id="{C093796F-CDB1-D348-B1F0-9617A8EAEF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B1A20097-0159-9E41-A93C-5431A58F80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Subtitle 3">
            <a:extLst>
              <a:ext uri="{FF2B5EF4-FFF2-40B4-BE49-F238E27FC236}">
                <a16:creationId xmlns:a16="http://schemas.microsoft.com/office/drawing/2014/main" id="{826CE89A-73E9-B24B-9078-4104E0E8B9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98966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34962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EBED1B9B-0A6E-A54B-B172-4DEE060EA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313DC36-E457-6143-9033-DA9500DC73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1248083E-C5D2-5345-8A8E-22F3D62550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B001CCC-F82B-4E4C-8FD3-D1EBA11F8D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B6AE49EF-13C0-7B41-B858-5E194465B4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7594FC0-3308-1249-AB5A-1FC574EFD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1C3437ED-F536-084E-BB10-4928099CF3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0" y="256858"/>
            <a:ext cx="1146437" cy="606937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6CC2D7EA-EDA1-D043-A54E-72AC5AAF0F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7210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Option 2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61F1B003-6273-F546-86AC-FEB4DB7CA1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6D77190-E00E-FF44-B20D-54BC35DB7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5FBE1DCA-D8B6-FE48-9937-B6A2AA9F81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756CB08-70E7-A44D-BD0E-86C2D1900D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67097E92-A4F7-5D4F-A639-9669B93293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D843F5A-DA33-8B4E-9FD2-492A2FD31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6A51659-C98D-9149-B758-B7D8DF54E4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8"/>
            <a:ext cx="1146436" cy="606937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AD0D8A39-9D93-964B-A10E-3DF70661A7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8580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FFD88681-7A12-D144-ACBC-42D6F63A3F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119204-FBC9-B94A-86B9-7775C3F96B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rgbClr val="0071F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EF925A02-0271-4142-B01E-0B08F117F8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4C739F3A-1D09-D94D-8E35-21E9F4DD5E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03857983-908D-2B43-BBE8-9B01F801C9A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27A29B06-9920-6D45-A6DA-7A94FC197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5B2018CF-28E6-7E40-8B36-5816332E0F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8B65EB05-402D-1748-8051-8034DA82D6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6367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113ABC99-B7D1-FB42-B418-1D85203F4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4A128B5-1853-0442-B035-3088E4C9B6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rgbClr val="00A06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65CE4755-00FA-3641-B52A-4E4589B540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0CD1475-8388-5042-8ECB-B897D6426C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9D5F53B3-540D-2A4A-9215-E6AE82091B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8169A883-35CE-EB48-9D54-71F0DA23F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979A1F8-F02D-4D49-8042-B87C70E1BF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CAE09B20-510C-9E46-8659-338E9FB136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1041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F7BC3F4-A560-6244-B6D7-E1099F3BF5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35360" y="1315201"/>
            <a:ext cx="9601200" cy="4613108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6000"/>
              </a:lnSpc>
              <a:spcBef>
                <a:spcPts val="0"/>
              </a:spcBef>
              <a:buNone/>
              <a:defRPr lang="en-US" sz="6000" b="1" kern="1200" cap="none" baseline="0" dirty="0" smtClean="0">
                <a:solidFill>
                  <a:srgbClr val="0071F8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219170" rtl="0" eaLnBrk="1" latinLnBrk="0" hangingPunct="1">
              <a:spcBef>
                <a:spcPct val="20000"/>
              </a:spcBef>
              <a:buFont typeface="+mj-lt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1602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8"/>
          <p:cNvSpPr txBox="1"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8"/>
          <p:cNvSpPr txBox="1">
            <a:spLocks noGrp="1"/>
          </p:cNvSpPr>
          <p:nvPr>
            <p:ph type="body" idx="1"/>
          </p:nvPr>
        </p:nvSpPr>
        <p:spPr>
          <a:xfrm>
            <a:off x="1097280" y="2120900"/>
            <a:ext cx="4639736" cy="3748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3pPr>
            <a:lvl4pPr marL="1828800" lvl="3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4pPr>
            <a:lvl5pPr marL="2286000" lvl="4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55" name="Google Shape;55;p28"/>
          <p:cNvSpPr txBox="1">
            <a:spLocks noGrp="1"/>
          </p:cNvSpPr>
          <p:nvPr>
            <p:ph type="body" idx="2"/>
          </p:nvPr>
        </p:nvSpPr>
        <p:spPr>
          <a:xfrm>
            <a:off x="6515944" y="2120900"/>
            <a:ext cx="4639736" cy="3748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3pPr>
            <a:lvl4pPr marL="1828800" lvl="3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4pPr>
            <a:lvl5pPr marL="2286000" lvl="4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56" name="Google Shape;56;p28"/>
          <p:cNvSpPr txBox="1">
            <a:spLocks noGrp="1"/>
          </p:cNvSpPr>
          <p:nvPr>
            <p:ph type="dt" idx="10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8"/>
          <p:cNvSpPr txBox="1">
            <a:spLocks noGrp="1"/>
          </p:cNvSpPr>
          <p:nvPr>
            <p:ph type="ftr" idx="11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8"/>
          <p:cNvSpPr txBox="1">
            <a:spLocks noGrp="1"/>
          </p:cNvSpPr>
          <p:nvPr>
            <p:ph type="sldNum" idx="12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12000" y="1315199"/>
            <a:ext cx="11255584" cy="4801967"/>
          </a:xfrm>
        </p:spPr>
        <p:txBody>
          <a:bodyPr>
            <a:normAutofit/>
          </a:bodyPr>
          <a:lstStyle>
            <a:lvl1pPr marL="0" indent="0">
              <a:lnSpc>
                <a:spcPts val="4800"/>
              </a:lnSpc>
              <a:spcBef>
                <a:spcPts val="0"/>
              </a:spcBef>
              <a:buNone/>
              <a:defRPr sz="4800" b="1">
                <a:solidFill>
                  <a:srgbClr val="BE0064"/>
                </a:solidFill>
              </a:defRPr>
            </a:lvl1pPr>
            <a:lvl2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2pPr>
            <a:lvl3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3pPr>
            <a:lvl4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4pPr>
            <a:lvl5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5575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3894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282837-AA43-2B49-9719-CBE16BA36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Subtitle 1">
            <a:extLst>
              <a:ext uri="{FF2B5EF4-FFF2-40B4-BE49-F238E27FC236}">
                <a16:creationId xmlns:a16="http://schemas.microsoft.com/office/drawing/2014/main" id="{6A42809A-0C44-5647-B234-70CCA1B7A7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082" y="384000"/>
            <a:ext cx="1189916" cy="63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0162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224CD90-F3BD-A44D-9DC2-F84956FB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85DCD33C-489F-C44D-A742-83F6B7169F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081" y="384000"/>
            <a:ext cx="1189919" cy="63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5489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vider 1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182004C-DBA4-0E4C-9AA6-3DDE7AECD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EFD4626C-D111-7348-A258-D06D96A03D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70427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8AC6BDB-3112-B24C-8DA2-713E005348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Subtitle 1">
            <a:extLst>
              <a:ext uri="{FF2B5EF4-FFF2-40B4-BE49-F238E27FC236}">
                <a16:creationId xmlns:a16="http://schemas.microsoft.com/office/drawing/2014/main" id="{2C7784E4-A553-854B-A891-D1209DBDD1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2" y="385111"/>
            <a:ext cx="1189916" cy="62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2206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52800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buNone/>
              <a:defRPr sz="3600" b="1"/>
            </a:lvl1pPr>
            <a:lvl2pPr marL="359991" indent="-359991">
              <a:lnSpc>
                <a:spcPts val="3733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3600" b="1"/>
            </a:lvl2pPr>
            <a:lvl3pPr marL="815980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3pPr>
            <a:lvl4pPr marL="1319967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4pPr>
            <a:lvl5pPr marL="1679958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6096000" y="1316567"/>
            <a:ext cx="4512733" cy="4800600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/>
            </a:lvl1pPr>
            <a:lvl2pPr marL="239994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2pPr>
            <a:lvl3pPr marL="575986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863978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110397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550900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290165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311151" y="1918289"/>
            <a:ext cx="5496983" cy="4391032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/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00752" y="1412777"/>
            <a:ext cx="5816600" cy="4896545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656" y="1412776"/>
            <a:ext cx="5523477" cy="365125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4A703AD-9E38-C941-B631-ABE77D2BB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494375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311151" y="1918289"/>
            <a:ext cx="5496983" cy="4391032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/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00752" y="1412777"/>
            <a:ext cx="5816600" cy="4896545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0599" y="1409465"/>
            <a:ext cx="5496983" cy="365631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425EDCA8-C39F-0A47-918D-C38807C302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81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t with Caption" type="objTx">
  <p:cSld name="OBJECT_WITH_CAPTION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1"/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31"/>
          <p:cNvSpPr txBox="1"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Bookman Old Style"/>
              <a:buNone/>
              <a:defRPr sz="3600" b="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1"/>
          <p:cNvSpPr txBox="1">
            <a:spLocks noGrp="1"/>
          </p:cNvSpPr>
          <p:nvPr>
            <p:ph type="body" idx="1"/>
          </p:nvPr>
        </p:nvSpPr>
        <p:spPr>
          <a:xfrm>
            <a:off x="5458984" y="812799"/>
            <a:ext cx="5928344" cy="5294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3pPr>
            <a:lvl4pPr marL="1828800" lvl="3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4pPr>
            <a:lvl5pPr marL="2286000" lvl="4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77" name="Google Shape;77;p31"/>
          <p:cNvSpPr txBox="1">
            <a:spLocks noGrp="1"/>
          </p:cNvSpPr>
          <p:nvPr>
            <p:ph type="body" idx="2"/>
          </p:nvPr>
        </p:nvSpPr>
        <p:spPr>
          <a:xfrm>
            <a:off x="643465" y="3043050"/>
            <a:ext cx="3517567" cy="306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8" name="Google Shape;78;p31"/>
          <p:cNvSpPr txBox="1">
            <a:spLocks noGrp="1"/>
          </p:cNvSpPr>
          <p:nvPr>
            <p:ph type="dt" idx="10"/>
          </p:nvPr>
        </p:nvSpPr>
        <p:spPr>
          <a:xfrm>
            <a:off x="643464" y="6446520"/>
            <a:ext cx="351756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1"/>
          <p:cNvSpPr txBox="1">
            <a:spLocks noGrp="1"/>
          </p:cNvSpPr>
          <p:nvPr>
            <p:ph type="ftr" idx="11"/>
          </p:nvPr>
        </p:nvSpPr>
        <p:spPr>
          <a:xfrm>
            <a:off x="5458983" y="6446520"/>
            <a:ext cx="533401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1"/>
          <p:cNvSpPr txBox="1">
            <a:spLocks noGrp="1"/>
          </p:cNvSpPr>
          <p:nvPr>
            <p:ph type="sldNum" idx="12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8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0" lvl="1" indent="0" algn="l">
              <a:spcBef>
                <a:spcPts val="0"/>
              </a:spcBef>
              <a:buNone/>
              <a:defRPr sz="8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L="0" lvl="2" indent="0" algn="l">
              <a:spcBef>
                <a:spcPts val="0"/>
              </a:spcBef>
              <a:buNone/>
              <a:defRPr sz="8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L="0" lvl="3" indent="0" algn="l">
              <a:spcBef>
                <a:spcPts val="0"/>
              </a:spcBef>
              <a:buNone/>
              <a:defRPr sz="8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L="0" lvl="4" indent="0" algn="l">
              <a:spcBef>
                <a:spcPts val="0"/>
              </a:spcBef>
              <a:buNone/>
              <a:defRPr sz="8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L="0" lvl="5" indent="0" algn="l">
              <a:spcBef>
                <a:spcPts val="0"/>
              </a:spcBef>
              <a:buNone/>
              <a:defRPr sz="8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L="0" lvl="6" indent="0" algn="l">
              <a:spcBef>
                <a:spcPts val="0"/>
              </a:spcBef>
              <a:buNone/>
              <a:defRPr sz="8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L="0" lvl="7" indent="0" algn="l">
              <a:spcBef>
                <a:spcPts val="0"/>
              </a:spcBef>
              <a:buNone/>
              <a:defRPr sz="8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L="0" lvl="8" indent="0" algn="l">
              <a:spcBef>
                <a:spcPts val="0"/>
              </a:spcBef>
              <a:buNone/>
              <a:defRPr sz="8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311151" y="1918289"/>
            <a:ext cx="5496983" cy="4391032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/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00752" y="1412777"/>
            <a:ext cx="5816600" cy="4896545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0599" y="1412776"/>
            <a:ext cx="5496983" cy="372104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76E5675-51D7-3D40-A986-781F0BAAB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284218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311151" y="1918289"/>
            <a:ext cx="5496983" cy="4391032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/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00752" y="1412777"/>
            <a:ext cx="5816600" cy="4896545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 descr="Quote mark Graphic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0600" y="1412776"/>
            <a:ext cx="5496981" cy="372104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FBF5C345-1F80-854D-8834-8C51A1F8B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86938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311151" y="1918289"/>
            <a:ext cx="5496983" cy="4391032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/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00752" y="1412777"/>
            <a:ext cx="5816600" cy="4896545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0600" y="1429611"/>
            <a:ext cx="5496984" cy="384043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847611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311151" y="1918289"/>
            <a:ext cx="5496983" cy="4391032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/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00752" y="1412777"/>
            <a:ext cx="5816600" cy="4896545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0600" y="1435581"/>
            <a:ext cx="5496984" cy="372103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4FAF4B1-A891-9345-87E4-874AEEFCC3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591697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,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sz="quarter" idx="18"/>
          </p:nvPr>
        </p:nvSpPr>
        <p:spPr>
          <a:xfrm>
            <a:off x="312001" y="1412776"/>
            <a:ext cx="5473700" cy="4704389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00752" y="1412777"/>
            <a:ext cx="5816600" cy="467787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37AC88C8-6C7D-3E4E-91BC-2525DB6F7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1AF2D4C-9CD0-B44D-B5CD-04B37D98F8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265867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312000" y="1315200"/>
            <a:ext cx="5496133" cy="2112101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5999989" y="1315200"/>
            <a:ext cx="5567595" cy="2112101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312000" y="3767999"/>
            <a:ext cx="5496133" cy="2349167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5999989" y="3767999"/>
            <a:ext cx="5567595" cy="2349167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86865402-09AB-6E42-B92F-B38A3A35D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FC11F3F-B757-9441-BCF0-F07A1DF6C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764463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312000" y="1316567"/>
            <a:ext cx="5496133" cy="4800599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6000751" y="1316567"/>
            <a:ext cx="5613996" cy="4800599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8D4D3896-89DF-784C-8D38-9C4D97F2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77960D-6F48-B34C-A702-9C399DDDF0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09588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vron etc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F46ED22D-AC95-FE4D-901B-E1150775F4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335360" y="3767999"/>
            <a:ext cx="3360373" cy="2349167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Content Placeholder 13"/>
          <p:cNvSpPr>
            <a:spLocks noGrp="1"/>
          </p:cNvSpPr>
          <p:nvPr>
            <p:ph sz="quarter" idx="15"/>
          </p:nvPr>
        </p:nvSpPr>
        <p:spPr>
          <a:xfrm>
            <a:off x="4405739" y="3767999"/>
            <a:ext cx="3350400" cy="2349167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6"/>
          </p:nvPr>
        </p:nvSpPr>
        <p:spPr>
          <a:xfrm>
            <a:off x="8466143" y="3767999"/>
            <a:ext cx="3351208" cy="2349167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6129AFD6-AF4F-FA4C-BEB4-49138E48F4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486783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Logo" descr="Education and Training Foundation Logo">
            <a:extLst>
              <a:ext uri="{FF2B5EF4-FFF2-40B4-BE49-F238E27FC236}">
                <a16:creationId xmlns:a16="http://schemas.microsoft.com/office/drawing/2014/main" id="{7D7663F1-DFD6-1A44-A50B-2ABF86AF4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4" y="385109"/>
            <a:ext cx="1189913" cy="62995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69A22DD6-14BC-CF43-9722-8BD9FD568B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33E0F30-4DD6-0F46-9159-49E2CB385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19" name="Subtitle 1">
            <a:extLst>
              <a:ext uri="{FF2B5EF4-FFF2-40B4-BE49-F238E27FC236}">
                <a16:creationId xmlns:a16="http://schemas.microsoft.com/office/drawing/2014/main" id="{C54FB554-6C0F-7F41-B3B1-73F3D30F82B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820955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19081514-9C2F-EE48-B61F-88BD493A9F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820955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1" name="Web address" descr="www.ETFOUNDATION.CO.UK&#10;">
            <a:extLst>
              <a:ext uri="{FF2B5EF4-FFF2-40B4-BE49-F238E27FC236}">
                <a16:creationId xmlns:a16="http://schemas.microsoft.com/office/drawing/2014/main" id="{222C9268-0E9F-7F4E-AC14-BE45FFB3CD00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sp>
        <p:nvSpPr>
          <p:cNvPr id="22" name="Thankyou">
            <a:extLst>
              <a:ext uri="{FF2B5EF4-FFF2-40B4-BE49-F238E27FC236}">
                <a16:creationId xmlns:a16="http://schemas.microsoft.com/office/drawing/2014/main" id="{9689DB92-3A2D-2346-92F6-716C7E5B3F6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</p:spTree>
    <p:extLst>
      <p:ext uri="{BB962C8B-B14F-4D97-AF65-F5344CB8AC3E}">
        <p14:creationId xmlns:p14="http://schemas.microsoft.com/office/powerpoint/2010/main" val="253178044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4" y="385109"/>
            <a:ext cx="1189913" cy="629955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684C190-08A9-7B48-86BA-207A5256A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7C51523-08F2-D042-A3E7-DCB147D003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26" name="Subtitle 1">
            <a:extLst>
              <a:ext uri="{FF2B5EF4-FFF2-40B4-BE49-F238E27FC236}">
                <a16:creationId xmlns:a16="http://schemas.microsoft.com/office/drawing/2014/main" id="{4A885A05-D480-E542-8856-2FDD2356CA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820955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356FEB21-668E-AA4E-8157-C294F91A2ED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820955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8" name="Web address" descr="www.ETFOUNDATION.CO.UK&#10;">
            <a:extLst>
              <a:ext uri="{FF2B5EF4-FFF2-40B4-BE49-F238E27FC236}">
                <a16:creationId xmlns:a16="http://schemas.microsoft.com/office/drawing/2014/main" id="{EF4484DA-A18B-B644-B29C-6C94F927DB0C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sp>
        <p:nvSpPr>
          <p:cNvPr id="29" name="Thankyou">
            <a:extLst>
              <a:ext uri="{FF2B5EF4-FFF2-40B4-BE49-F238E27FC236}">
                <a16:creationId xmlns:a16="http://schemas.microsoft.com/office/drawing/2014/main" id="{7D858E6C-DC75-9E40-AC7F-60076FD9DED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</p:spTree>
    <p:extLst>
      <p:ext uri="{BB962C8B-B14F-4D97-AF65-F5344CB8AC3E}">
        <p14:creationId xmlns:p14="http://schemas.microsoft.com/office/powerpoint/2010/main" val="2411593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2"/>
          <p:cNvSpPr txBox="1"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2"/>
          <p:cNvSpPr txBox="1">
            <a:spLocks noGrp="1"/>
          </p:cNvSpPr>
          <p:nvPr>
            <p:ph type="body" idx="1"/>
          </p:nvPr>
        </p:nvSpPr>
        <p:spPr>
          <a:xfrm rot="5400000">
            <a:off x="4246034" y="-1040553"/>
            <a:ext cx="3760891" cy="100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0" rIns="45700" bIns="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3pPr>
            <a:lvl4pPr marL="1828800" lvl="3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4pPr>
            <a:lvl5pPr marL="2286000" lvl="4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84" name="Google Shape;84;p32"/>
          <p:cNvSpPr txBox="1">
            <a:spLocks noGrp="1"/>
          </p:cNvSpPr>
          <p:nvPr>
            <p:ph type="dt" idx="10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2"/>
          <p:cNvSpPr txBox="1">
            <a:spLocks noGrp="1"/>
          </p:cNvSpPr>
          <p:nvPr>
            <p:ph type="ftr" idx="11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32"/>
          <p:cNvSpPr txBox="1">
            <a:spLocks noGrp="1"/>
          </p:cNvSpPr>
          <p:nvPr>
            <p:ph type="sldNum" idx="12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2" y="385109"/>
            <a:ext cx="1189916" cy="629955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97529D4-70E4-0041-8B6F-056EE3D6C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721C14A-31B7-6148-A122-3983818EAD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1C0714B-324D-524D-92B1-F2450FA1DA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820955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37D56AD-C3B2-AB46-A2B1-4327E5D2A5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820955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A8FE1C9C-9AFF-0C47-9611-FA210835632D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E57FCD4B-3DCC-1E4C-BB74-B6EAA647C8E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</p:spTree>
    <p:extLst>
      <p:ext uri="{BB962C8B-B14F-4D97-AF65-F5344CB8AC3E}">
        <p14:creationId xmlns:p14="http://schemas.microsoft.com/office/powerpoint/2010/main" val="369722964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4" y="385109"/>
            <a:ext cx="1189913" cy="629955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E63377A-3CC2-8344-B0EF-E554B83976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BB5F31-C46B-6B46-8765-A0B99E1DE5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C5B034C-CB3E-0E48-9511-E30F21CA1B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820955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8AEAAA9-A037-AD4B-A0A5-D9738C1CEF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820955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1469E703-A0AF-004A-A767-B77B319C0AFB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A1C71F6F-2074-6D4E-BBE6-997B3E223F8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</p:spTree>
    <p:extLst>
      <p:ext uri="{BB962C8B-B14F-4D97-AF65-F5344CB8AC3E}">
        <p14:creationId xmlns:p14="http://schemas.microsoft.com/office/powerpoint/2010/main" val="164421575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4" y="385109"/>
            <a:ext cx="1189913" cy="629955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CA0DB97-2BCA-4141-841F-7BAD71105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681DB3-48B8-0647-BC05-5D438496D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205C497B-39C3-2A49-93F8-852FCE3E27D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820955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6C80702F-2DBB-E149-B3D8-399EF4336F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820955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D0E2F9B9-B8B5-3548-AA39-96414C09D88E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sp>
        <p:nvSpPr>
          <p:cNvPr id="25" name="Thankyou">
            <a:extLst>
              <a:ext uri="{FF2B5EF4-FFF2-40B4-BE49-F238E27FC236}">
                <a16:creationId xmlns:a16="http://schemas.microsoft.com/office/drawing/2014/main" id="{7A974F44-1579-EB49-A14C-4C34465E283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</p:spTree>
    <p:extLst>
      <p:ext uri="{BB962C8B-B14F-4D97-AF65-F5344CB8AC3E}">
        <p14:creationId xmlns:p14="http://schemas.microsoft.com/office/powerpoint/2010/main" val="347668074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68ECBED-4C0B-B243-B45C-1A12C7394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228C37-7A6A-E246-8BB2-1FEED8564C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17" name="Subtitle 1">
            <a:extLst>
              <a:ext uri="{FF2B5EF4-FFF2-40B4-BE49-F238E27FC236}">
                <a16:creationId xmlns:a16="http://schemas.microsoft.com/office/drawing/2014/main" id="{087BDA06-0DD9-7144-9EF0-DD228DFD074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667338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27D0E203-B1F0-FA41-8A62-C5E42D77D7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667338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19" name="Web address" descr="www.ETFOUNDATION.CO.UK&#10;">
            <a:extLst>
              <a:ext uri="{FF2B5EF4-FFF2-40B4-BE49-F238E27FC236}">
                <a16:creationId xmlns:a16="http://schemas.microsoft.com/office/drawing/2014/main" id="{80408406-98FE-8146-A312-F81B325F91B6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pic>
        <p:nvPicPr>
          <p:cNvPr id="10" name="DfE Logo" descr="Supported by Department for Education logo">
            <a:extLst>
              <a:ext uri="{FF2B5EF4-FFF2-40B4-BE49-F238E27FC236}">
                <a16:creationId xmlns:a16="http://schemas.microsoft.com/office/drawing/2014/main" id="{A521F76D-C57A-2E48-8EAE-C6465DC662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2484003"/>
            <a:ext cx="1719020" cy="1339900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1" name="Thankyou">
            <a:extLst>
              <a:ext uri="{FF2B5EF4-FFF2-40B4-BE49-F238E27FC236}">
                <a16:creationId xmlns:a16="http://schemas.microsoft.com/office/drawing/2014/main" id="{337F81CD-D2EF-8146-A517-8023952D1CF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4" y="385110"/>
            <a:ext cx="1189913" cy="629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37477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4" y="385110"/>
            <a:ext cx="1189913" cy="629953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CE537002-A87B-444E-935A-CEE05C450D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B2F1AB0-07F0-594D-99DD-0F60B1929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EBF3114F-9F3B-6645-BCD0-F4269A1A49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667338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D706B3D9-74BC-6C4F-AA7E-3CBDA8D915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667338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408017AF-FACE-8445-BB0A-C54625B5494C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54F0724C-3C9A-2346-982B-E113412791D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2484003"/>
            <a:ext cx="1719020" cy="1339900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24EC5AE2-90A9-3A44-BF06-DCD6334142F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</p:spTree>
    <p:extLst>
      <p:ext uri="{BB962C8B-B14F-4D97-AF65-F5344CB8AC3E}">
        <p14:creationId xmlns:p14="http://schemas.microsoft.com/office/powerpoint/2010/main" val="341840113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4" y="385110"/>
            <a:ext cx="1189913" cy="629953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224DB21A-CA66-1B4F-8E7A-E8C4908C9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1BF9886-FE14-B04D-BE46-E52E599F24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2E2B7716-7BB1-5643-A7E2-D30C875364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667338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74B330AD-DC33-D040-ADA2-2F2E8B0C9EB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667338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FC9728B7-31CC-6B49-8913-35DB4E2EAA94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BA390474-1B52-BB48-8EC8-346D427F2F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2484003"/>
            <a:ext cx="1719020" cy="1339900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417A9CA5-C9C6-D446-BDEE-F4F308BBB9B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</p:spTree>
    <p:extLst>
      <p:ext uri="{BB962C8B-B14F-4D97-AF65-F5344CB8AC3E}">
        <p14:creationId xmlns:p14="http://schemas.microsoft.com/office/powerpoint/2010/main" val="312255965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4" y="385109"/>
            <a:ext cx="1189913" cy="629955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6E9E8740-2721-7340-BDD2-14001A44C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7F9409B-8D8E-C14A-94D6-2A847B430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31" name="Subtitle 1">
            <a:extLst>
              <a:ext uri="{FF2B5EF4-FFF2-40B4-BE49-F238E27FC236}">
                <a16:creationId xmlns:a16="http://schemas.microsoft.com/office/drawing/2014/main" id="{7A09E294-EA43-B544-91E1-64E4A07B24C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667338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CB281233-5067-6849-9447-D3149CE7F2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667338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33" name="Web address" descr="www.ETFOUNDATION.CO.UK&#10;">
            <a:extLst>
              <a:ext uri="{FF2B5EF4-FFF2-40B4-BE49-F238E27FC236}">
                <a16:creationId xmlns:a16="http://schemas.microsoft.com/office/drawing/2014/main" id="{B89411EB-D69E-DF4C-9844-9339F5A5A19B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pic>
        <p:nvPicPr>
          <p:cNvPr id="34" name="DfE Logo" descr="Supported by Department for Education logo">
            <a:extLst>
              <a:ext uri="{FF2B5EF4-FFF2-40B4-BE49-F238E27FC236}">
                <a16:creationId xmlns:a16="http://schemas.microsoft.com/office/drawing/2014/main" id="{0E66212B-F5A0-494D-BFD6-6A63AD9CC19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2484003"/>
            <a:ext cx="1719020" cy="1339900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35" name="Thankyou">
            <a:extLst>
              <a:ext uri="{FF2B5EF4-FFF2-40B4-BE49-F238E27FC236}">
                <a16:creationId xmlns:a16="http://schemas.microsoft.com/office/drawing/2014/main" id="{485ACB11-D5EE-1545-B4C7-F308842FEEF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</p:spTree>
    <p:extLst>
      <p:ext uri="{BB962C8B-B14F-4D97-AF65-F5344CB8AC3E}">
        <p14:creationId xmlns:p14="http://schemas.microsoft.com/office/powerpoint/2010/main" val="348029706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4" y="385110"/>
            <a:ext cx="1189913" cy="629953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34844BF-2207-ED49-9F25-85D40A0C6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7259AD1-A3E5-7A4D-A666-183E96823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C45F4C38-F8FC-E947-AE4C-6E40A21167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667338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33B29604-A962-1042-A09C-58841C9E16B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667338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7C1BC566-1805-0A4E-95A3-525C2FE5A48D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E4F7F9A6-6DDA-7847-AF6C-27013E4E94D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2484003"/>
            <a:ext cx="1719020" cy="1339900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CCAFB428-DEA5-C440-9E4B-D7CCD0792F8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</p:spTree>
    <p:extLst>
      <p:ext uri="{BB962C8B-B14F-4D97-AF65-F5344CB8AC3E}">
        <p14:creationId xmlns:p14="http://schemas.microsoft.com/office/powerpoint/2010/main" val="1720588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tical Title and Text" type="vertTitleAndTx">
  <p:cSld name="VERTICAL_TITLE_AND_VERTICAL_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3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33"/>
          <p:cNvSpPr txBox="1">
            <a:spLocks noGrp="1"/>
          </p:cNvSpPr>
          <p:nvPr>
            <p:ph type="title"/>
          </p:nvPr>
        </p:nvSpPr>
        <p:spPr>
          <a:xfrm rot="5400000">
            <a:off x="7159401" y="1977801"/>
            <a:ext cx="575989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33"/>
          <p:cNvSpPr txBox="1">
            <a:spLocks noGrp="1"/>
          </p:cNvSpPr>
          <p:nvPr>
            <p:ph type="body" idx="1"/>
          </p:nvPr>
        </p:nvSpPr>
        <p:spPr>
          <a:xfrm rot="5400000">
            <a:off x="1825401" y="-574899"/>
            <a:ext cx="575989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0" rIns="45700" bIns="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3pPr>
            <a:lvl4pPr marL="1828800" lvl="3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4pPr>
            <a:lvl5pPr marL="2286000" lvl="4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91" name="Google Shape;91;p33"/>
          <p:cNvSpPr txBox="1">
            <a:spLocks noGrp="1"/>
          </p:cNvSpPr>
          <p:nvPr>
            <p:ph type="dt" idx="10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33"/>
          <p:cNvSpPr txBox="1">
            <a:spLocks noGrp="1"/>
          </p:cNvSpPr>
          <p:nvPr>
            <p:ph type="ftr" idx="11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33"/>
          <p:cNvSpPr txBox="1">
            <a:spLocks noGrp="1"/>
          </p:cNvSpPr>
          <p:nvPr>
            <p:ph type="sldNum" idx="12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A0FFD4B0-9159-8D48-9C59-956E86C08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32802"/>
            <a:ext cx="12192000" cy="6850575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8110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E99084B-0580-C247-BEE0-9D1F33375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1"/>
            <a:ext cx="12192000" cy="6850575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0" y="256858"/>
            <a:ext cx="1146437" cy="606937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8542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33.xml"/><Relationship Id="rId39" Type="http://schemas.openxmlformats.org/officeDocument/2006/relationships/slideLayout" Target="../slideLayouts/slideLayout46.xml"/><Relationship Id="rId21" Type="http://schemas.openxmlformats.org/officeDocument/2006/relationships/slideLayout" Target="../slideLayouts/slideLayout28.xml"/><Relationship Id="rId34" Type="http://schemas.openxmlformats.org/officeDocument/2006/relationships/slideLayout" Target="../slideLayouts/slideLayout41.xml"/><Relationship Id="rId42" Type="http://schemas.openxmlformats.org/officeDocument/2006/relationships/slideLayout" Target="../slideLayouts/slideLayout49.xml"/><Relationship Id="rId47" Type="http://schemas.openxmlformats.org/officeDocument/2006/relationships/slideLayout" Target="../slideLayouts/slideLayout54.xml"/><Relationship Id="rId50" Type="http://schemas.openxmlformats.org/officeDocument/2006/relationships/slideLayout" Target="../slideLayouts/slideLayout57.xml"/><Relationship Id="rId55" Type="http://schemas.openxmlformats.org/officeDocument/2006/relationships/slideLayout" Target="../slideLayouts/slideLayout62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20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36.xml"/><Relationship Id="rId41" Type="http://schemas.openxmlformats.org/officeDocument/2006/relationships/slideLayout" Target="../slideLayouts/slideLayout48.xml"/><Relationship Id="rId54" Type="http://schemas.openxmlformats.org/officeDocument/2006/relationships/slideLayout" Target="../slideLayouts/slideLayout61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24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9.xml"/><Relationship Id="rId37" Type="http://schemas.openxmlformats.org/officeDocument/2006/relationships/slideLayout" Target="../slideLayouts/slideLayout44.xml"/><Relationship Id="rId40" Type="http://schemas.openxmlformats.org/officeDocument/2006/relationships/slideLayout" Target="../slideLayouts/slideLayout47.xml"/><Relationship Id="rId45" Type="http://schemas.openxmlformats.org/officeDocument/2006/relationships/slideLayout" Target="../slideLayouts/slideLayout52.xml"/><Relationship Id="rId53" Type="http://schemas.openxmlformats.org/officeDocument/2006/relationships/slideLayout" Target="../slideLayouts/slideLayout60.xml"/><Relationship Id="rId58" Type="http://schemas.openxmlformats.org/officeDocument/2006/relationships/slideLayout" Target="../slideLayouts/slideLayout65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30.xml"/><Relationship Id="rId28" Type="http://schemas.openxmlformats.org/officeDocument/2006/relationships/slideLayout" Target="../slideLayouts/slideLayout35.xml"/><Relationship Id="rId36" Type="http://schemas.openxmlformats.org/officeDocument/2006/relationships/slideLayout" Target="../slideLayouts/slideLayout43.xml"/><Relationship Id="rId49" Type="http://schemas.openxmlformats.org/officeDocument/2006/relationships/slideLayout" Target="../slideLayouts/slideLayout56.xml"/><Relationship Id="rId57" Type="http://schemas.openxmlformats.org/officeDocument/2006/relationships/slideLayout" Target="../slideLayouts/slideLayout64.xml"/><Relationship Id="rId61" Type="http://schemas.openxmlformats.org/officeDocument/2006/relationships/theme" Target="../theme/theme2.xml"/><Relationship Id="rId10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26.xml"/><Relationship Id="rId31" Type="http://schemas.openxmlformats.org/officeDocument/2006/relationships/slideLayout" Target="../slideLayouts/slideLayout38.xml"/><Relationship Id="rId44" Type="http://schemas.openxmlformats.org/officeDocument/2006/relationships/slideLayout" Target="../slideLayouts/slideLayout51.xml"/><Relationship Id="rId52" Type="http://schemas.openxmlformats.org/officeDocument/2006/relationships/slideLayout" Target="../slideLayouts/slideLayout59.xml"/><Relationship Id="rId6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9.xml"/><Relationship Id="rId27" Type="http://schemas.openxmlformats.org/officeDocument/2006/relationships/slideLayout" Target="../slideLayouts/slideLayout34.xml"/><Relationship Id="rId30" Type="http://schemas.openxmlformats.org/officeDocument/2006/relationships/slideLayout" Target="../slideLayouts/slideLayout37.xml"/><Relationship Id="rId35" Type="http://schemas.openxmlformats.org/officeDocument/2006/relationships/slideLayout" Target="../slideLayouts/slideLayout42.xml"/><Relationship Id="rId43" Type="http://schemas.openxmlformats.org/officeDocument/2006/relationships/slideLayout" Target="../slideLayouts/slideLayout50.xml"/><Relationship Id="rId48" Type="http://schemas.openxmlformats.org/officeDocument/2006/relationships/slideLayout" Target="../slideLayouts/slideLayout55.xml"/><Relationship Id="rId56" Type="http://schemas.openxmlformats.org/officeDocument/2006/relationships/slideLayout" Target="../slideLayouts/slideLayout63.xml"/><Relationship Id="rId8" Type="http://schemas.openxmlformats.org/officeDocument/2006/relationships/slideLayout" Target="../slideLayouts/slideLayout15.xml"/><Relationship Id="rId51" Type="http://schemas.openxmlformats.org/officeDocument/2006/relationships/slideLayout" Target="../slideLayouts/slideLayout58.xml"/><Relationship Id="rId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32.xml"/><Relationship Id="rId33" Type="http://schemas.openxmlformats.org/officeDocument/2006/relationships/slideLayout" Target="../slideLayouts/slideLayout40.xml"/><Relationship Id="rId38" Type="http://schemas.openxmlformats.org/officeDocument/2006/relationships/slideLayout" Target="../slideLayouts/slideLayout45.xml"/><Relationship Id="rId46" Type="http://schemas.openxmlformats.org/officeDocument/2006/relationships/slideLayout" Target="../slideLayouts/slideLayout53.xml"/><Relationship Id="rId59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2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2"/>
          <p:cNvSpPr txBox="1"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700"/>
              <a:buFont typeface="Bookman Old Style"/>
              <a:buNone/>
              <a:defRPr sz="4700" b="0" i="0" u="none" strike="noStrike" cap="none">
                <a:solidFill>
                  <a:srgbClr val="3F3F3F"/>
                </a:solidFill>
                <a:latin typeface="Bookman Old Style"/>
                <a:ea typeface="Bookman Old Style"/>
                <a:cs typeface="Bookman Old Style"/>
                <a:sym typeface="Bookman Old Styl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2"/>
          <p:cNvSpPr txBox="1"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marR="0" lvl="0" indent="-349250" algn="l" rtl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Calibri"/>
              <a:buChar char=" "/>
              <a:defRPr sz="1900" b="0" i="0" u="none" strike="noStrike" cap="non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914400" marR="0" lvl="1" indent="-3365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700"/>
              <a:buFont typeface="Calibri"/>
              <a:buChar char="◦"/>
              <a:defRPr sz="1700" b="0" i="0" u="none" strike="noStrike" cap="non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300"/>
              <a:buFont typeface="Calibri"/>
              <a:buChar char="◦"/>
              <a:defRPr sz="1300" b="0" i="0" u="none" strike="noStrike" cap="non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300"/>
              <a:buFont typeface="Calibri"/>
              <a:buChar char="◦"/>
              <a:defRPr sz="1300" b="0" i="0" u="none" strike="noStrike" cap="non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L="2286000" marR="0" lvl="4" indent="-3111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300"/>
              <a:buFont typeface="Calibri"/>
              <a:buChar char="◦"/>
              <a:defRPr sz="1300" b="0" i="0" u="none" strike="noStrike" cap="non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sz="1400" b="0" i="0" u="none" strike="noStrike" cap="non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sz="1400" b="0" i="0" u="none" strike="noStrike" cap="non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sz="1400" b="0" i="0" u="none" strike="noStrike" cap="non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400"/>
              <a:buFont typeface="Calibri"/>
              <a:buChar char="◦"/>
              <a:defRPr sz="1400" b="0" i="0" u="none" strike="noStrike" cap="non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13" name="Google Shape;13;p22"/>
          <p:cNvSpPr txBox="1">
            <a:spLocks noGrp="1"/>
          </p:cNvSpPr>
          <p:nvPr>
            <p:ph type="dt" idx="10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 strike="noStrike" cap="non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14" name="Google Shape;14;p22"/>
          <p:cNvSpPr txBox="1">
            <a:spLocks noGrp="1"/>
          </p:cNvSpPr>
          <p:nvPr>
            <p:ph type="ftr" idx="11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 strike="noStrike" cap="non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15" name="Google Shape;15;p22"/>
          <p:cNvSpPr txBox="1">
            <a:spLocks noGrp="1"/>
          </p:cNvSpPr>
          <p:nvPr>
            <p:ph type="sldNum" idx="12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800" b="0" i="0" u="none" strike="noStrike" cap="non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0" marR="0" lvl="1" indent="0" algn="l" rtl="0">
              <a:spcBef>
                <a:spcPts val="0"/>
              </a:spcBef>
              <a:buNone/>
              <a:defRPr sz="800" b="0" i="0" u="none" strike="noStrike" cap="non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L="0" marR="0" lvl="2" indent="0" algn="l" rtl="0">
              <a:spcBef>
                <a:spcPts val="0"/>
              </a:spcBef>
              <a:buNone/>
              <a:defRPr sz="800" b="0" i="0" u="none" strike="noStrike" cap="non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L="0" marR="0" lvl="3" indent="0" algn="l" rtl="0">
              <a:spcBef>
                <a:spcPts val="0"/>
              </a:spcBef>
              <a:buNone/>
              <a:defRPr sz="800" b="0" i="0" u="none" strike="noStrike" cap="non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L="0" marR="0" lvl="4" indent="0" algn="l" rtl="0">
              <a:spcBef>
                <a:spcPts val="0"/>
              </a:spcBef>
              <a:buNone/>
              <a:defRPr sz="800" b="0" i="0" u="none" strike="noStrike" cap="non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L="0" marR="0" lvl="5" indent="0" algn="l" rtl="0">
              <a:spcBef>
                <a:spcPts val="0"/>
              </a:spcBef>
              <a:buNone/>
              <a:defRPr sz="800" b="0" i="0" u="none" strike="noStrike" cap="non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L="0" marR="0" lvl="6" indent="0" algn="l" rtl="0">
              <a:spcBef>
                <a:spcPts val="0"/>
              </a:spcBef>
              <a:buNone/>
              <a:defRPr sz="800" b="0" i="0" u="none" strike="noStrike" cap="non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L="0" marR="0" lvl="7" indent="0" algn="l" rtl="0">
              <a:spcBef>
                <a:spcPts val="0"/>
              </a:spcBef>
              <a:buNone/>
              <a:defRPr sz="800" b="0" i="0" u="none" strike="noStrike" cap="non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L="0" marR="0" lvl="8" indent="0" algn="l" rtl="0">
              <a:spcBef>
                <a:spcPts val="0"/>
              </a:spcBef>
              <a:buNone/>
              <a:defRPr sz="800" b="0" i="0" u="none" strike="noStrike" cap="non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6" name="Google Shape;16;p22"/>
          <p:cNvCxnSpPr/>
          <p:nvPr/>
        </p:nvCxnSpPr>
        <p:spPr>
          <a:xfrm>
            <a:off x="1193532" y="1897380"/>
            <a:ext cx="9966960" cy="0"/>
          </a:xfrm>
          <a:prstGeom prst="straightConnector1">
            <a:avLst/>
          </a:prstGeom>
          <a:noFill/>
          <a:ln w="12700" cap="flat" cmpd="sng">
            <a:solidFill>
              <a:srgbClr val="3F3F3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7" r:id="rId5"/>
    <p:sldLayoutId id="2147483658" r:id="rId6"/>
    <p:sldLayoutId id="2147483659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6126" y="274639"/>
            <a:ext cx="11231457" cy="1143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6126" y="1600201"/>
            <a:ext cx="11231457" cy="4525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000" y="6356351"/>
            <a:ext cx="10248501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33" b="1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08501" y="6356351"/>
            <a:ext cx="1212619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933" b="1">
                <a:solidFill>
                  <a:schemeClr val="tx1"/>
                </a:solidFill>
              </a:defRPr>
            </a:lvl1pPr>
          </a:lstStyle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36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</p:sldLayoutIdLst>
  <p:hf hdr="0" dt="0"/>
  <p:txStyles>
    <p:titleStyle>
      <a:lvl1pPr algn="l" defTabSz="1219170" rtl="0" eaLnBrk="1" latinLnBrk="0" hangingPunct="1">
        <a:spcBef>
          <a:spcPct val="0"/>
        </a:spcBef>
        <a:buNone/>
        <a:defRPr sz="5867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38.emf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/>
              <a:t>Project and change management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ABA8773-1EBC-4B04-B4B4-3A776D91AA3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454019"/>
            <a:ext cx="6407315" cy="672075"/>
          </a:xfrm>
        </p:spPr>
        <p:txBody>
          <a:bodyPr/>
          <a:lstStyle/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r>
              <a:rPr lang="en-US" b="1" dirty="0"/>
              <a:t>PRODUCED BY NORBURY MANOR BUSINESS AND ENTERPRISE COLLEGE, IN PARTNERSHIP WITH URSULINE HIGH SCHOOL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5931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7851C0-9893-4E3F-A18B-6734EE8FC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Step change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B477CE6-2E6C-4BB1-8ADE-A3F273B75CFD}"/>
              </a:ext>
            </a:extLst>
          </p:cNvPr>
          <p:cNvSpPr/>
          <p:nvPr/>
        </p:nvSpPr>
        <p:spPr>
          <a:xfrm>
            <a:off x="310601" y="1694166"/>
            <a:ext cx="6096000" cy="346966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80000"/>
              </a:lnSpc>
              <a:buClr>
                <a:schemeClr val="dk1"/>
              </a:buClr>
              <a:buSzPts val="2800"/>
            </a:pPr>
            <a:r>
              <a:rPr lang="en-GB" sz="2700" dirty="0">
                <a:solidFill>
                  <a:schemeClr val="dk1"/>
                </a:solidFill>
              </a:rPr>
              <a:t>Dramatic or radical change </a:t>
            </a:r>
          </a:p>
          <a:p>
            <a:pPr lvl="0">
              <a:lnSpc>
                <a:spcPct val="80000"/>
              </a:lnSpc>
              <a:spcBef>
                <a:spcPts val="1400"/>
              </a:spcBef>
              <a:buSzPts val="2800"/>
            </a:pPr>
            <a:r>
              <a:rPr lang="en-GB" sz="2700" dirty="0">
                <a:solidFill>
                  <a:schemeClr val="dk1"/>
                </a:solidFill>
              </a:rPr>
              <a:t>Often required when a business has suffered from </a:t>
            </a:r>
            <a:r>
              <a:rPr lang="en-GB" sz="2700" b="1" dirty="0">
                <a:solidFill>
                  <a:srgbClr val="FF0000"/>
                </a:solidFill>
              </a:rPr>
              <a:t>strategic drift</a:t>
            </a:r>
            <a:endParaRPr lang="en-GB" sz="2700" dirty="0"/>
          </a:p>
          <a:p>
            <a:pPr lvl="0">
              <a:lnSpc>
                <a:spcPct val="80000"/>
              </a:lnSpc>
              <a:spcBef>
                <a:spcPts val="1400"/>
              </a:spcBef>
              <a:buClr>
                <a:schemeClr val="dk1"/>
              </a:buClr>
              <a:buSzPts val="2800"/>
            </a:pPr>
            <a:r>
              <a:rPr lang="en-GB" sz="2700" dirty="0">
                <a:solidFill>
                  <a:schemeClr val="dk1"/>
                </a:solidFill>
              </a:rPr>
              <a:t>May involve significant alteration in the business’s activities</a:t>
            </a:r>
          </a:p>
          <a:p>
            <a:pPr lvl="0">
              <a:lnSpc>
                <a:spcPct val="80000"/>
              </a:lnSpc>
              <a:spcBef>
                <a:spcPts val="1400"/>
              </a:spcBef>
              <a:buClr>
                <a:schemeClr val="dk1"/>
              </a:buClr>
              <a:buSzPts val="2800"/>
            </a:pPr>
            <a:r>
              <a:rPr lang="en-GB" sz="2700" dirty="0">
                <a:solidFill>
                  <a:schemeClr val="dk1"/>
                </a:solidFill>
              </a:rPr>
              <a:t>Gets it over with quickly and decisively</a:t>
            </a:r>
          </a:p>
          <a:p>
            <a:pPr lvl="0">
              <a:lnSpc>
                <a:spcPct val="80000"/>
              </a:lnSpc>
              <a:spcBef>
                <a:spcPts val="1400"/>
              </a:spcBef>
              <a:buClr>
                <a:schemeClr val="dk1"/>
              </a:buClr>
              <a:buSzPts val="2800"/>
            </a:pPr>
            <a:r>
              <a:rPr lang="en-GB" sz="2700" dirty="0">
                <a:solidFill>
                  <a:schemeClr val="dk1"/>
                </a:solidFill>
              </a:rPr>
              <a:t>May require some coercion to overcome resistance</a:t>
            </a:r>
          </a:p>
        </p:txBody>
      </p:sp>
      <p:grpSp>
        <p:nvGrpSpPr>
          <p:cNvPr id="7" name="Google Shape;177;p9">
            <a:extLst>
              <a:ext uri="{FF2B5EF4-FFF2-40B4-BE49-F238E27FC236}">
                <a16:creationId xmlns:a16="http://schemas.microsoft.com/office/drawing/2014/main" id="{8FD56506-EF24-4FDD-8DA6-0C172E6046BD}"/>
              </a:ext>
            </a:extLst>
          </p:cNvPr>
          <p:cNvGrpSpPr/>
          <p:nvPr/>
        </p:nvGrpSpPr>
        <p:grpSpPr>
          <a:xfrm>
            <a:off x="8396144" y="1694166"/>
            <a:ext cx="2447925" cy="2303462"/>
            <a:chOff x="1052513" y="1773238"/>
            <a:chExt cx="2447925" cy="2303462"/>
          </a:xfrm>
        </p:grpSpPr>
        <p:cxnSp>
          <p:nvCxnSpPr>
            <p:cNvPr id="8" name="Google Shape;178;p9">
              <a:extLst>
                <a:ext uri="{FF2B5EF4-FFF2-40B4-BE49-F238E27FC236}">
                  <a16:creationId xmlns:a16="http://schemas.microsoft.com/office/drawing/2014/main" id="{B891F490-ED29-4E54-A9CC-73F0E52F73E8}"/>
                </a:ext>
              </a:extLst>
            </p:cNvPr>
            <p:cNvCxnSpPr/>
            <p:nvPr/>
          </p:nvCxnSpPr>
          <p:spPr>
            <a:xfrm>
              <a:off x="1052513" y="4076700"/>
              <a:ext cx="1223962" cy="0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9" name="Google Shape;179;p9">
              <a:extLst>
                <a:ext uri="{FF2B5EF4-FFF2-40B4-BE49-F238E27FC236}">
                  <a16:creationId xmlns:a16="http://schemas.microsoft.com/office/drawing/2014/main" id="{27B509F3-0564-4E78-84E5-EBAAC0FD9C92}"/>
                </a:ext>
              </a:extLst>
            </p:cNvPr>
            <p:cNvCxnSpPr/>
            <p:nvPr/>
          </p:nvCxnSpPr>
          <p:spPr>
            <a:xfrm rot="10800000">
              <a:off x="2276475" y="1773238"/>
              <a:ext cx="0" cy="2303462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0" name="Google Shape;180;p9">
              <a:extLst>
                <a:ext uri="{FF2B5EF4-FFF2-40B4-BE49-F238E27FC236}">
                  <a16:creationId xmlns:a16="http://schemas.microsoft.com/office/drawing/2014/main" id="{14B4E9FE-BF86-4D5B-8BCA-C28E59CDFA40}"/>
                </a:ext>
              </a:extLst>
            </p:cNvPr>
            <p:cNvCxnSpPr/>
            <p:nvPr/>
          </p:nvCxnSpPr>
          <p:spPr>
            <a:xfrm>
              <a:off x="2276475" y="1773238"/>
              <a:ext cx="1223963" cy="0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4DE8FE6-06E5-43FB-A76F-6F8456E4D39B}"/>
              </a:ext>
            </a:extLst>
          </p:cNvPr>
          <p:cNvSpPr txBox="1"/>
          <p:nvPr/>
        </p:nvSpPr>
        <p:spPr>
          <a:xfrm>
            <a:off x="8396144" y="4426026"/>
            <a:ext cx="203497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en-US" sz="1800" b="1" dirty="0">
                <a:solidFill>
                  <a:schemeClr val="dk1"/>
                </a:solidFill>
                <a:latin typeface="+mn-lt"/>
                <a:ea typeface="Bookman Old Style"/>
                <a:cs typeface="Bookman Old Style"/>
                <a:sym typeface="Bookman Old Style"/>
              </a:rPr>
              <a:t>Step change</a:t>
            </a:r>
            <a:endParaRPr lang="en-US" sz="1800" dirty="0">
              <a:latin typeface="+mn-lt"/>
            </a:endParaRPr>
          </a:p>
          <a:p>
            <a:pPr lvl="0"/>
            <a:r>
              <a:rPr lang="en-US" sz="1800" dirty="0">
                <a:solidFill>
                  <a:schemeClr val="dk1"/>
                </a:solidFill>
                <a:latin typeface="+mn-lt"/>
                <a:ea typeface="Bookman Old Style"/>
                <a:cs typeface="Bookman Old Style"/>
                <a:sym typeface="Bookman Old Style"/>
              </a:rPr>
              <a:t>Significant and </a:t>
            </a:r>
            <a:endParaRPr lang="en-US" sz="1800" dirty="0">
              <a:latin typeface="+mn-lt"/>
            </a:endParaRPr>
          </a:p>
          <a:p>
            <a:pPr lvl="0"/>
            <a:r>
              <a:rPr lang="en-US" sz="1800" dirty="0">
                <a:solidFill>
                  <a:schemeClr val="dk1"/>
                </a:solidFill>
                <a:latin typeface="+mn-lt"/>
                <a:ea typeface="Bookman Old Style"/>
                <a:cs typeface="Bookman Old Style"/>
                <a:sym typeface="Bookman Old Style"/>
              </a:rPr>
              <a:t>occurs rapidly</a:t>
            </a:r>
          </a:p>
          <a:p>
            <a:endParaRPr lang="en-GB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8411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05163-6EC1-4D93-A6CB-A028645E3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Incremental change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DA3DE2-B1A6-4173-AF2D-F31528D0FD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601" y="1532016"/>
            <a:ext cx="6343324" cy="4801967"/>
          </a:xfrm>
        </p:spPr>
        <p:txBody>
          <a:bodyPr>
            <a:normAutofit/>
          </a:bodyPr>
          <a:lstStyle/>
          <a:p>
            <a:pPr lvl="0">
              <a:lnSpc>
                <a:spcPct val="80000"/>
              </a:lnSpc>
              <a:buClr>
                <a:schemeClr val="dk1"/>
              </a:buClr>
              <a:buSzPts val="3500"/>
            </a:pPr>
            <a:r>
              <a:rPr lang="en-GB" sz="2700" b="0" dirty="0">
                <a:solidFill>
                  <a:schemeClr val="dk1"/>
                </a:solidFill>
              </a:rPr>
              <a:t>Many small changes, which take place as a business develops and responds to subtle changes in the external environment</a:t>
            </a:r>
          </a:p>
          <a:p>
            <a:pPr lvl="0">
              <a:lnSpc>
                <a:spcPct val="80000"/>
              </a:lnSpc>
              <a:spcBef>
                <a:spcPts val="1400"/>
              </a:spcBef>
              <a:buClr>
                <a:schemeClr val="dk1"/>
              </a:buClr>
              <a:buSzPts val="3500"/>
            </a:pPr>
            <a:r>
              <a:rPr lang="en-GB" sz="2700" b="0" dirty="0">
                <a:solidFill>
                  <a:schemeClr val="dk1"/>
                </a:solidFill>
              </a:rPr>
              <a:t>Usually involves little resistance</a:t>
            </a:r>
          </a:p>
          <a:p>
            <a:pPr lvl="0">
              <a:lnSpc>
                <a:spcPct val="80000"/>
              </a:lnSpc>
              <a:spcBef>
                <a:spcPts val="1400"/>
              </a:spcBef>
              <a:buClr>
                <a:schemeClr val="dk1"/>
              </a:buClr>
              <a:buSzPts val="3500"/>
            </a:pPr>
            <a:r>
              <a:rPr lang="en-GB" sz="2700" b="0" dirty="0">
                <a:solidFill>
                  <a:schemeClr val="dk1"/>
                </a:solidFill>
              </a:rPr>
              <a:t>Arises as strategy develops</a:t>
            </a:r>
          </a:p>
          <a:p>
            <a:endParaRPr lang="en-GB" sz="2700" b="0" dirty="0"/>
          </a:p>
        </p:txBody>
      </p:sp>
      <p:grpSp>
        <p:nvGrpSpPr>
          <p:cNvPr id="6" name="Google Shape;189;p10">
            <a:extLst>
              <a:ext uri="{FF2B5EF4-FFF2-40B4-BE49-F238E27FC236}">
                <a16:creationId xmlns:a16="http://schemas.microsoft.com/office/drawing/2014/main" id="{4B1909F8-5BAA-4880-A40E-720D2ADE8910}"/>
              </a:ext>
            </a:extLst>
          </p:cNvPr>
          <p:cNvGrpSpPr/>
          <p:nvPr/>
        </p:nvGrpSpPr>
        <p:grpSpPr>
          <a:xfrm>
            <a:off x="8459185" y="1532016"/>
            <a:ext cx="2098576" cy="2088232"/>
            <a:chOff x="4572000" y="2060575"/>
            <a:chExt cx="2881313" cy="1944688"/>
          </a:xfrm>
        </p:grpSpPr>
        <p:cxnSp>
          <p:nvCxnSpPr>
            <p:cNvPr id="7" name="Google Shape;190;p10">
              <a:extLst>
                <a:ext uri="{FF2B5EF4-FFF2-40B4-BE49-F238E27FC236}">
                  <a16:creationId xmlns:a16="http://schemas.microsoft.com/office/drawing/2014/main" id="{320553D9-E17C-462C-BE39-5F3F882576F9}"/>
                </a:ext>
              </a:extLst>
            </p:cNvPr>
            <p:cNvCxnSpPr/>
            <p:nvPr/>
          </p:nvCxnSpPr>
          <p:spPr>
            <a:xfrm>
              <a:off x="4572000" y="4005263"/>
              <a:ext cx="576263" cy="0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8" name="Google Shape;191;p10">
              <a:extLst>
                <a:ext uri="{FF2B5EF4-FFF2-40B4-BE49-F238E27FC236}">
                  <a16:creationId xmlns:a16="http://schemas.microsoft.com/office/drawing/2014/main" id="{3EC83178-7155-44A3-8BA7-8916B8FF8167}"/>
                </a:ext>
              </a:extLst>
            </p:cNvPr>
            <p:cNvCxnSpPr/>
            <p:nvPr/>
          </p:nvCxnSpPr>
          <p:spPr>
            <a:xfrm>
              <a:off x="5148263" y="3573463"/>
              <a:ext cx="576262" cy="0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9" name="Google Shape;192;p10">
              <a:extLst>
                <a:ext uri="{FF2B5EF4-FFF2-40B4-BE49-F238E27FC236}">
                  <a16:creationId xmlns:a16="http://schemas.microsoft.com/office/drawing/2014/main" id="{C0CB4CEC-8BBF-4CF5-A1DA-88498ECB1EDA}"/>
                </a:ext>
              </a:extLst>
            </p:cNvPr>
            <p:cNvCxnSpPr/>
            <p:nvPr/>
          </p:nvCxnSpPr>
          <p:spPr>
            <a:xfrm>
              <a:off x="5724525" y="3068638"/>
              <a:ext cx="576263" cy="0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0" name="Google Shape;193;p10">
              <a:extLst>
                <a:ext uri="{FF2B5EF4-FFF2-40B4-BE49-F238E27FC236}">
                  <a16:creationId xmlns:a16="http://schemas.microsoft.com/office/drawing/2014/main" id="{C476FB46-2120-42A6-8FE3-AEE3104841B6}"/>
                </a:ext>
              </a:extLst>
            </p:cNvPr>
            <p:cNvCxnSpPr/>
            <p:nvPr/>
          </p:nvCxnSpPr>
          <p:spPr>
            <a:xfrm>
              <a:off x="6300788" y="2565400"/>
              <a:ext cx="576262" cy="0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1" name="Google Shape;194;p10">
              <a:extLst>
                <a:ext uri="{FF2B5EF4-FFF2-40B4-BE49-F238E27FC236}">
                  <a16:creationId xmlns:a16="http://schemas.microsoft.com/office/drawing/2014/main" id="{CF25EAD3-1736-451B-BF51-78117B827B93}"/>
                </a:ext>
              </a:extLst>
            </p:cNvPr>
            <p:cNvCxnSpPr/>
            <p:nvPr/>
          </p:nvCxnSpPr>
          <p:spPr>
            <a:xfrm>
              <a:off x="6877050" y="2060575"/>
              <a:ext cx="576263" cy="0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2" name="Google Shape;195;p10">
              <a:extLst>
                <a:ext uri="{FF2B5EF4-FFF2-40B4-BE49-F238E27FC236}">
                  <a16:creationId xmlns:a16="http://schemas.microsoft.com/office/drawing/2014/main" id="{F4AFA770-629B-49A4-BB6C-B2FEC6A29630}"/>
                </a:ext>
              </a:extLst>
            </p:cNvPr>
            <p:cNvCxnSpPr/>
            <p:nvPr/>
          </p:nvCxnSpPr>
          <p:spPr>
            <a:xfrm rot="10800000">
              <a:off x="5148263" y="3573463"/>
              <a:ext cx="0" cy="431800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3" name="Google Shape;196;p10">
              <a:extLst>
                <a:ext uri="{FF2B5EF4-FFF2-40B4-BE49-F238E27FC236}">
                  <a16:creationId xmlns:a16="http://schemas.microsoft.com/office/drawing/2014/main" id="{4C74CF00-3800-4D84-887A-22E37F8AFBA5}"/>
                </a:ext>
              </a:extLst>
            </p:cNvPr>
            <p:cNvCxnSpPr/>
            <p:nvPr/>
          </p:nvCxnSpPr>
          <p:spPr>
            <a:xfrm rot="10800000">
              <a:off x="5724525" y="3068638"/>
              <a:ext cx="0" cy="504825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4" name="Google Shape;197;p10">
              <a:extLst>
                <a:ext uri="{FF2B5EF4-FFF2-40B4-BE49-F238E27FC236}">
                  <a16:creationId xmlns:a16="http://schemas.microsoft.com/office/drawing/2014/main" id="{AC128C9C-5A05-413B-B4F3-2C5066A02B86}"/>
                </a:ext>
              </a:extLst>
            </p:cNvPr>
            <p:cNvCxnSpPr/>
            <p:nvPr/>
          </p:nvCxnSpPr>
          <p:spPr>
            <a:xfrm rot="10800000">
              <a:off x="6300788" y="2565400"/>
              <a:ext cx="0" cy="504825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5" name="Google Shape;198;p10">
              <a:extLst>
                <a:ext uri="{FF2B5EF4-FFF2-40B4-BE49-F238E27FC236}">
                  <a16:creationId xmlns:a16="http://schemas.microsoft.com/office/drawing/2014/main" id="{B8933216-48AC-48EC-A55F-FF54737C997D}"/>
                </a:ext>
              </a:extLst>
            </p:cNvPr>
            <p:cNvCxnSpPr/>
            <p:nvPr/>
          </p:nvCxnSpPr>
          <p:spPr>
            <a:xfrm rot="10800000">
              <a:off x="6877050" y="2060575"/>
              <a:ext cx="0" cy="504825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0676D886-F0A1-4D2F-B367-646687E612D1}"/>
              </a:ext>
            </a:extLst>
          </p:cNvPr>
          <p:cNvSpPr txBox="1"/>
          <p:nvPr/>
        </p:nvSpPr>
        <p:spPr>
          <a:xfrm>
            <a:off x="8459185" y="4126061"/>
            <a:ext cx="2338578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en-GB" sz="1800" b="1" dirty="0">
                <a:solidFill>
                  <a:schemeClr val="dk1"/>
                </a:solidFill>
                <a:latin typeface="+mn-lt"/>
                <a:ea typeface="Bookman Old Style"/>
                <a:cs typeface="Bookman Old Style"/>
                <a:sym typeface="Bookman Old Style"/>
              </a:rPr>
              <a:t>Incremental change</a:t>
            </a:r>
            <a:endParaRPr lang="en-GB" sz="1800" dirty="0">
              <a:latin typeface="+mn-lt"/>
            </a:endParaRPr>
          </a:p>
          <a:p>
            <a:pPr lvl="0"/>
            <a:r>
              <a:rPr lang="en-GB" sz="1800" dirty="0">
                <a:solidFill>
                  <a:schemeClr val="dk1"/>
                </a:solidFill>
                <a:latin typeface="+mn-lt"/>
                <a:ea typeface="Bookman Old Style"/>
                <a:cs typeface="Bookman Old Style"/>
                <a:sym typeface="Bookman Old Style"/>
              </a:rPr>
              <a:t>Change occurs over a period of time in incremental, small stages</a:t>
            </a:r>
          </a:p>
        </p:txBody>
      </p:sp>
    </p:spTree>
    <p:extLst>
      <p:ext uri="{BB962C8B-B14F-4D97-AF65-F5344CB8AC3E}">
        <p14:creationId xmlns:p14="http://schemas.microsoft.com/office/powerpoint/2010/main" val="768687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71E35-1269-4A43-89C8-6BAFF3AB7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01" y="323774"/>
            <a:ext cx="11250084" cy="932567"/>
          </a:xfrm>
        </p:spPr>
        <p:txBody>
          <a:bodyPr>
            <a:normAutofit/>
          </a:bodyPr>
          <a:lstStyle/>
          <a:p>
            <a:r>
              <a:rPr lang="en-GB" sz="2400" dirty="0"/>
              <a:t>Distinguishing between internal and external causes of change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EDED91-AD6A-455F-8017-498FE4B6D6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28626" y="1626284"/>
            <a:ext cx="4250573" cy="4140624"/>
          </a:xfrm>
        </p:spPr>
        <p:txBody>
          <a:bodyPr>
            <a:normAutofit/>
          </a:bodyPr>
          <a:lstStyle/>
          <a:p>
            <a:r>
              <a:rPr lang="en-GB" sz="2400" dirty="0">
                <a:solidFill>
                  <a:schemeClr val="tx1"/>
                </a:solidFill>
              </a:rPr>
              <a:t>Internal causes of change</a:t>
            </a:r>
          </a:p>
          <a:p>
            <a:r>
              <a:rPr lang="en-GB" sz="2400" b="0" dirty="0">
                <a:solidFill>
                  <a:schemeClr val="dk1"/>
                </a:solidFill>
                <a:latin typeface="+mj-lt"/>
                <a:ea typeface="Libre Franklin"/>
                <a:cs typeface="Libre Franklin"/>
                <a:sym typeface="Libre Franklin"/>
              </a:rPr>
              <a:t>These arise from factors </a:t>
            </a:r>
            <a:r>
              <a:rPr lang="en-GB" sz="2400" dirty="0">
                <a:solidFill>
                  <a:srgbClr val="FF0000"/>
                </a:solidFill>
                <a:latin typeface="+mj-lt"/>
                <a:ea typeface="Libre Franklin"/>
                <a:cs typeface="Libre Franklin"/>
                <a:sym typeface="Libre Franklin"/>
              </a:rPr>
              <a:t>within the control </a:t>
            </a:r>
            <a:r>
              <a:rPr lang="en-GB" sz="2400" b="0" dirty="0">
                <a:solidFill>
                  <a:schemeClr val="dk1"/>
                </a:solidFill>
                <a:latin typeface="+mj-lt"/>
                <a:ea typeface="Libre Franklin"/>
                <a:cs typeface="Libre Franklin"/>
                <a:sym typeface="Libre Franklin"/>
              </a:rPr>
              <a:t>of the business – </a:t>
            </a:r>
            <a:r>
              <a:rPr lang="en-GB" sz="2400" b="0" dirty="0" err="1">
                <a:solidFill>
                  <a:schemeClr val="dk1"/>
                </a:solidFill>
                <a:latin typeface="+mj-lt"/>
                <a:ea typeface="Libre Franklin"/>
                <a:cs typeface="Libre Franklin"/>
                <a:sym typeface="Libre Franklin"/>
              </a:rPr>
              <a:t>ie</a:t>
            </a:r>
            <a:r>
              <a:rPr lang="en-GB" sz="2400" b="0" dirty="0">
                <a:solidFill>
                  <a:schemeClr val="dk1"/>
                </a:solidFill>
                <a:latin typeface="+mj-lt"/>
                <a:ea typeface="Libre Franklin"/>
                <a:cs typeface="Libre Franklin"/>
                <a:sym typeface="Libre Franklin"/>
              </a:rPr>
              <a:t>, the decisions taken by business management.</a:t>
            </a:r>
            <a:endParaRPr lang="en-GB" sz="2400" dirty="0">
              <a:latin typeface="+mj-lt"/>
            </a:endParaRPr>
          </a:p>
          <a:p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C0995E4-564A-49FE-860E-D9AD061242A1}"/>
              </a:ext>
            </a:extLst>
          </p:cNvPr>
          <p:cNvSpPr txBox="1">
            <a:spLocks/>
          </p:cNvSpPr>
          <p:nvPr/>
        </p:nvSpPr>
        <p:spPr>
          <a:xfrm>
            <a:off x="6712803" y="1626284"/>
            <a:ext cx="4250573" cy="414062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b="1" kern="1200">
                <a:solidFill>
                  <a:srgbClr val="BE0064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GB" sz="2400" dirty="0">
                <a:solidFill>
                  <a:schemeClr val="tx1"/>
                </a:solidFill>
              </a:rPr>
              <a:t>External causes of change</a:t>
            </a:r>
          </a:p>
          <a:p>
            <a:r>
              <a:rPr lang="en-GB" sz="2400" b="0" dirty="0">
                <a:solidFill>
                  <a:schemeClr val="dk1"/>
                </a:solidFill>
                <a:ea typeface="Libre Franklin"/>
                <a:cs typeface="Libre Franklin"/>
                <a:sym typeface="Libre Franklin"/>
              </a:rPr>
              <a:t>These arise from factors </a:t>
            </a:r>
            <a:r>
              <a:rPr lang="en-GB" sz="2400" dirty="0">
                <a:solidFill>
                  <a:srgbClr val="FF0000"/>
                </a:solidFill>
                <a:ea typeface="Libre Franklin"/>
                <a:cs typeface="Libre Franklin"/>
                <a:sym typeface="Libre Franklin"/>
              </a:rPr>
              <a:t>outside the control </a:t>
            </a:r>
            <a:r>
              <a:rPr lang="en-GB" sz="2400" b="0" dirty="0">
                <a:solidFill>
                  <a:schemeClr val="dk1"/>
                </a:solidFill>
                <a:ea typeface="Libre Franklin"/>
                <a:cs typeface="Libre Franklin"/>
                <a:sym typeface="Libre Franklin"/>
              </a:rPr>
              <a:t>of the business – </a:t>
            </a:r>
            <a:r>
              <a:rPr lang="en-GB" sz="2400" b="0" dirty="0" err="1">
                <a:solidFill>
                  <a:schemeClr val="dk1"/>
                </a:solidFill>
                <a:ea typeface="Libre Franklin"/>
                <a:cs typeface="Libre Franklin"/>
                <a:sym typeface="Libre Franklin"/>
              </a:rPr>
              <a:t>ie</a:t>
            </a:r>
            <a:r>
              <a:rPr lang="en-GB" sz="2400" b="0" dirty="0">
                <a:solidFill>
                  <a:schemeClr val="dk1"/>
                </a:solidFill>
                <a:ea typeface="Libre Franklin"/>
                <a:cs typeface="Libre Franklin"/>
                <a:sym typeface="Libre Franklin"/>
              </a:rPr>
              <a:t>, as a result of changes in the external environment.</a:t>
            </a:r>
            <a:endParaRPr lang="en-GB" sz="2400" b="0" dirty="0"/>
          </a:p>
          <a:p>
            <a:pPr>
              <a:buClrTx/>
            </a:pPr>
            <a:endParaRPr lang="en-GB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531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CF1C2-8466-4B66-AEA3-E08C8BB79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Distinguishing between internal and external causes of change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86C90C-F3C1-44AD-8A02-B871B0B29B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87650" y="1466308"/>
            <a:ext cx="6616700" cy="4170922"/>
          </a:xfrm>
        </p:spPr>
        <p:txBody>
          <a:bodyPr>
            <a:normAutofit/>
          </a:bodyPr>
          <a:lstStyle/>
          <a:p>
            <a:pPr lvl="0">
              <a:lnSpc>
                <a:spcPct val="110000"/>
              </a:lnSpc>
            </a:pPr>
            <a:r>
              <a:rPr lang="en-GB" sz="2700" dirty="0">
                <a:solidFill>
                  <a:schemeClr val="dk1"/>
                </a:solidFill>
              </a:rPr>
              <a:t>Activity: worksheet</a:t>
            </a:r>
          </a:p>
          <a:p>
            <a:pPr lvl="0">
              <a:lnSpc>
                <a:spcPct val="110000"/>
              </a:lnSpc>
            </a:pPr>
            <a:endParaRPr lang="en-GB" sz="2700" dirty="0">
              <a:solidFill>
                <a:schemeClr val="dk1"/>
              </a:solidFill>
            </a:endParaRPr>
          </a:p>
          <a:p>
            <a:pPr lvl="0">
              <a:lnSpc>
                <a:spcPct val="110000"/>
              </a:lnSpc>
            </a:pPr>
            <a:r>
              <a:rPr lang="en-GB" sz="2700" b="0" dirty="0">
                <a:solidFill>
                  <a:schemeClr val="dk1"/>
                </a:solidFill>
              </a:rPr>
              <a:t>Using the worksheet provided, and your own examples, categorise the examples provided under the two headings of </a:t>
            </a:r>
            <a:r>
              <a:rPr lang="en-GB" sz="2700" b="0" i="1" dirty="0">
                <a:solidFill>
                  <a:schemeClr val="dk1"/>
                </a:solidFill>
              </a:rPr>
              <a:t>internal causes</a:t>
            </a:r>
            <a:r>
              <a:rPr lang="en-GB" sz="2700" b="0" dirty="0">
                <a:solidFill>
                  <a:schemeClr val="dk1"/>
                </a:solidFill>
              </a:rPr>
              <a:t> of change and </a:t>
            </a:r>
            <a:r>
              <a:rPr lang="en-GB" sz="2700" b="0" i="1" dirty="0">
                <a:solidFill>
                  <a:schemeClr val="dk1"/>
                </a:solidFill>
              </a:rPr>
              <a:t>external causes </a:t>
            </a:r>
            <a:r>
              <a:rPr lang="en-GB" sz="2700" b="0" dirty="0">
                <a:solidFill>
                  <a:schemeClr val="dk1"/>
                </a:solidFill>
              </a:rPr>
              <a:t>of change.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8878676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46081-6A76-453F-8864-8210A951F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Reasons for organisational change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7A4C44-6944-41DE-AC4A-C5B7B3B349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52789" y="1094456"/>
            <a:ext cx="4552231" cy="4989519"/>
          </a:xfrm>
        </p:spPr>
        <p:txBody>
          <a:bodyPr>
            <a:normAutofit/>
          </a:bodyPr>
          <a:lstStyle/>
          <a:p>
            <a:r>
              <a:rPr lang="en-GB" sz="2400" dirty="0">
                <a:solidFill>
                  <a:schemeClr val="tx1"/>
                </a:solidFill>
              </a:rPr>
              <a:t>Internal</a:t>
            </a:r>
          </a:p>
          <a:p>
            <a:pPr marL="342900" indent="-342900">
              <a:buFontTx/>
              <a:buChar char="-"/>
            </a:pPr>
            <a:r>
              <a:rPr lang="en-GB" sz="2400" b="0" dirty="0">
                <a:solidFill>
                  <a:schemeClr val="tx1"/>
                </a:solidFill>
              </a:rPr>
              <a:t>Restructuring</a:t>
            </a:r>
          </a:p>
          <a:p>
            <a:pPr marL="342900" indent="-342900">
              <a:buFontTx/>
              <a:buChar char="-"/>
            </a:pPr>
            <a:r>
              <a:rPr lang="en-GB" sz="2400" b="0" dirty="0">
                <a:solidFill>
                  <a:schemeClr val="tx1"/>
                </a:solidFill>
              </a:rPr>
              <a:t>Delayering</a:t>
            </a:r>
          </a:p>
          <a:p>
            <a:pPr marL="342900" indent="-342900">
              <a:buFontTx/>
              <a:buChar char="-"/>
            </a:pPr>
            <a:r>
              <a:rPr lang="en-GB" sz="2400" b="0" dirty="0">
                <a:solidFill>
                  <a:schemeClr val="tx1"/>
                </a:solidFill>
              </a:rPr>
              <a:t>New leadership</a:t>
            </a:r>
          </a:p>
          <a:p>
            <a:pPr marL="342900" indent="-342900">
              <a:buFontTx/>
              <a:buChar char="-"/>
            </a:pPr>
            <a:r>
              <a:rPr lang="en-GB" sz="2400" b="0" dirty="0">
                <a:solidFill>
                  <a:schemeClr val="tx1"/>
                </a:solidFill>
              </a:rPr>
              <a:t>Change in culture</a:t>
            </a:r>
          </a:p>
          <a:p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017A4C44-6944-41DE-AC4A-C5B7B3B3493A}"/>
              </a:ext>
            </a:extLst>
          </p:cNvPr>
          <p:cNvSpPr>
            <a:spLocks noGrp="1"/>
          </p:cNvSpPr>
          <p:nvPr/>
        </p:nvSpPr>
        <p:spPr>
          <a:xfrm>
            <a:off x="5620404" y="1533466"/>
            <a:ext cx="4552231" cy="499133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b="1" kern="1200">
                <a:solidFill>
                  <a:srgbClr val="BE0064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17A4C44-6944-41DE-AC4A-C5B7B3B3493A}"/>
              </a:ext>
            </a:extLst>
          </p:cNvPr>
          <p:cNvSpPr>
            <a:spLocks noGrp="1"/>
          </p:cNvSpPr>
          <p:nvPr/>
        </p:nvSpPr>
        <p:spPr>
          <a:xfrm>
            <a:off x="3819884" y="933334"/>
            <a:ext cx="4552231" cy="499133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b="1" kern="1200">
                <a:solidFill>
                  <a:srgbClr val="BE0064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17A4C44-6944-41DE-AC4A-C5B7B3B3493A}"/>
              </a:ext>
            </a:extLst>
          </p:cNvPr>
          <p:cNvSpPr>
            <a:spLocks noGrp="1"/>
          </p:cNvSpPr>
          <p:nvPr/>
        </p:nvSpPr>
        <p:spPr>
          <a:xfrm>
            <a:off x="3972284" y="1085734"/>
            <a:ext cx="4552231" cy="499133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b="1" kern="1200">
                <a:solidFill>
                  <a:srgbClr val="BE0064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CE65F8A-B206-4E90-9D29-D44056FF2900}"/>
              </a:ext>
            </a:extLst>
          </p:cNvPr>
          <p:cNvSpPr txBox="1">
            <a:spLocks/>
          </p:cNvSpPr>
          <p:nvPr/>
        </p:nvSpPr>
        <p:spPr>
          <a:xfrm>
            <a:off x="6486980" y="1092642"/>
            <a:ext cx="4857030" cy="543215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b="1" kern="1200">
                <a:solidFill>
                  <a:srgbClr val="BE0064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48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GB" sz="2400" dirty="0">
                <a:solidFill>
                  <a:schemeClr val="tx1"/>
                </a:solidFill>
              </a:rPr>
              <a:t>External</a:t>
            </a:r>
          </a:p>
          <a:p>
            <a:pPr marL="342900" indent="-342900">
              <a:buClrTx/>
              <a:buFontTx/>
              <a:buChar char="-"/>
            </a:pPr>
            <a:r>
              <a:rPr lang="en-GB" sz="2400" b="0" dirty="0">
                <a:solidFill>
                  <a:schemeClr val="tx1"/>
                </a:solidFill>
              </a:rPr>
              <a:t>Social trends: demography, buying habits, etc</a:t>
            </a:r>
          </a:p>
          <a:p>
            <a:pPr marL="342900" indent="-342900">
              <a:buClrTx/>
              <a:buFontTx/>
              <a:buChar char="-"/>
            </a:pPr>
            <a:r>
              <a:rPr lang="en-GB" sz="2400" b="0" dirty="0">
                <a:solidFill>
                  <a:schemeClr val="tx1"/>
                </a:solidFill>
              </a:rPr>
              <a:t>Laws and regulations: minimum wage, GDPR</a:t>
            </a:r>
          </a:p>
          <a:p>
            <a:pPr marL="342900" indent="-342900">
              <a:buClrTx/>
              <a:buFontTx/>
              <a:buChar char="-"/>
            </a:pPr>
            <a:r>
              <a:rPr lang="en-GB" sz="2400" b="0" dirty="0">
                <a:solidFill>
                  <a:schemeClr val="tx1"/>
                </a:solidFill>
              </a:rPr>
              <a:t>Economic conditions – </a:t>
            </a:r>
            <a:r>
              <a:rPr lang="en-GB" sz="2400" b="0" dirty="0" err="1">
                <a:solidFill>
                  <a:schemeClr val="tx1"/>
                </a:solidFill>
              </a:rPr>
              <a:t>eg</a:t>
            </a:r>
            <a:r>
              <a:rPr lang="en-GB" sz="2400" b="0" dirty="0">
                <a:solidFill>
                  <a:schemeClr val="tx1"/>
                </a:solidFill>
              </a:rPr>
              <a:t>, Brexit cuts in funding</a:t>
            </a:r>
          </a:p>
          <a:p>
            <a:pPr marL="342900" indent="-342900">
              <a:buClrTx/>
              <a:buFontTx/>
              <a:buChar char="-"/>
            </a:pPr>
            <a:r>
              <a:rPr lang="en-GB" sz="2400" b="0" dirty="0">
                <a:solidFill>
                  <a:schemeClr val="tx1"/>
                </a:solidFill>
              </a:rPr>
              <a:t>Technological factors: new developments</a:t>
            </a:r>
            <a:endParaRPr lang="en-GB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6831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4B74E-B954-4744-9A56-A4CDC15CBB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Lockdown ‘Freedom Day’ article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66BA56-2094-4651-852C-BD40585A8B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2000" y="1315199"/>
            <a:ext cx="11414944" cy="4801967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/>
                </a:solidFill>
              </a:rPr>
              <a:t>Task one</a:t>
            </a:r>
          </a:p>
          <a:p>
            <a:pPr lvl="0">
              <a:lnSpc>
                <a:spcPct val="150000"/>
              </a:lnSpc>
              <a:spcBef>
                <a:spcPts val="1200"/>
              </a:spcBef>
            </a:pPr>
            <a:r>
              <a:rPr lang="en-GB" sz="2000" b="0" dirty="0">
                <a:solidFill>
                  <a:schemeClr val="tx1"/>
                </a:solidFill>
              </a:rPr>
              <a:t>Read the extract by the BBC on the removal of most </a:t>
            </a:r>
            <a:r>
              <a:rPr lang="en-GB" sz="2000" b="0" dirty="0" err="1">
                <a:solidFill>
                  <a:schemeClr val="tx1"/>
                </a:solidFill>
              </a:rPr>
              <a:t>Covid</a:t>
            </a:r>
            <a:r>
              <a:rPr lang="en-GB" sz="2000" b="0" dirty="0">
                <a:solidFill>
                  <a:schemeClr val="tx1"/>
                </a:solidFill>
              </a:rPr>
              <a:t> restrictions in England as of 19 July 2021. This has been called ‘Freedom Day’ by many areas of the media.</a:t>
            </a:r>
          </a:p>
          <a:p>
            <a:pPr lvl="0">
              <a:lnSpc>
                <a:spcPct val="150000"/>
              </a:lnSpc>
              <a:spcBef>
                <a:spcPts val="1200"/>
              </a:spcBef>
            </a:pPr>
            <a:r>
              <a:rPr lang="en-GB" sz="2000" b="0" dirty="0">
                <a:solidFill>
                  <a:schemeClr val="tx1"/>
                </a:solidFill>
              </a:rPr>
              <a:t>Once you have read the article, create a list of 10 key words from the article that you think are the most important. Then, using your list, create a short summary using at least five of these key words.</a:t>
            </a:r>
          </a:p>
          <a:p>
            <a:pPr lvl="0">
              <a:lnSpc>
                <a:spcPct val="15000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/>
                </a:solidFill>
              </a:rPr>
              <a:t>Task two</a:t>
            </a:r>
            <a:r>
              <a:rPr lang="en-GB" sz="2000" b="0" dirty="0">
                <a:solidFill>
                  <a:schemeClr val="tx1"/>
                </a:solidFill>
              </a:rPr>
              <a:t>  </a:t>
            </a:r>
          </a:p>
          <a:p>
            <a:pPr lvl="0">
              <a:lnSpc>
                <a:spcPct val="150000"/>
              </a:lnSpc>
              <a:spcBef>
                <a:spcPts val="1200"/>
              </a:spcBef>
              <a:spcAft>
                <a:spcPts val="200"/>
              </a:spcAft>
            </a:pPr>
            <a:r>
              <a:rPr lang="en-GB" sz="2000" b="0" dirty="0">
                <a:solidFill>
                  <a:schemeClr val="tx1"/>
                </a:solidFill>
              </a:rPr>
              <a:t>Using the article you have just read, choose an organisation that has been affected by the removal of </a:t>
            </a:r>
            <a:r>
              <a:rPr lang="en-GB" sz="2000" b="0" dirty="0" err="1">
                <a:solidFill>
                  <a:schemeClr val="tx1"/>
                </a:solidFill>
              </a:rPr>
              <a:t>Covid</a:t>
            </a:r>
            <a:r>
              <a:rPr lang="en-GB" sz="2000" b="0" dirty="0">
                <a:solidFill>
                  <a:schemeClr val="tx1"/>
                </a:solidFill>
              </a:rPr>
              <a:t> restrictions in England and explain how the leaders of that organisation might manage this change.</a:t>
            </a:r>
          </a:p>
          <a:p>
            <a:pPr>
              <a:lnSpc>
                <a:spcPct val="150000"/>
              </a:lnSpc>
            </a:pPr>
            <a:endParaRPr lang="en-GB" sz="20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8729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315A7-E292-4BCA-A028-15046CFBA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What is strategic drift?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5449B-74A6-4ED3-AD9C-21D423DF79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49864" y="1532015"/>
            <a:ext cx="7692272" cy="4801967"/>
          </a:xfrm>
        </p:spPr>
        <p:txBody>
          <a:bodyPr>
            <a:normAutofit/>
          </a:bodyPr>
          <a:lstStyle/>
          <a:p>
            <a:r>
              <a:rPr lang="en-GB" sz="2700" b="0" dirty="0">
                <a:solidFill>
                  <a:schemeClr val="dk1"/>
                </a:solidFill>
                <a:ea typeface="Libre Franklin"/>
                <a:cs typeface="Libre Franklin"/>
                <a:sym typeface="Libre Franklin"/>
              </a:rPr>
              <a:t>Strategic drift happens when the strategy of a business is no longer relevant to the </a:t>
            </a:r>
            <a:r>
              <a:rPr lang="en-GB" sz="2700" b="0" dirty="0">
                <a:solidFill>
                  <a:srgbClr val="FF0000"/>
                </a:solidFill>
                <a:ea typeface="Libre Franklin"/>
                <a:cs typeface="Libre Franklin"/>
                <a:sym typeface="Libre Franklin"/>
              </a:rPr>
              <a:t>external environment </a:t>
            </a:r>
            <a:r>
              <a:rPr lang="en-GB" sz="2700" b="0" dirty="0">
                <a:solidFill>
                  <a:schemeClr val="dk1"/>
                </a:solidFill>
                <a:ea typeface="Libre Franklin"/>
                <a:cs typeface="Libre Franklin"/>
                <a:sym typeface="Libre Franklin"/>
              </a:rPr>
              <a:t>facing it.</a:t>
            </a:r>
            <a:endParaRPr lang="en-GB" sz="2700" b="0" dirty="0">
              <a:solidFill>
                <a:srgbClr val="FF0000"/>
              </a:solidFill>
              <a:ea typeface="Libre Franklin"/>
              <a:cs typeface="Libre Franklin"/>
              <a:sym typeface="Libre Franklin"/>
            </a:endParaRPr>
          </a:p>
          <a:p>
            <a:endParaRPr lang="en-GB" sz="2700" b="0" dirty="0"/>
          </a:p>
        </p:txBody>
      </p:sp>
    </p:spTree>
    <p:extLst>
      <p:ext uri="{BB962C8B-B14F-4D97-AF65-F5344CB8AC3E}">
        <p14:creationId xmlns:p14="http://schemas.microsoft.com/office/powerpoint/2010/main" val="27556550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D15B5-65CD-4368-8D5D-B186EF464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Why does strategic drift take place?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0023DC-2DD6-40E3-954E-CF5DCA42FE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2000" y="1315199"/>
            <a:ext cx="10887043" cy="2200999"/>
          </a:xfrm>
        </p:spPr>
        <p:txBody>
          <a:bodyPr>
            <a:normAutofit/>
          </a:bodyPr>
          <a:lstStyle/>
          <a:p>
            <a:pPr lvl="0">
              <a:lnSpc>
                <a:spcPct val="110000"/>
              </a:lnSpc>
            </a:pPr>
            <a:r>
              <a:rPr lang="en-GB" sz="2400" b="0" dirty="0">
                <a:solidFill>
                  <a:schemeClr val="dk1"/>
                </a:solidFill>
              </a:rPr>
              <a:t>Business fails to adapt to a changing external environment.</a:t>
            </a:r>
          </a:p>
          <a:p>
            <a:pPr lvl="0">
              <a:lnSpc>
                <a:spcPct val="110000"/>
              </a:lnSpc>
            </a:pPr>
            <a:endParaRPr lang="en-GB" sz="2400" b="0" dirty="0">
              <a:solidFill>
                <a:schemeClr val="dk1"/>
              </a:solidFill>
            </a:endParaRPr>
          </a:p>
          <a:p>
            <a:pPr marL="342900" lvl="0" indent="-342900">
              <a:lnSpc>
                <a:spcPct val="110000"/>
              </a:lnSpc>
              <a:buFontTx/>
              <a:buChar char="-"/>
            </a:pPr>
            <a:r>
              <a:rPr lang="en-GB" sz="2400" b="0" dirty="0">
                <a:solidFill>
                  <a:schemeClr val="dk1"/>
                </a:solidFill>
              </a:rPr>
              <a:t>What worked before doesn’t work now.</a:t>
            </a:r>
          </a:p>
          <a:p>
            <a:pPr marL="342900" lvl="0" indent="-342900">
              <a:lnSpc>
                <a:spcPct val="110000"/>
              </a:lnSpc>
              <a:buFontTx/>
              <a:buChar char="-"/>
            </a:pPr>
            <a:r>
              <a:rPr lang="en-GB" sz="2400" b="0" dirty="0">
                <a:solidFill>
                  <a:schemeClr val="dk1"/>
                </a:solidFill>
              </a:rPr>
              <a:t>Complacency has set in – often built on previous success.</a:t>
            </a:r>
          </a:p>
          <a:p>
            <a:pPr marL="342900" lvl="0" indent="-342900">
              <a:lnSpc>
                <a:spcPct val="110000"/>
              </a:lnSpc>
              <a:buFontTx/>
              <a:buChar char="-"/>
            </a:pPr>
            <a:r>
              <a:rPr lang="en-GB" sz="2400" b="0" dirty="0">
                <a:solidFill>
                  <a:schemeClr val="dk1"/>
                </a:solidFill>
              </a:rPr>
              <a:t>Senior management denies there is a problem.</a:t>
            </a:r>
          </a:p>
          <a:p>
            <a:endParaRPr lang="en-GB" sz="2400" b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DB078B-1B24-4A87-84E5-B5B0A70E8CCD}"/>
              </a:ext>
            </a:extLst>
          </p:cNvPr>
          <p:cNvSpPr txBox="1"/>
          <p:nvPr/>
        </p:nvSpPr>
        <p:spPr>
          <a:xfrm>
            <a:off x="310601" y="3565629"/>
            <a:ext cx="8522314" cy="3165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10000"/>
              </a:lnSpc>
              <a:spcBef>
                <a:spcPts val="1400"/>
              </a:spcBef>
            </a:pPr>
            <a:r>
              <a:rPr lang="en-GB" sz="2400" b="1" dirty="0">
                <a:solidFill>
                  <a:schemeClr val="dk1"/>
                </a:solidFill>
                <a:ea typeface="Libre Franklin"/>
                <a:cs typeface="Libre Franklin"/>
                <a:sym typeface="Libre Franklin"/>
              </a:rPr>
              <a:t>Student Task </a:t>
            </a:r>
          </a:p>
          <a:p>
            <a:pPr lvl="0">
              <a:lnSpc>
                <a:spcPct val="110000"/>
              </a:lnSpc>
              <a:spcBef>
                <a:spcPts val="1400"/>
              </a:spcBef>
            </a:pPr>
            <a:r>
              <a:rPr lang="en-GB" sz="2400" dirty="0">
                <a:solidFill>
                  <a:schemeClr val="dk1"/>
                </a:solidFill>
                <a:ea typeface="Libre Franklin"/>
                <a:cs typeface="Libre Franklin"/>
                <a:sym typeface="Libre Franklin"/>
              </a:rPr>
              <a:t>Using a mini whiteboard or your book, </a:t>
            </a:r>
            <a:r>
              <a:rPr lang="en-GB" sz="2400" b="1" dirty="0">
                <a:solidFill>
                  <a:schemeClr val="dk1"/>
                </a:solidFill>
                <a:ea typeface="Libre Franklin"/>
                <a:cs typeface="Libre Franklin"/>
                <a:sym typeface="Libre Franklin"/>
              </a:rPr>
              <a:t>draw</a:t>
            </a:r>
            <a:r>
              <a:rPr lang="en-GB" sz="2400" dirty="0">
                <a:solidFill>
                  <a:schemeClr val="dk1"/>
                </a:solidFill>
                <a:ea typeface="Libre Franklin"/>
                <a:cs typeface="Libre Franklin"/>
                <a:sym typeface="Libre Franklin"/>
              </a:rPr>
              <a:t> </a:t>
            </a:r>
            <a:r>
              <a:rPr lang="en-GB" sz="2400" b="1" dirty="0">
                <a:solidFill>
                  <a:schemeClr val="dk1"/>
                </a:solidFill>
                <a:ea typeface="Libre Franklin"/>
                <a:cs typeface="Libre Franklin"/>
                <a:sym typeface="Libre Franklin"/>
              </a:rPr>
              <a:t>a product or business logo</a:t>
            </a:r>
            <a:r>
              <a:rPr lang="en-GB" sz="2400" dirty="0">
                <a:solidFill>
                  <a:schemeClr val="dk1"/>
                </a:solidFill>
                <a:ea typeface="Libre Franklin"/>
                <a:cs typeface="Libre Franklin"/>
                <a:sym typeface="Libre Franklin"/>
              </a:rPr>
              <a:t> for a business that has failed to adapt to change, and therefore experienced strategic drift.</a:t>
            </a:r>
          </a:p>
          <a:p>
            <a:pPr lvl="0">
              <a:lnSpc>
                <a:spcPct val="110000"/>
              </a:lnSpc>
              <a:spcBef>
                <a:spcPts val="1400"/>
              </a:spcBef>
            </a:pPr>
            <a:r>
              <a:rPr lang="en-GB" sz="2400" dirty="0">
                <a:solidFill>
                  <a:schemeClr val="dk1"/>
                </a:solidFill>
                <a:ea typeface="Libre Franklin"/>
                <a:cs typeface="Libre Franklin"/>
                <a:sym typeface="Libre Franklin"/>
              </a:rPr>
              <a:t>(If in a computer room, students can use the internet to search for examples.)</a:t>
            </a:r>
            <a:endParaRPr lang="en-GB" sz="2400" dirty="0"/>
          </a:p>
          <a:p>
            <a:endParaRPr lang="en-GB" sz="2400" dirty="0"/>
          </a:p>
        </p:txBody>
      </p:sp>
      <p:pic>
        <p:nvPicPr>
          <p:cNvPr id="7" name="Google Shape;244;p14">
            <a:extLst>
              <a:ext uri="{FF2B5EF4-FFF2-40B4-BE49-F238E27FC236}">
                <a16:creationId xmlns:a16="http://schemas.microsoft.com/office/drawing/2014/main" id="{D02142B6-6D26-46EC-BDCC-5FBCEB5818C4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343144" y="3565629"/>
            <a:ext cx="2333625" cy="19621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25857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DC5BE-A2C7-4AB2-8CCF-7D5A07CE1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Examples of businesses that suffered from strategic drift</a:t>
            </a:r>
          </a:p>
        </p:txBody>
      </p:sp>
      <p:pic>
        <p:nvPicPr>
          <p:cNvPr id="6" name="Google Shape;256;p15">
            <a:extLst>
              <a:ext uri="{FF2B5EF4-FFF2-40B4-BE49-F238E27FC236}">
                <a16:creationId xmlns:a16="http://schemas.microsoft.com/office/drawing/2014/main" id="{9E5E63B9-6080-422A-981E-18C947DFFF23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67746" y="1550356"/>
            <a:ext cx="2952750" cy="155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55;p15">
            <a:extLst>
              <a:ext uri="{FF2B5EF4-FFF2-40B4-BE49-F238E27FC236}">
                <a16:creationId xmlns:a16="http://schemas.microsoft.com/office/drawing/2014/main" id="{7CFA35DD-A448-4825-A7F6-CC91BEB314C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14875" y="1550356"/>
            <a:ext cx="2762250" cy="155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54;p15">
            <a:extLst>
              <a:ext uri="{FF2B5EF4-FFF2-40B4-BE49-F238E27FC236}">
                <a16:creationId xmlns:a16="http://schemas.microsoft.com/office/drawing/2014/main" id="{0B023D22-ACC7-472A-9F1C-9FE3F32DCB96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95304" y="1588455"/>
            <a:ext cx="3028950" cy="151447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250;p15">
            <a:extLst>
              <a:ext uri="{FF2B5EF4-FFF2-40B4-BE49-F238E27FC236}">
                <a16:creationId xmlns:a16="http://schemas.microsoft.com/office/drawing/2014/main" id="{AFC30411-1930-4724-90C6-02CC0B110ABA}"/>
              </a:ext>
            </a:extLst>
          </p:cNvPr>
          <p:cNvSpPr txBox="1"/>
          <p:nvPr/>
        </p:nvSpPr>
        <p:spPr>
          <a:xfrm>
            <a:off x="867746" y="3755070"/>
            <a:ext cx="2952750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+mn-lt"/>
                <a:ea typeface="Libre Franklin"/>
                <a:cs typeface="Libre Franklin"/>
                <a:sym typeface="Libre Franklin"/>
              </a:rPr>
              <a:t>Failed to respond to rapid development and take-up of digital photography – despite having created such technology.</a:t>
            </a:r>
            <a:endParaRPr sz="2000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11" name="Google Shape;251;p15">
            <a:extLst>
              <a:ext uri="{FF2B5EF4-FFF2-40B4-BE49-F238E27FC236}">
                <a16:creationId xmlns:a16="http://schemas.microsoft.com/office/drawing/2014/main" id="{C17556E0-ABC4-44CD-B6C4-6C96A28C83AA}"/>
              </a:ext>
            </a:extLst>
          </p:cNvPr>
          <p:cNvSpPr txBox="1"/>
          <p:nvPr/>
        </p:nvSpPr>
        <p:spPr>
          <a:xfrm>
            <a:off x="4813125" y="3755070"/>
            <a:ext cx="2762250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+mj-lt"/>
                <a:ea typeface="Libre Franklin"/>
                <a:cs typeface="Libre Franklin"/>
                <a:sym typeface="Libre Franklin"/>
              </a:rPr>
              <a:t>Lost global market leadership in mobile phones by failing to respond to smartphone technology.</a:t>
            </a:r>
            <a:endParaRPr dirty="0">
              <a:solidFill>
                <a:schemeClr val="dk1"/>
              </a:solidFill>
              <a:latin typeface="+mj-lt"/>
            </a:endParaRPr>
          </a:p>
        </p:txBody>
      </p:sp>
      <p:sp>
        <p:nvSpPr>
          <p:cNvPr id="12" name="Google Shape;253;p15">
            <a:extLst>
              <a:ext uri="{FF2B5EF4-FFF2-40B4-BE49-F238E27FC236}">
                <a16:creationId xmlns:a16="http://schemas.microsoft.com/office/drawing/2014/main" id="{4E5C3C04-7194-4F62-97E7-97189DF90D15}"/>
              </a:ext>
            </a:extLst>
          </p:cNvPr>
          <p:cNvSpPr txBox="1"/>
          <p:nvPr/>
        </p:nvSpPr>
        <p:spPr>
          <a:xfrm>
            <a:off x="8295304" y="3755070"/>
            <a:ext cx="3028950" cy="2646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202124"/>
                </a:solidFill>
                <a:highlight>
                  <a:srgbClr val="FFFFFF"/>
                </a:highlight>
                <a:latin typeface="+mn-lt"/>
                <a:ea typeface="Libre Franklin"/>
                <a:cs typeface="Libre Franklin"/>
                <a:sym typeface="Libre Franklin"/>
              </a:rPr>
              <a:t>Blockbuster once owned more than 9,000 video-rental stores in the United States. However, it failed to keep up with competitors like Netflix, who created a DVD-by-mail service.</a:t>
            </a:r>
            <a:endParaRPr sz="2200" dirty="0">
              <a:latin typeface="+mn-lt"/>
              <a:ea typeface="Libre Franklin"/>
              <a:cs typeface="Libre Franklin"/>
              <a:sym typeface="Libre Franklin"/>
            </a:endParaRPr>
          </a:p>
        </p:txBody>
      </p:sp>
    </p:spTree>
    <p:extLst>
      <p:ext uri="{BB962C8B-B14F-4D97-AF65-F5344CB8AC3E}">
        <p14:creationId xmlns:p14="http://schemas.microsoft.com/office/powerpoint/2010/main" val="3083664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21"/>
          <p:cNvPicPr preferRelativeResize="0"/>
          <p:nvPr/>
        </p:nvPicPr>
        <p:blipFill rotWithShape="1">
          <a:blip r:embed="rId3">
            <a:alphaModFix/>
          </a:blip>
          <a:srcRect t="30395" b="16525"/>
          <a:stretch/>
        </p:blipFill>
        <p:spPr>
          <a:xfrm>
            <a:off x="15" y="10"/>
            <a:ext cx="12191985" cy="4578340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21"/>
          <p:cNvSpPr txBox="1"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Bookman Old Style"/>
              <a:buNone/>
            </a:pPr>
            <a:r>
              <a:rPr lang="en-US" sz="2400" b="1" dirty="0">
                <a:latin typeface="+mj-lt"/>
              </a:rPr>
              <a:t>Plenary</a:t>
            </a:r>
            <a:endParaRPr sz="2400" b="1" dirty="0"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Managing change</a:t>
            </a:r>
          </a:p>
        </p:txBody>
      </p:sp>
    </p:spTree>
    <p:extLst>
      <p:ext uri="{BB962C8B-B14F-4D97-AF65-F5344CB8AC3E}">
        <p14:creationId xmlns:p14="http://schemas.microsoft.com/office/powerpoint/2010/main" val="3256786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269;ge1ec62c1cf_0_0">
            <a:extLst>
              <a:ext uri="{FF2B5EF4-FFF2-40B4-BE49-F238E27FC236}">
                <a16:creationId xmlns:a16="http://schemas.microsoft.com/office/drawing/2014/main" id="{3EDA2250-4648-4513-8E35-0C8A16611573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27410" t="24583" r="11594" b="16813"/>
          <a:stretch/>
        </p:blipFill>
        <p:spPr>
          <a:xfrm>
            <a:off x="2090063" y="542363"/>
            <a:ext cx="8011876" cy="57732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35603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2351584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>
              <a:buClrTx/>
            </a:pPr>
            <a:r>
              <a:rPr lang="en-GB" sz="1600" kern="1200" dirty="0">
                <a:ea typeface="+mn-ea"/>
                <a:cs typeface="+mn-cs"/>
              </a:rPr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32357"/>
            <a:ext cx="2400267" cy="112606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6234069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>
              <a:buClrTx/>
            </a:pPr>
            <a:r>
              <a:rPr lang="en-GB" sz="1600" kern="1200" dirty="0">
                <a:ea typeface="+mn-ea"/>
                <a:cs typeface="+mn-cs"/>
              </a:rPr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6216563" y="3824753"/>
            <a:ext cx="240026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>
              <a:buClrTx/>
            </a:pPr>
            <a:r>
              <a:rPr lang="en-GB" kern="1200" dirty="0">
                <a:ea typeface="+mn-ea"/>
                <a:cs typeface="+mn-cs"/>
              </a:rPr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2111738" y="3717032"/>
            <a:ext cx="278430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>
              <a:buClrTx/>
            </a:pPr>
            <a:r>
              <a:rPr lang="en-GB" kern="1200" dirty="0">
                <a:ea typeface="+mn-ea"/>
                <a:cs typeface="+mn-cs"/>
              </a:rPr>
              <a:t>Ursuline High School 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583499" y="4869161"/>
            <a:ext cx="873697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>
              <a:buClrTx/>
            </a:pPr>
            <a:r>
              <a:rPr lang="en-GB" sz="3200" b="1" kern="1200" dirty="0">
                <a:solidFill>
                  <a:srgbClr val="E51C41"/>
                </a:solidFill>
                <a:ea typeface="+mn-ea"/>
                <a:cs typeface="+mn-cs"/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452670"/>
            <a:ext cx="1620137" cy="8607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1BCF60-F674-415A-AD02-B4E41F07EC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1738" y="2037458"/>
            <a:ext cx="2764280" cy="139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"/>
          <p:cNvSpPr/>
          <p:nvPr/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08" name="Google Shape;108;p2"/>
          <p:cNvSpPr txBox="1">
            <a:spLocks noGrp="1"/>
          </p:cNvSpPr>
          <p:nvPr>
            <p:ph type="ctrTitle"/>
          </p:nvPr>
        </p:nvSpPr>
        <p:spPr>
          <a:xfrm>
            <a:off x="1097280" y="758952"/>
            <a:ext cx="10058400" cy="389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Bookman Old Style"/>
              <a:buNone/>
            </a:pPr>
            <a:r>
              <a:rPr lang="en-US" sz="4800" b="1" i="1">
                <a:solidFill>
                  <a:srgbClr val="FFFFFF"/>
                </a:solidFill>
              </a:rPr>
              <a:t>“Change will not come if we wait for some other person or some other time. We are the ones we’ve been waiting for. We are the change that we seek.”</a:t>
            </a:r>
            <a:endParaRPr b="1"/>
          </a:p>
        </p:txBody>
      </p:sp>
      <p:sp>
        <p:nvSpPr>
          <p:cNvPr id="109" name="Google Shape;109;p2"/>
          <p:cNvSpPr/>
          <p:nvPr/>
        </p:nvSpPr>
        <p:spPr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2"/>
          <p:cNvSpPr txBox="1">
            <a:spLocks noGrp="1"/>
          </p:cNvSpPr>
          <p:nvPr>
            <p:ph type="subTitle" idx="1"/>
          </p:nvPr>
        </p:nvSpPr>
        <p:spPr>
          <a:xfrm>
            <a:off x="1100051" y="5225240"/>
            <a:ext cx="10058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dirty="0">
                <a:solidFill>
                  <a:srgbClr val="FFFFFF"/>
                </a:solidFill>
                <a:latin typeface="+mj-lt"/>
              </a:rPr>
              <a:t>- BARACK OBAMA</a:t>
            </a:r>
            <a:endParaRPr dirty="0">
              <a:latin typeface="+mj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8FF07-A6FC-4B63-BFE0-BD8F9D0A7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Learning objectives</a:t>
            </a:r>
            <a:br>
              <a:rPr lang="en-GB" sz="2400" dirty="0"/>
            </a:br>
            <a:endParaRPr lang="en-GB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3175EF-0FF3-453C-A405-E98854F1E5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457200" lvl="0" indent="-457200">
              <a:lnSpc>
                <a:spcPct val="110000"/>
              </a:lnSpc>
              <a:buClr>
                <a:srgbClr val="00B050"/>
              </a:buClr>
              <a:buSzPts val="2400"/>
              <a:buFontTx/>
              <a:buChar char="-"/>
            </a:pPr>
            <a:r>
              <a:rPr lang="en-GB" sz="2700" b="0" dirty="0">
                <a:solidFill>
                  <a:schemeClr val="tx1"/>
                </a:solidFill>
              </a:rPr>
              <a:t>Everyone will be able to explain the reasons why change is important to organisations, and to explain the potential impacts that not responding to change could have on the organisation.</a:t>
            </a:r>
          </a:p>
          <a:p>
            <a:pPr marL="457200" lvl="0" indent="-457200">
              <a:lnSpc>
                <a:spcPct val="110000"/>
              </a:lnSpc>
              <a:buClr>
                <a:srgbClr val="00B050"/>
              </a:buClr>
              <a:buSzPts val="2400"/>
              <a:buFontTx/>
              <a:buChar char="-"/>
            </a:pPr>
            <a:endParaRPr lang="en-GB" sz="2700" b="0" dirty="0">
              <a:solidFill>
                <a:schemeClr val="tx1"/>
              </a:solidFill>
            </a:endParaRPr>
          </a:p>
          <a:p>
            <a:pPr marL="457200" lvl="0" indent="-457200">
              <a:lnSpc>
                <a:spcPct val="110000"/>
              </a:lnSpc>
              <a:buClr>
                <a:srgbClr val="00B050"/>
              </a:buClr>
              <a:buSzPts val="2400"/>
              <a:buFontTx/>
              <a:buChar char="-"/>
            </a:pPr>
            <a:r>
              <a:rPr lang="en-GB" sz="2700" b="0" dirty="0">
                <a:solidFill>
                  <a:schemeClr val="tx1"/>
                </a:solidFill>
              </a:rPr>
              <a:t>Most will be able to identify and analyse the different factors that influence or drive change within an organisation.</a:t>
            </a:r>
          </a:p>
          <a:p>
            <a:pPr lvl="0" indent="-457200">
              <a:lnSpc>
                <a:spcPct val="110000"/>
              </a:lnSpc>
              <a:buClr>
                <a:srgbClr val="00B050"/>
              </a:buClr>
              <a:buSzPts val="2400"/>
              <a:buFontTx/>
              <a:buChar char="-"/>
            </a:pPr>
            <a:endParaRPr lang="en-GB" sz="2700" b="0" dirty="0">
              <a:solidFill>
                <a:schemeClr val="tx1"/>
              </a:solidFill>
              <a:highlight>
                <a:schemeClr val="lt1"/>
              </a:highlight>
            </a:endParaRPr>
          </a:p>
          <a:p>
            <a:pPr lvl="0" indent="-457200">
              <a:lnSpc>
                <a:spcPct val="110000"/>
              </a:lnSpc>
              <a:buClr>
                <a:srgbClr val="00B050"/>
              </a:buClr>
              <a:buSzPts val="2400"/>
              <a:buFontTx/>
              <a:buChar char="-"/>
            </a:pPr>
            <a:r>
              <a:rPr lang="en-GB" sz="2700" b="0" dirty="0">
                <a:solidFill>
                  <a:schemeClr val="tx1"/>
                </a:solidFill>
                <a:highlight>
                  <a:schemeClr val="lt1"/>
                </a:highlight>
              </a:rPr>
              <a:t>Some will be able to evaluate the impact of managing change effectively on individual organisations.</a:t>
            </a:r>
          </a:p>
          <a:p>
            <a:endParaRPr lang="en-GB" sz="27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972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8FF07-A6FC-4B63-BFE0-BD8F9D0A7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24" y="333201"/>
            <a:ext cx="11250084" cy="932567"/>
          </a:xfrm>
        </p:spPr>
        <p:txBody>
          <a:bodyPr>
            <a:normAutofit/>
          </a:bodyPr>
          <a:lstStyle/>
          <a:p>
            <a:r>
              <a:rPr lang="en-GB" sz="2400" dirty="0"/>
              <a:t>Starter</a:t>
            </a:r>
            <a:br>
              <a:rPr lang="en-GB" sz="2400" dirty="0"/>
            </a:br>
            <a:endParaRPr lang="en-GB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3175EF-0FF3-453C-A405-E98854F1E5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5124" y="1265768"/>
            <a:ext cx="7964734" cy="4801967"/>
          </a:xfrm>
        </p:spPr>
        <p:txBody>
          <a:bodyPr>
            <a:normAutofit/>
          </a:bodyPr>
          <a:lstStyle/>
          <a:p>
            <a:pPr lvl="0">
              <a:lnSpc>
                <a:spcPct val="110000"/>
              </a:lnSpc>
              <a:buClr>
                <a:schemeClr val="dk1"/>
              </a:buClr>
              <a:buSzPts val="2800"/>
            </a:pPr>
            <a:r>
              <a:rPr lang="en-GB" sz="2700" b="0" dirty="0">
                <a:solidFill>
                  <a:schemeClr val="dk1"/>
                </a:solidFill>
              </a:rPr>
              <a:t>Imagine that your school has just given you a letter informing you that when you come back next term you must wear school uniform. </a:t>
            </a:r>
          </a:p>
          <a:p>
            <a:pPr marL="91440" lvl="0">
              <a:lnSpc>
                <a:spcPct val="110000"/>
              </a:lnSpc>
              <a:spcBef>
                <a:spcPts val="1400"/>
              </a:spcBef>
              <a:buSzPts val="2800"/>
            </a:pPr>
            <a:endParaRPr lang="en-GB" sz="2700" b="0" dirty="0">
              <a:solidFill>
                <a:schemeClr val="dk1"/>
              </a:solidFill>
            </a:endParaRPr>
          </a:p>
          <a:p>
            <a:pPr marL="91440" lvl="0">
              <a:lnSpc>
                <a:spcPct val="110000"/>
              </a:lnSpc>
              <a:spcBef>
                <a:spcPts val="1400"/>
              </a:spcBef>
              <a:buSzPts val="2800"/>
            </a:pPr>
            <a:endParaRPr lang="en-GB" sz="2700" b="0" dirty="0">
              <a:solidFill>
                <a:schemeClr val="dk1"/>
              </a:solidFill>
            </a:endParaRPr>
          </a:p>
          <a:p>
            <a:pPr marL="91440" lvl="0" indent="-177800">
              <a:lnSpc>
                <a:spcPct val="110000"/>
              </a:lnSpc>
              <a:spcBef>
                <a:spcPts val="1400"/>
              </a:spcBef>
              <a:buClr>
                <a:schemeClr val="dk1"/>
              </a:buClr>
              <a:buSzPts val="2800"/>
              <a:buChar char=" "/>
            </a:pPr>
            <a:r>
              <a:rPr lang="en-GB" sz="2700" b="0" dirty="0">
                <a:solidFill>
                  <a:schemeClr val="dk1"/>
                </a:solidFill>
              </a:rPr>
              <a:t>How would this make you feel? Could this have been managed better? How?</a:t>
            </a:r>
          </a:p>
          <a:p>
            <a:pPr marL="91440" lvl="0">
              <a:lnSpc>
                <a:spcPct val="110000"/>
              </a:lnSpc>
              <a:spcBef>
                <a:spcPts val="1400"/>
              </a:spcBef>
              <a:buSzPts val="1900"/>
            </a:pPr>
            <a:endParaRPr lang="en-GB" sz="2700" b="0" dirty="0"/>
          </a:p>
          <a:p>
            <a:endParaRPr lang="en-GB" sz="2700" b="0" dirty="0">
              <a:solidFill>
                <a:schemeClr val="tx1"/>
              </a:solidFill>
            </a:endParaRPr>
          </a:p>
        </p:txBody>
      </p:sp>
      <p:pic>
        <p:nvPicPr>
          <p:cNvPr id="4" name="Google Shape;125;p4">
            <a:extLst>
              <a:ext uri="{FF2B5EF4-FFF2-40B4-BE49-F238E27FC236}">
                <a16:creationId xmlns:a16="http://schemas.microsoft.com/office/drawing/2014/main" id="{7CF77163-A8E5-4D5A-96FE-E4AF551F4CDD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871516" y="1265768"/>
            <a:ext cx="1868375" cy="186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24;p4">
            <a:extLst>
              <a:ext uri="{FF2B5EF4-FFF2-40B4-BE49-F238E27FC236}">
                <a16:creationId xmlns:a16="http://schemas.microsoft.com/office/drawing/2014/main" id="{BB763888-57CB-4104-BC9F-3143FCA897B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71153" y="3500045"/>
            <a:ext cx="2669100" cy="1868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5554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05B93-6F97-4BA3-83A0-066683D52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Key terms and concepts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4F46C6-9753-4967-9C61-E8AA6C48B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6" name="Google Shape;132;ge1d33da23d_0_12">
            <a:extLst>
              <a:ext uri="{FF2B5EF4-FFF2-40B4-BE49-F238E27FC236}">
                <a16:creationId xmlns:a16="http://schemas.microsoft.com/office/drawing/2014/main" id="{87ACA92E-23B4-4F7E-8287-D47CEEA048F9}"/>
              </a:ext>
            </a:extLst>
          </p:cNvPr>
          <p:cNvSpPr txBox="1">
            <a:spLocks/>
          </p:cNvSpPr>
          <p:nvPr/>
        </p:nvSpPr>
        <p:spPr>
          <a:xfrm>
            <a:off x="3291893" y="1672809"/>
            <a:ext cx="5287500" cy="4276500"/>
          </a:xfrm>
          <a:prstGeom prst="rect">
            <a:avLst/>
          </a:prstGeom>
          <a:solidFill>
            <a:srgbClr val="CFE2F3"/>
          </a:solidFill>
        </p:spPr>
        <p:txBody>
          <a:bodyPr spcFirstLastPara="1" wrap="square" lIns="0" tIns="45700" rIns="0" bIns="45700" anchor="t" anchorCtr="0">
            <a:norm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358707">
              <a:buClr>
                <a:schemeClr val="dk1"/>
              </a:buClr>
              <a:buSzPct val="96355"/>
              <a:buFont typeface="Arial" panose="020B0604020202020204" pitchFamily="34" charset="0"/>
              <a:buChar char="❏"/>
            </a:pPr>
            <a:r>
              <a:rPr lang="en-GB" sz="2000" b="1" dirty="0">
                <a:solidFill>
                  <a:schemeClr val="dk1"/>
                </a:solidFill>
              </a:rPr>
              <a:t>Strategic drift</a:t>
            </a:r>
          </a:p>
          <a:p>
            <a:pPr indent="-363628"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000" b="1" dirty="0">
                <a:solidFill>
                  <a:schemeClr val="dk1"/>
                </a:solidFill>
              </a:rPr>
              <a:t>SWOT Analysis</a:t>
            </a:r>
          </a:p>
          <a:p>
            <a:pPr indent="-363628"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000" b="1" dirty="0">
                <a:solidFill>
                  <a:schemeClr val="dk1"/>
                </a:solidFill>
              </a:rPr>
              <a:t>Incremental change</a:t>
            </a:r>
          </a:p>
          <a:p>
            <a:pPr indent="-363628"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000" b="1" dirty="0">
                <a:solidFill>
                  <a:schemeClr val="dk1"/>
                </a:solidFill>
              </a:rPr>
              <a:t>Step change</a:t>
            </a:r>
          </a:p>
          <a:p>
            <a:pPr indent="-363628"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000" b="1" dirty="0">
                <a:solidFill>
                  <a:schemeClr val="dk1"/>
                </a:solidFill>
              </a:rPr>
              <a:t>Restructuring</a:t>
            </a:r>
          </a:p>
          <a:p>
            <a:pPr indent="-363628"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000" b="1" dirty="0">
                <a:solidFill>
                  <a:schemeClr val="dk1"/>
                </a:solidFill>
              </a:rPr>
              <a:t>Delayering </a:t>
            </a:r>
          </a:p>
          <a:p>
            <a:pPr indent="-363628"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000" b="1" dirty="0">
                <a:solidFill>
                  <a:schemeClr val="dk1"/>
                </a:solidFill>
              </a:rPr>
              <a:t>Internal and external change</a:t>
            </a:r>
          </a:p>
          <a:p>
            <a:pPr indent="-363628"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000" b="1" dirty="0">
                <a:solidFill>
                  <a:schemeClr val="dk1"/>
                </a:solidFill>
              </a:rPr>
              <a:t>Economic growth </a:t>
            </a:r>
          </a:p>
          <a:p>
            <a:pPr indent="-363628"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000" b="1" dirty="0">
                <a:solidFill>
                  <a:schemeClr val="dk1"/>
                </a:solidFill>
              </a:rPr>
              <a:t>Market share &amp; growth</a:t>
            </a:r>
          </a:p>
          <a:p>
            <a:pPr indent="-363628"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000" b="1" dirty="0">
                <a:solidFill>
                  <a:schemeClr val="dk1"/>
                </a:solidFill>
              </a:rPr>
              <a:t>Diversification</a:t>
            </a:r>
          </a:p>
          <a:p>
            <a:pPr indent="-363628"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000" b="1" dirty="0">
                <a:solidFill>
                  <a:schemeClr val="dk1"/>
                </a:solidFill>
              </a:rPr>
              <a:t>Economies of scale</a:t>
            </a:r>
          </a:p>
          <a:p>
            <a:pPr indent="-363628"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000" b="1" dirty="0">
                <a:solidFill>
                  <a:schemeClr val="dk1"/>
                </a:solidFill>
              </a:rPr>
              <a:t>Productivity</a:t>
            </a:r>
          </a:p>
          <a:p>
            <a:pPr indent="-363628"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000" b="1" dirty="0">
                <a:solidFill>
                  <a:schemeClr val="dk1"/>
                </a:solidFill>
              </a:rPr>
              <a:t>Demography</a:t>
            </a:r>
          </a:p>
          <a:p>
            <a:pPr marL="0" indent="0">
              <a:spcAft>
                <a:spcPts val="200"/>
              </a:spcAft>
              <a:buClrTx/>
              <a:buFont typeface="Arial" panose="020B0604020202020204" pitchFamily="34" charset="0"/>
              <a:buNone/>
            </a:pPr>
            <a:endParaRPr lang="en-GB" dirty="0"/>
          </a:p>
          <a:p>
            <a:pPr marL="0" indent="0">
              <a:spcBef>
                <a:spcPts val="1200"/>
              </a:spcBef>
              <a:spcAft>
                <a:spcPts val="200"/>
              </a:spcAft>
              <a:buClrTx/>
              <a:buFont typeface="Arial" panose="020B0604020202020204" pitchFamily="34" charset="0"/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446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A9449-0A9D-4530-B4BC-8456F85FB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Change is a process that all businesses have to address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2613BE-11A1-4317-B2A5-7EA7FCD792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67795" y="1265768"/>
            <a:ext cx="8935695" cy="4801967"/>
          </a:xfrm>
        </p:spPr>
        <p:txBody>
          <a:bodyPr>
            <a:normAutofit/>
          </a:bodyPr>
          <a:lstStyle/>
          <a:p>
            <a:r>
              <a:rPr lang="en-GB" sz="4000" b="0" dirty="0">
                <a:solidFill>
                  <a:schemeClr val="dk1"/>
                </a:solidFill>
                <a:ea typeface="Libre Franklin"/>
                <a:cs typeface="Libre Franklin"/>
                <a:sym typeface="Libre Franklin"/>
              </a:rPr>
              <a:t>Change management involves the </a:t>
            </a:r>
            <a:r>
              <a:rPr lang="en-GB" sz="4000" dirty="0">
                <a:solidFill>
                  <a:srgbClr val="FF0000"/>
                </a:solidFill>
                <a:ea typeface="Libre Franklin"/>
                <a:cs typeface="Libre Franklin"/>
                <a:sym typeface="Libre Franklin"/>
              </a:rPr>
              <a:t>process</a:t>
            </a:r>
            <a:r>
              <a:rPr lang="en-GB" sz="4000" b="0" dirty="0">
                <a:solidFill>
                  <a:schemeClr val="dk1"/>
                </a:solidFill>
                <a:ea typeface="Libre Franklin"/>
                <a:cs typeface="Libre Franklin"/>
                <a:sym typeface="Libre Franklin"/>
              </a:rPr>
              <a:t> that ensures that a business responds to the </a:t>
            </a:r>
            <a:r>
              <a:rPr lang="en-GB" sz="4000" dirty="0">
                <a:solidFill>
                  <a:srgbClr val="FF0000"/>
                </a:solidFill>
                <a:ea typeface="Libre Franklin"/>
                <a:cs typeface="Libre Franklin"/>
                <a:sym typeface="Libre Franklin"/>
              </a:rPr>
              <a:t>environment</a:t>
            </a:r>
            <a:r>
              <a:rPr lang="en-GB" sz="4000" b="0" dirty="0">
                <a:solidFill>
                  <a:schemeClr val="dk1"/>
                </a:solidFill>
                <a:ea typeface="Libre Franklin"/>
                <a:cs typeface="Libre Franklin"/>
                <a:sym typeface="Libre Franklin"/>
              </a:rPr>
              <a:t> in which it operates.</a:t>
            </a:r>
            <a:endParaRPr lang="en-GB" sz="4000" dirty="0"/>
          </a:p>
          <a:p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1787216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7CF8B-1CEE-40C1-BAE0-A6BB0C567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2400" dirty="0"/>
              <a:t>Handling change is one of the toughest challenges facing business leaders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9980E5-7A4C-4007-AAD4-85FFCCEF49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54674" y="1538107"/>
            <a:ext cx="9161938" cy="4801967"/>
          </a:xfrm>
        </p:spPr>
        <p:txBody>
          <a:bodyPr>
            <a:normAutofit/>
          </a:bodyPr>
          <a:lstStyle/>
          <a:p>
            <a:pPr lvl="0"/>
            <a:r>
              <a:rPr lang="en-GB" sz="4000" b="0" dirty="0">
                <a:solidFill>
                  <a:schemeClr val="dk1"/>
                </a:solidFill>
                <a:ea typeface="Libre Franklin"/>
                <a:cs typeface="Libre Franklin"/>
                <a:sym typeface="Libre Franklin"/>
              </a:rPr>
              <a:t>“Management is about coping with complexity. Leadership, by contrast is about coping with change.”</a:t>
            </a:r>
            <a:endParaRPr lang="en-GB" sz="4000" b="0" dirty="0"/>
          </a:p>
          <a:p>
            <a:endParaRPr lang="en-GB" sz="4000" b="0" dirty="0"/>
          </a:p>
          <a:p>
            <a:pPr algn="r"/>
            <a:r>
              <a:rPr lang="en-GB" sz="1600" b="0" i="1" dirty="0">
                <a:solidFill>
                  <a:schemeClr val="tx1"/>
                </a:solidFill>
              </a:rPr>
              <a:t>- Professor John Kotter</a:t>
            </a:r>
          </a:p>
        </p:txBody>
      </p:sp>
    </p:spTree>
    <p:extLst>
      <p:ext uri="{BB962C8B-B14F-4D97-AF65-F5344CB8AC3E}">
        <p14:creationId xmlns:p14="http://schemas.microsoft.com/office/powerpoint/2010/main" val="2446861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76C12-3FE6-42CF-8429-0FECAB930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Step change and incremental change</a:t>
            </a:r>
          </a:p>
        </p:txBody>
      </p:sp>
      <p:pic>
        <p:nvPicPr>
          <p:cNvPr id="6" name="Google Shape;159;p8">
            <a:extLst>
              <a:ext uri="{FF2B5EF4-FFF2-40B4-BE49-F238E27FC236}">
                <a16:creationId xmlns:a16="http://schemas.microsoft.com/office/drawing/2014/main" id="{92C8222E-2EC3-4C30-9E2F-DF0886E71F67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277685" y="1888248"/>
            <a:ext cx="4069950" cy="1938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58;p8">
            <a:extLst>
              <a:ext uri="{FF2B5EF4-FFF2-40B4-BE49-F238E27FC236}">
                <a16:creationId xmlns:a16="http://schemas.microsoft.com/office/drawing/2014/main" id="{466F4461-7876-4A15-AC44-A830227CD414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44367" y="1888247"/>
            <a:ext cx="4069950" cy="19389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2E37DE6-982E-451C-AF06-9BF5F41D1DA4}"/>
              </a:ext>
            </a:extLst>
          </p:cNvPr>
          <p:cNvSpPr txBox="1"/>
          <p:nvPr/>
        </p:nvSpPr>
        <p:spPr>
          <a:xfrm>
            <a:off x="3318608" y="4145948"/>
            <a:ext cx="203497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en-US" sz="1800" b="1" dirty="0">
                <a:solidFill>
                  <a:schemeClr val="dk1"/>
                </a:solidFill>
                <a:latin typeface="+mn-lt"/>
                <a:ea typeface="Bookman Old Style"/>
                <a:cs typeface="Bookman Old Style"/>
                <a:sym typeface="Bookman Old Style"/>
              </a:rPr>
              <a:t>Step change</a:t>
            </a:r>
            <a:endParaRPr lang="en-US" sz="1800" dirty="0">
              <a:latin typeface="+mn-lt"/>
            </a:endParaRPr>
          </a:p>
          <a:p>
            <a:pPr lvl="0"/>
            <a:r>
              <a:rPr lang="en-US" sz="1800" dirty="0">
                <a:solidFill>
                  <a:schemeClr val="dk1"/>
                </a:solidFill>
                <a:latin typeface="+mn-lt"/>
                <a:ea typeface="Bookman Old Style"/>
                <a:cs typeface="Bookman Old Style"/>
                <a:sym typeface="Bookman Old Style"/>
              </a:rPr>
              <a:t>Significant and </a:t>
            </a:r>
            <a:endParaRPr lang="en-US" sz="1800" dirty="0">
              <a:latin typeface="+mn-lt"/>
            </a:endParaRPr>
          </a:p>
          <a:p>
            <a:pPr lvl="0"/>
            <a:r>
              <a:rPr lang="en-US" sz="1800" dirty="0">
                <a:solidFill>
                  <a:schemeClr val="dk1"/>
                </a:solidFill>
                <a:latin typeface="+mn-lt"/>
                <a:ea typeface="Bookman Old Style"/>
                <a:cs typeface="Bookman Old Style"/>
                <a:sym typeface="Bookman Old Style"/>
              </a:rPr>
              <a:t>occurs rapidly</a:t>
            </a:r>
          </a:p>
          <a:p>
            <a:endParaRPr lang="en-GB" sz="1800" dirty="0">
              <a:latin typeface="+mn-lt"/>
            </a:endParaRPr>
          </a:p>
        </p:txBody>
      </p:sp>
      <p:grpSp>
        <p:nvGrpSpPr>
          <p:cNvPr id="9" name="Google Shape;152;p8">
            <a:extLst>
              <a:ext uri="{FF2B5EF4-FFF2-40B4-BE49-F238E27FC236}">
                <a16:creationId xmlns:a16="http://schemas.microsoft.com/office/drawing/2014/main" id="{3CED2A80-09BB-4945-B74F-F875C3C7CF9D}"/>
              </a:ext>
            </a:extLst>
          </p:cNvPr>
          <p:cNvGrpSpPr/>
          <p:nvPr/>
        </p:nvGrpSpPr>
        <p:grpSpPr>
          <a:xfrm>
            <a:off x="1277685" y="4145948"/>
            <a:ext cx="1812688" cy="1605513"/>
            <a:chOff x="1052513" y="1773238"/>
            <a:chExt cx="2447925" cy="2303462"/>
          </a:xfrm>
        </p:grpSpPr>
        <p:cxnSp>
          <p:nvCxnSpPr>
            <p:cNvPr id="10" name="Google Shape;153;p8">
              <a:extLst>
                <a:ext uri="{FF2B5EF4-FFF2-40B4-BE49-F238E27FC236}">
                  <a16:creationId xmlns:a16="http://schemas.microsoft.com/office/drawing/2014/main" id="{EAA34F2C-157F-4C41-9587-FB19254D589A}"/>
                </a:ext>
              </a:extLst>
            </p:cNvPr>
            <p:cNvCxnSpPr/>
            <p:nvPr/>
          </p:nvCxnSpPr>
          <p:spPr>
            <a:xfrm>
              <a:off x="1052513" y="4076700"/>
              <a:ext cx="1223962" cy="0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1" name="Google Shape;154;p8">
              <a:extLst>
                <a:ext uri="{FF2B5EF4-FFF2-40B4-BE49-F238E27FC236}">
                  <a16:creationId xmlns:a16="http://schemas.microsoft.com/office/drawing/2014/main" id="{A71A623E-DC9F-49D4-A81E-D9E107080283}"/>
                </a:ext>
              </a:extLst>
            </p:cNvPr>
            <p:cNvCxnSpPr/>
            <p:nvPr/>
          </p:nvCxnSpPr>
          <p:spPr>
            <a:xfrm rot="10800000">
              <a:off x="2276475" y="1773238"/>
              <a:ext cx="0" cy="2303462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2" name="Google Shape;155;p8">
              <a:extLst>
                <a:ext uri="{FF2B5EF4-FFF2-40B4-BE49-F238E27FC236}">
                  <a16:creationId xmlns:a16="http://schemas.microsoft.com/office/drawing/2014/main" id="{398A11C5-AACB-4247-B943-912DB320027D}"/>
                </a:ext>
              </a:extLst>
            </p:cNvPr>
            <p:cNvCxnSpPr/>
            <p:nvPr/>
          </p:nvCxnSpPr>
          <p:spPr>
            <a:xfrm>
              <a:off x="2276475" y="1773238"/>
              <a:ext cx="1223963" cy="0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  <p:grpSp>
        <p:nvGrpSpPr>
          <p:cNvPr id="13" name="Google Shape;160;p8">
            <a:extLst>
              <a:ext uri="{FF2B5EF4-FFF2-40B4-BE49-F238E27FC236}">
                <a16:creationId xmlns:a16="http://schemas.microsoft.com/office/drawing/2014/main" id="{C09CD9FF-30C4-4446-89EF-7B1B87AB3FB0}"/>
              </a:ext>
            </a:extLst>
          </p:cNvPr>
          <p:cNvGrpSpPr/>
          <p:nvPr/>
        </p:nvGrpSpPr>
        <p:grpSpPr>
          <a:xfrm>
            <a:off x="6844367" y="3904561"/>
            <a:ext cx="2098487" cy="2088286"/>
            <a:chOff x="4572000" y="2060500"/>
            <a:chExt cx="2881350" cy="1944763"/>
          </a:xfrm>
        </p:grpSpPr>
        <p:cxnSp>
          <p:nvCxnSpPr>
            <p:cNvPr id="14" name="Google Shape;161;p8">
              <a:extLst>
                <a:ext uri="{FF2B5EF4-FFF2-40B4-BE49-F238E27FC236}">
                  <a16:creationId xmlns:a16="http://schemas.microsoft.com/office/drawing/2014/main" id="{CF6C978F-68AE-4BD7-816C-650F4FF76E9B}"/>
                </a:ext>
              </a:extLst>
            </p:cNvPr>
            <p:cNvCxnSpPr/>
            <p:nvPr/>
          </p:nvCxnSpPr>
          <p:spPr>
            <a:xfrm>
              <a:off x="4572000" y="4005263"/>
              <a:ext cx="576300" cy="0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5" name="Google Shape;162;p8">
              <a:extLst>
                <a:ext uri="{FF2B5EF4-FFF2-40B4-BE49-F238E27FC236}">
                  <a16:creationId xmlns:a16="http://schemas.microsoft.com/office/drawing/2014/main" id="{19D0172A-4C48-4BF1-BC94-C0AF848438B7}"/>
                </a:ext>
              </a:extLst>
            </p:cNvPr>
            <p:cNvCxnSpPr/>
            <p:nvPr/>
          </p:nvCxnSpPr>
          <p:spPr>
            <a:xfrm>
              <a:off x="5148263" y="3573463"/>
              <a:ext cx="576300" cy="0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6" name="Google Shape;163;p8">
              <a:extLst>
                <a:ext uri="{FF2B5EF4-FFF2-40B4-BE49-F238E27FC236}">
                  <a16:creationId xmlns:a16="http://schemas.microsoft.com/office/drawing/2014/main" id="{6CD9DD0E-F2DC-48F4-823C-14840BEF71CD}"/>
                </a:ext>
              </a:extLst>
            </p:cNvPr>
            <p:cNvCxnSpPr/>
            <p:nvPr/>
          </p:nvCxnSpPr>
          <p:spPr>
            <a:xfrm>
              <a:off x="5724525" y="3068638"/>
              <a:ext cx="576300" cy="0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7" name="Google Shape;164;p8">
              <a:extLst>
                <a:ext uri="{FF2B5EF4-FFF2-40B4-BE49-F238E27FC236}">
                  <a16:creationId xmlns:a16="http://schemas.microsoft.com/office/drawing/2014/main" id="{74FAD2A2-850C-4DEC-89F0-A4BE669CA61B}"/>
                </a:ext>
              </a:extLst>
            </p:cNvPr>
            <p:cNvCxnSpPr/>
            <p:nvPr/>
          </p:nvCxnSpPr>
          <p:spPr>
            <a:xfrm>
              <a:off x="6300788" y="2565400"/>
              <a:ext cx="576300" cy="0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8" name="Google Shape;165;p8">
              <a:extLst>
                <a:ext uri="{FF2B5EF4-FFF2-40B4-BE49-F238E27FC236}">
                  <a16:creationId xmlns:a16="http://schemas.microsoft.com/office/drawing/2014/main" id="{C778EADE-3639-4BA8-A1FC-F57970598577}"/>
                </a:ext>
              </a:extLst>
            </p:cNvPr>
            <p:cNvCxnSpPr/>
            <p:nvPr/>
          </p:nvCxnSpPr>
          <p:spPr>
            <a:xfrm>
              <a:off x="6877050" y="2060575"/>
              <a:ext cx="576300" cy="0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9" name="Google Shape;166;p8">
              <a:extLst>
                <a:ext uri="{FF2B5EF4-FFF2-40B4-BE49-F238E27FC236}">
                  <a16:creationId xmlns:a16="http://schemas.microsoft.com/office/drawing/2014/main" id="{AE113633-7D99-4929-A7E9-4F5A7AAC65B7}"/>
                </a:ext>
              </a:extLst>
            </p:cNvPr>
            <p:cNvCxnSpPr/>
            <p:nvPr/>
          </p:nvCxnSpPr>
          <p:spPr>
            <a:xfrm rot="10800000">
              <a:off x="5148263" y="3573563"/>
              <a:ext cx="0" cy="431700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20" name="Google Shape;167;p8">
              <a:extLst>
                <a:ext uri="{FF2B5EF4-FFF2-40B4-BE49-F238E27FC236}">
                  <a16:creationId xmlns:a16="http://schemas.microsoft.com/office/drawing/2014/main" id="{536A920C-C015-4F6A-AB9B-BAA3DFEFA9C1}"/>
                </a:ext>
              </a:extLst>
            </p:cNvPr>
            <p:cNvCxnSpPr/>
            <p:nvPr/>
          </p:nvCxnSpPr>
          <p:spPr>
            <a:xfrm rot="10800000">
              <a:off x="5724525" y="3068563"/>
              <a:ext cx="0" cy="504900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21" name="Google Shape;168;p8">
              <a:extLst>
                <a:ext uri="{FF2B5EF4-FFF2-40B4-BE49-F238E27FC236}">
                  <a16:creationId xmlns:a16="http://schemas.microsoft.com/office/drawing/2014/main" id="{43B9C374-7789-4F95-841B-2BB11CCDA43A}"/>
                </a:ext>
              </a:extLst>
            </p:cNvPr>
            <p:cNvCxnSpPr/>
            <p:nvPr/>
          </p:nvCxnSpPr>
          <p:spPr>
            <a:xfrm rot="10800000">
              <a:off x="6300788" y="2565325"/>
              <a:ext cx="0" cy="504900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22" name="Google Shape;169;p8">
              <a:extLst>
                <a:ext uri="{FF2B5EF4-FFF2-40B4-BE49-F238E27FC236}">
                  <a16:creationId xmlns:a16="http://schemas.microsoft.com/office/drawing/2014/main" id="{0D218FF3-3B30-468F-A221-58398FE8A7C3}"/>
                </a:ext>
              </a:extLst>
            </p:cNvPr>
            <p:cNvCxnSpPr/>
            <p:nvPr/>
          </p:nvCxnSpPr>
          <p:spPr>
            <a:xfrm rot="10800000">
              <a:off x="6877050" y="2060500"/>
              <a:ext cx="0" cy="504900"/>
            </a:xfrm>
            <a:prstGeom prst="straightConnector1">
              <a:avLst/>
            </a:prstGeom>
            <a:noFill/>
            <a:ln w="508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3AE3859B-A7B9-4F25-BA15-16A636E08F88}"/>
              </a:ext>
            </a:extLst>
          </p:cNvPr>
          <p:cNvSpPr txBox="1"/>
          <p:nvPr/>
        </p:nvSpPr>
        <p:spPr>
          <a:xfrm>
            <a:off x="8672703" y="4145948"/>
            <a:ext cx="2338578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en-GB" sz="1800" b="1" dirty="0">
                <a:solidFill>
                  <a:schemeClr val="dk1"/>
                </a:solidFill>
                <a:latin typeface="+mn-lt"/>
                <a:ea typeface="Bookman Old Style"/>
                <a:cs typeface="Bookman Old Style"/>
                <a:sym typeface="Bookman Old Style"/>
              </a:rPr>
              <a:t>Incremental change</a:t>
            </a:r>
            <a:endParaRPr lang="en-GB" sz="1800" dirty="0">
              <a:latin typeface="+mn-lt"/>
            </a:endParaRPr>
          </a:p>
          <a:p>
            <a:pPr lvl="0"/>
            <a:r>
              <a:rPr lang="en-GB" sz="1800" dirty="0">
                <a:solidFill>
                  <a:schemeClr val="dk1"/>
                </a:solidFill>
                <a:latin typeface="+mn-lt"/>
                <a:ea typeface="Bookman Old Style"/>
                <a:cs typeface="Bookman Old Style"/>
                <a:sym typeface="Bookman Old Style"/>
              </a:rPr>
              <a:t>Change occurs over a period of time in incremental, small stages</a:t>
            </a:r>
          </a:p>
        </p:txBody>
      </p:sp>
    </p:spTree>
    <p:extLst>
      <p:ext uri="{BB962C8B-B14F-4D97-AF65-F5344CB8AC3E}">
        <p14:creationId xmlns:p14="http://schemas.microsoft.com/office/powerpoint/2010/main" val="139595895"/>
      </p:ext>
    </p:extLst>
  </p:cSld>
  <p:clrMapOvr>
    <a:masterClrMapping/>
  </p:clrMapOvr>
</p:sld>
</file>

<file path=ppt/theme/theme1.xml><?xml version="1.0" encoding="utf-8"?>
<a:theme xmlns:a="http://schemas.openxmlformats.org/drawingml/2006/main" name="1_RetrospectVTI">
  <a:themeElements>
    <a:clrScheme name="Custom 37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9BA8B7"/>
      </a:accent1>
      <a:accent2>
        <a:srgbClr val="E6A02E"/>
      </a:accent2>
      <a:accent3>
        <a:srgbClr val="BF6A3B"/>
      </a:accent3>
      <a:accent4>
        <a:srgbClr val="92987A"/>
      </a:accent4>
      <a:accent5>
        <a:srgbClr val="857659"/>
      </a:accent5>
      <a:accent6>
        <a:srgbClr val="A0988C"/>
      </a:accent6>
      <a:hlink>
        <a:srgbClr val="00B0F0"/>
      </a:hlink>
      <a:folHlink>
        <a:srgbClr val="738F9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TF Master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EECE1"/>
      </a:lt2>
      <a:accent1>
        <a:srgbClr val="00A068"/>
      </a:accent1>
      <a:accent2>
        <a:srgbClr val="E51C41"/>
      </a:accent2>
      <a:accent3>
        <a:srgbClr val="FDB913"/>
      </a:accent3>
      <a:accent4>
        <a:srgbClr val="0071F8"/>
      </a:accent4>
      <a:accent5>
        <a:srgbClr val="BE0064"/>
      </a:accent5>
      <a:accent6>
        <a:srgbClr val="000000"/>
      </a:accent6>
      <a:hlink>
        <a:srgbClr val="0000FF"/>
      </a:hlink>
      <a:folHlink>
        <a:srgbClr val="800080"/>
      </a:folHlink>
    </a:clrScheme>
    <a:fontScheme name="ETF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35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ETF PPT TEMPLATE 2017 REVISION 2" id="{D9072210-44E4-4708-8F0F-C17D53D19737}" vid="{93905E69-2C3A-474D-AE1D-AE1AB7FC7A7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6" ma:contentTypeDescription="Create a new document." ma:contentTypeScope="" ma:versionID="0f627ac8ac796d0912ca7dfbd8a8a9aa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a06230f52e8ad95caf0184dcb1ba937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9cf144-4eb2-4910-9a88-c8d0ce72bbfd">
      <Terms xmlns="http://schemas.microsoft.com/office/infopath/2007/PartnerControls"/>
    </lcf76f155ced4ddcb4097134ff3c332f>
    <TaxCatchAll xmlns="a75230e0-234e-44fc-a46b-fcfdfca8ad4b" xsi:nil="true"/>
  </documentManagement>
</p:properties>
</file>

<file path=customXml/itemProps1.xml><?xml version="1.0" encoding="utf-8"?>
<ds:datastoreItem xmlns:ds="http://schemas.openxmlformats.org/officeDocument/2006/customXml" ds:itemID="{013C072D-489D-497B-B2A8-F549F49C97B4}"/>
</file>

<file path=customXml/itemProps2.xml><?xml version="1.0" encoding="utf-8"?>
<ds:datastoreItem xmlns:ds="http://schemas.openxmlformats.org/officeDocument/2006/customXml" ds:itemID="{7B59B9FE-B585-4DA9-AE31-B09F29F8DCE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8E84EE-62FB-416E-BCB0-A1F8D2ADD25C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5b445847-c24f-4193-86d7-f1d3b43b6266"/>
    <ds:schemaRef ds:uri="http://purl.org/dc/terms/"/>
    <ds:schemaRef ds:uri="http://schemas.openxmlformats.org/package/2006/metadata/core-properties"/>
    <ds:schemaRef ds:uri="1e93ca30-efe2-4bb4-90cd-d2db97fb21cd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1040</TotalTime>
  <Words>875</Words>
  <Application>Microsoft Office PowerPoint</Application>
  <PresentationFormat>Widescreen</PresentationFormat>
  <Paragraphs>112</Paragraphs>
  <Slides>21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Bookman Old Style</vt:lpstr>
      <vt:lpstr>Arial</vt:lpstr>
      <vt:lpstr>Calibri</vt:lpstr>
      <vt:lpstr>Libre Franklin</vt:lpstr>
      <vt:lpstr>1_RetrospectVTI</vt:lpstr>
      <vt:lpstr>ETF Master</vt:lpstr>
      <vt:lpstr>Project and change management</vt:lpstr>
      <vt:lpstr>01</vt:lpstr>
      <vt:lpstr>“Change will not come if we wait for some other person or some other time. We are the ones we’ve been waiting for. We are the change that we seek.”</vt:lpstr>
      <vt:lpstr>Learning objectives </vt:lpstr>
      <vt:lpstr>Starter </vt:lpstr>
      <vt:lpstr>Key terms and concepts</vt:lpstr>
      <vt:lpstr>Change is a process that all businesses have to address</vt:lpstr>
      <vt:lpstr>Handling change is one of the toughest challenges facing business leaders</vt:lpstr>
      <vt:lpstr>Step change and incremental change</vt:lpstr>
      <vt:lpstr>Step change</vt:lpstr>
      <vt:lpstr>Incremental change</vt:lpstr>
      <vt:lpstr>Distinguishing between internal and external causes of change</vt:lpstr>
      <vt:lpstr>Distinguishing between internal and external causes of change</vt:lpstr>
      <vt:lpstr>Reasons for organisational change</vt:lpstr>
      <vt:lpstr>Lockdown ‘Freedom Day’ article</vt:lpstr>
      <vt:lpstr>What is strategic drift?</vt:lpstr>
      <vt:lpstr>Why does strategic drift take place? </vt:lpstr>
      <vt:lpstr>Examples of businesses that suffered from strategic drift</vt:lpstr>
      <vt:lpstr>Plenary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and Change Management</dc:title>
  <dc:creator>Niail Campbell</dc:creator>
  <cp:lastModifiedBy>Adi</cp:lastModifiedBy>
  <cp:revision>14</cp:revision>
  <dcterms:created xsi:type="dcterms:W3CDTF">2021-06-18T13:28:36Z</dcterms:created>
  <dcterms:modified xsi:type="dcterms:W3CDTF">2022-06-03T19:45:34Z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</Properties>
</file>