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633" r:id="rId6"/>
    <p:sldId id="629" r:id="rId7"/>
    <p:sldId id="648" r:id="rId8"/>
    <p:sldId id="324" r:id="rId9"/>
    <p:sldId id="320" r:id="rId10"/>
    <p:sldId id="635" r:id="rId11"/>
    <p:sldId id="293" r:id="rId12"/>
    <p:sldId id="640" r:id="rId13"/>
    <p:sldId id="649" r:id="rId14"/>
    <p:sldId id="650" r:id="rId15"/>
    <p:sldId id="651" r:id="rId16"/>
    <p:sldId id="654" r:id="rId17"/>
    <p:sldId id="652" r:id="rId18"/>
    <p:sldId id="653" r:id="rId19"/>
    <p:sldId id="323" r:id="rId20"/>
    <p:sldId id="627" r:id="rId21"/>
    <p:sldId id="628" r:id="rId22"/>
    <p:sldId id="637" r:id="rId23"/>
    <p:sldId id="655" r:id="rId24"/>
    <p:sldId id="270" r:id="rId25"/>
    <p:sldId id="6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231629D-55AF-9CA2-9712-FD9244593B19}" name="Stephanie Colquitt" initials="SC" userId="1bc9ee965db69ad1" providerId="Windows Live"/>
  <p188:author id="{6C085DBD-E017-59BB-A493-C212501941EA}" name="Elizabeth Parker" initials="EP" userId="S::elizabeth.parker@newgenpublishing.co.uk::48ed7c66-aa06-4dbb-a923-e20f8fac5870" providerId="AD"/>
  <p188:author id="{E5B58DDC-298B-B9D5-C478-64E78F3EB0CF}" name="Chess Law" initials="CL" userId="S::chess@newgenpublishing.co.uk::77e1df74-a9d8-491f-a58c-070132422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ron Sheffield" initials="BS" lastIdx="1" clrIdx="0">
    <p:extLst>
      <p:ext uri="{19B8F6BF-5375-455C-9EA6-DF929625EA0E}">
        <p15:presenceInfo xmlns:p15="http://schemas.microsoft.com/office/powerpoint/2012/main" userId="S-1-5-21-1002129090-1616039028-646073730-240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5" autoAdjust="0"/>
    <p:restoredTop sz="78889" autoAdjust="0"/>
  </p:normalViewPr>
  <p:slideViewPr>
    <p:cSldViewPr snapToGrid="0">
      <p:cViewPr varScale="1">
        <p:scale>
          <a:sx n="90" d="100"/>
          <a:sy n="90" d="100"/>
        </p:scale>
        <p:origin x="8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9948-2C15-455F-96CA-EE92B698733E}"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FC0FF-CE49-4B97-AC94-BEC802435D97}" type="slidenum">
              <a:rPr lang="en-GB" smtClean="0"/>
              <a:t>‹#›</a:t>
            </a:fld>
            <a:endParaRPr lang="en-GB"/>
          </a:p>
        </p:txBody>
      </p:sp>
    </p:spTree>
    <p:extLst>
      <p:ext uri="{BB962C8B-B14F-4D97-AF65-F5344CB8AC3E}">
        <p14:creationId xmlns:p14="http://schemas.microsoft.com/office/powerpoint/2010/main" val="46466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237036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use of plans and models to enable us to work out the size of real-life objects.</a:t>
            </a:r>
          </a:p>
          <a:p>
            <a:r>
              <a:rPr lang="en-GB" dirty="0"/>
              <a:t>Tutor to allow learners time to think about the scale and the size of the wardrobe on the plan and in real life. Animations then show how using the ratio table is an effective way of working out the dimensions.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43575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give out the worksheet and allow the learners to work through both tasks.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05842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give out the worksheet and allow the learners to work through both tasks.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16822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get feedback from class. Slide shows a possible solution. Points to look for: desk is at the window. You can move around the room. The rug is not covered at all. Practical things: bed side table by the bed. No furniture can be in the door opening area.</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9204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to get feedback from class and review answers, highlighting any misconceptions.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341352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access an interactive map on their phones or the tutor can demonstrate</a:t>
            </a:r>
            <a:r>
              <a:rPr lang="en-GB" baseline="0" dirty="0"/>
              <a:t> on the board.</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15</a:t>
            </a:fld>
            <a:endParaRPr lang="en-GB"/>
          </a:p>
        </p:txBody>
      </p:sp>
    </p:spTree>
    <p:extLst>
      <p:ext uri="{BB962C8B-B14F-4D97-AF65-F5344CB8AC3E}">
        <p14:creationId xmlns:p14="http://schemas.microsoft.com/office/powerpoint/2010/main" val="304986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encourage learners to draw ratio tables to convince themselves they have got the answer correct.</a:t>
            </a:r>
          </a:p>
        </p:txBody>
      </p:sp>
      <p:sp>
        <p:nvSpPr>
          <p:cNvPr id="4" name="Slide Number Placeholder 3"/>
          <p:cNvSpPr>
            <a:spLocks noGrp="1"/>
          </p:cNvSpPr>
          <p:nvPr>
            <p:ph type="sldNum" sz="quarter" idx="10"/>
          </p:nvPr>
        </p:nvSpPr>
        <p:spPr/>
        <p:txBody>
          <a:bodyPr/>
          <a:lstStyle/>
          <a:p>
            <a:fld id="{DBDFC0FF-CE49-4B97-AC94-BEC802435D97}" type="slidenum">
              <a:rPr lang="en-GB" smtClean="0"/>
              <a:t>16</a:t>
            </a:fld>
            <a:endParaRPr lang="en-GB"/>
          </a:p>
        </p:txBody>
      </p:sp>
    </p:spTree>
    <p:extLst>
      <p:ext uri="{BB962C8B-B14F-4D97-AF65-F5344CB8AC3E}">
        <p14:creationId xmlns:p14="http://schemas.microsoft.com/office/powerpoint/2010/main" val="156833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encourage learners to draw ratio tables to convince themselves they have got the answer correct.</a:t>
            </a:r>
          </a:p>
          <a:p>
            <a:endParaRPr lang="en-GB" dirty="0"/>
          </a:p>
        </p:txBody>
      </p:sp>
      <p:sp>
        <p:nvSpPr>
          <p:cNvPr id="4" name="Slide Number Placeholder 3"/>
          <p:cNvSpPr>
            <a:spLocks noGrp="1"/>
          </p:cNvSpPr>
          <p:nvPr>
            <p:ph type="sldNum" sz="quarter" idx="5"/>
          </p:nvPr>
        </p:nvSpPr>
        <p:spPr/>
        <p:txBody>
          <a:bodyPr/>
          <a:lstStyle/>
          <a:p>
            <a:fld id="{DBDFC0FF-CE49-4B97-AC94-BEC802435D97}" type="slidenum">
              <a:rPr lang="en-GB" smtClean="0"/>
              <a:t>17</a:t>
            </a:fld>
            <a:endParaRPr lang="en-GB"/>
          </a:p>
        </p:txBody>
      </p:sp>
    </p:spTree>
    <p:extLst>
      <p:ext uri="{BB962C8B-B14F-4D97-AF65-F5344CB8AC3E}">
        <p14:creationId xmlns:p14="http://schemas.microsoft.com/office/powerpoint/2010/main" val="165917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DFC0FF-CE49-4B97-AC94-BEC802435D97}" type="slidenum">
              <a:rPr lang="en-GB" smtClean="0"/>
              <a:t>18</a:t>
            </a:fld>
            <a:endParaRPr lang="en-GB"/>
          </a:p>
        </p:txBody>
      </p:sp>
    </p:spTree>
    <p:extLst>
      <p:ext uri="{BB962C8B-B14F-4D97-AF65-F5344CB8AC3E}">
        <p14:creationId xmlns:p14="http://schemas.microsoft.com/office/powerpoint/2010/main" val="128351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5521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a:t>
            </a:r>
            <a:r>
              <a:rPr lang="en-GB" baseline="0" dirty="0"/>
              <a:t> to work in pairs to match the measurements and pictures.</a:t>
            </a:r>
          </a:p>
          <a:p>
            <a:r>
              <a:rPr lang="en-GB" baseline="0" dirty="0"/>
              <a:t>Do they have a sense of how long each unit is?</a:t>
            </a:r>
          </a:p>
          <a:p>
            <a:r>
              <a:rPr lang="en-GB" baseline="0" dirty="0"/>
              <a:t>When they complete the task, they should have all the metric conversions for length they will need in this lesson.</a:t>
            </a:r>
          </a:p>
          <a:p>
            <a:r>
              <a:rPr lang="en-GB" dirty="0"/>
              <a:t>Answers:</a:t>
            </a:r>
          </a:p>
          <a:p>
            <a:r>
              <a:rPr lang="en-GB" dirty="0"/>
              <a:t>Width of a finger: 1 cm</a:t>
            </a:r>
          </a:p>
          <a:p>
            <a:r>
              <a:rPr lang="en-GB" dirty="0"/>
              <a:t>Arm span: 1 m</a:t>
            </a:r>
          </a:p>
          <a:p>
            <a:r>
              <a:rPr lang="en-GB" dirty="0"/>
              <a:t>Pencil tip: 1 mm</a:t>
            </a:r>
          </a:p>
          <a:p>
            <a:r>
              <a:rPr lang="en-GB" dirty="0"/>
              <a:t>Distance between two bridge pylons: 1 km</a:t>
            </a:r>
          </a:p>
        </p:txBody>
      </p:sp>
      <p:sp>
        <p:nvSpPr>
          <p:cNvPr id="4" name="Slide Number Placeholder 3"/>
          <p:cNvSpPr>
            <a:spLocks noGrp="1"/>
          </p:cNvSpPr>
          <p:nvPr>
            <p:ph type="sldNum" sz="quarter" idx="10"/>
          </p:nvPr>
        </p:nvSpPr>
        <p:spPr/>
        <p:txBody>
          <a:bodyPr/>
          <a:lstStyle/>
          <a:p>
            <a:fld id="{DBDFC0FF-CE49-4B97-AC94-BEC802435D97}" type="slidenum">
              <a:rPr lang="en-GB" smtClean="0"/>
              <a:t>2</a:t>
            </a:fld>
            <a:endParaRPr lang="en-GB"/>
          </a:p>
        </p:txBody>
      </p:sp>
    </p:spTree>
    <p:extLst>
      <p:ext uri="{BB962C8B-B14F-4D97-AF65-F5344CB8AC3E}">
        <p14:creationId xmlns:p14="http://schemas.microsoft.com/office/powerpoint/2010/main" val="3585324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287593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ask for feedback from the class.</a:t>
            </a:r>
          </a:p>
          <a:p>
            <a:r>
              <a:rPr lang="en-GB" dirty="0"/>
              <a:t>The learners may measure their finger using </a:t>
            </a:r>
            <a:r>
              <a:rPr lang="en-GB" dirty="0" err="1"/>
              <a:t>cms</a:t>
            </a:r>
            <a:r>
              <a:rPr lang="en-GB" dirty="0"/>
              <a:t> but some may have said mm. Talk about the conversion and that 10 mm is the same as 1 cm – tell them to look at their ruler.</a:t>
            </a:r>
          </a:p>
          <a:p>
            <a:r>
              <a:rPr lang="en-GB" dirty="0"/>
              <a:t>They would probably measure arm width using metres – but could have used cm. Similarly, ask how many cm are in 1 m.</a:t>
            </a:r>
          </a:p>
          <a:p>
            <a:r>
              <a:rPr lang="en-GB" dirty="0"/>
              <a:t>The bridge would be measured in km – but how many metres are in a km?</a:t>
            </a:r>
          </a:p>
          <a:p>
            <a:r>
              <a:rPr lang="en-GB" dirty="0"/>
              <a:t>mm is the odd one out – we don’t normally measure in smaller units than mm.</a:t>
            </a:r>
          </a:p>
        </p:txBody>
      </p:sp>
      <p:sp>
        <p:nvSpPr>
          <p:cNvPr id="4" name="Slide Number Placeholder 3"/>
          <p:cNvSpPr>
            <a:spLocks noGrp="1"/>
          </p:cNvSpPr>
          <p:nvPr>
            <p:ph type="sldNum" sz="quarter" idx="10"/>
          </p:nvPr>
        </p:nvSpPr>
        <p:spPr/>
        <p:txBody>
          <a:bodyPr/>
          <a:lstStyle/>
          <a:p>
            <a:fld id="{DBDFC0FF-CE49-4B97-AC94-BEC802435D97}" type="slidenum">
              <a:rPr lang="en-GB" smtClean="0"/>
              <a:t>3</a:t>
            </a:fld>
            <a:endParaRPr lang="en-GB"/>
          </a:p>
        </p:txBody>
      </p:sp>
    </p:spTree>
    <p:extLst>
      <p:ext uri="{BB962C8B-B14F-4D97-AF65-F5344CB8AC3E}">
        <p14:creationId xmlns:p14="http://schemas.microsoft.com/office/powerpoint/2010/main" val="262516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1800" i="0" dirty="0">
                <a:effectLst/>
                <a:latin typeface="Calibri" panose="020F0502020204030204" pitchFamily="34" charset="0"/>
                <a:ea typeface="Calibri" panose="020F0502020204030204" pitchFamily="34" charset="0"/>
                <a:cs typeface="Times New Roman" panose="02020603050405020304" pitchFamily="18" charset="0"/>
              </a:rPr>
              <a:t>Ask what reading is shown by the arrow.</a:t>
            </a:r>
          </a:p>
          <a:p>
            <a:pPr marL="228600"/>
            <a:r>
              <a:rPr lang="en-GB" sz="1800" i="0" dirty="0">
                <a:effectLst/>
                <a:latin typeface="Calibri" panose="020F0502020204030204" pitchFamily="34" charset="0"/>
                <a:ea typeface="Calibri" panose="020F0502020204030204" pitchFamily="34" charset="0"/>
                <a:cs typeface="Times New Roman" panose="02020603050405020304" pitchFamily="18" charset="0"/>
              </a:rPr>
              <a:t>Animation then shows it as 3.9 cm and students are asked to convert this to mm and m.  Allow a few minutes and ask students for their methods.</a:t>
            </a:r>
          </a:p>
          <a:p>
            <a:r>
              <a:rPr lang="en-GB" sz="1800" i="0" dirty="0">
                <a:effectLst/>
                <a:latin typeface="Calibri" panose="020F0502020204030204" pitchFamily="34" charset="0"/>
                <a:ea typeface="Calibri" panose="020F0502020204030204" pitchFamily="34" charset="0"/>
                <a:cs typeface="Times New Roman" panose="02020603050405020304" pitchFamily="18" charset="0"/>
              </a:rPr>
              <a:t>Teacher to explain that ratio tables are an effective method.</a:t>
            </a:r>
            <a:endParaRPr lang="en-GB" i="0" dirty="0"/>
          </a:p>
        </p:txBody>
      </p:sp>
      <p:sp>
        <p:nvSpPr>
          <p:cNvPr id="4" name="Slide Number Placeholder 3"/>
          <p:cNvSpPr>
            <a:spLocks noGrp="1"/>
          </p:cNvSpPr>
          <p:nvPr>
            <p:ph type="sldNum" sz="quarter" idx="5"/>
          </p:nvPr>
        </p:nvSpPr>
        <p:spPr/>
        <p:txBody>
          <a:bodyPr/>
          <a:lstStyle/>
          <a:p>
            <a:fld id="{DBDFC0FF-CE49-4B97-AC94-BEC802435D97}" type="slidenum">
              <a:rPr lang="en-GB" smtClean="0"/>
              <a:t>4</a:t>
            </a:fld>
            <a:endParaRPr lang="en-GB"/>
          </a:p>
        </p:txBody>
      </p:sp>
    </p:spTree>
    <p:extLst>
      <p:ext uri="{BB962C8B-B14F-4D97-AF65-F5344CB8AC3E}">
        <p14:creationId xmlns:p14="http://schemas.microsoft.com/office/powerpoint/2010/main" val="16184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worksheet has ratio tables pre-drawn to help learners organise their thinking.</a:t>
            </a:r>
          </a:p>
          <a:p>
            <a:r>
              <a:rPr lang="en-GB" dirty="0"/>
              <a:t>The</a:t>
            </a:r>
            <a:r>
              <a:rPr lang="en-GB" baseline="0" dirty="0"/>
              <a:t> scale in Q3 is harder to read. How can learners help themselves to work this out?</a:t>
            </a:r>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5</a:t>
            </a:fld>
            <a:endParaRPr lang="en-GB"/>
          </a:p>
        </p:txBody>
      </p:sp>
    </p:spTree>
    <p:extLst>
      <p:ext uri="{BB962C8B-B14F-4D97-AF65-F5344CB8AC3E}">
        <p14:creationId xmlns:p14="http://schemas.microsoft.com/office/powerpoint/2010/main" val="267166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358BD9-FACB-4F2F-9250-2A7B032B410C}" type="slidenum">
              <a:rPr lang="en-GB" smtClean="0"/>
              <a:t>6</a:t>
            </a:fld>
            <a:endParaRPr lang="en-GB"/>
          </a:p>
        </p:txBody>
      </p:sp>
    </p:spTree>
    <p:extLst>
      <p:ext uri="{BB962C8B-B14F-4D97-AF65-F5344CB8AC3E}">
        <p14:creationId xmlns:p14="http://schemas.microsoft.com/office/powerpoint/2010/main" val="41299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give the answer that Rahima needs to multiply by 100 but can they explain why this is correct?</a:t>
            </a:r>
          </a:p>
          <a:p>
            <a:r>
              <a:rPr lang="en-GB" dirty="0"/>
              <a:t>Diagrams</a:t>
            </a:r>
            <a:r>
              <a:rPr lang="en-GB" baseline="0" dirty="0"/>
              <a:t> such as ratio tables make this explanation very clear.</a:t>
            </a:r>
            <a:endParaRPr lang="en-GB" dirty="0"/>
          </a:p>
        </p:txBody>
      </p:sp>
      <p:sp>
        <p:nvSpPr>
          <p:cNvPr id="4" name="Slide Number Placeholder 3"/>
          <p:cNvSpPr>
            <a:spLocks noGrp="1"/>
          </p:cNvSpPr>
          <p:nvPr>
            <p:ph type="sldNum" sz="quarter" idx="10"/>
          </p:nvPr>
        </p:nvSpPr>
        <p:spPr/>
        <p:txBody>
          <a:bodyPr/>
          <a:lstStyle/>
          <a:p>
            <a:fld id="{DBDFC0FF-CE49-4B97-AC94-BEC802435D97}" type="slidenum">
              <a:rPr lang="en-GB" smtClean="0"/>
              <a:t>7</a:t>
            </a:fld>
            <a:endParaRPr lang="en-GB"/>
          </a:p>
        </p:txBody>
      </p:sp>
    </p:spTree>
    <p:extLst>
      <p:ext uri="{BB962C8B-B14F-4D97-AF65-F5344CB8AC3E}">
        <p14:creationId xmlns:p14="http://schemas.microsoft.com/office/powerpoint/2010/main" val="243162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conversion will allow learners to work well without a calculator and will underpin their understanding of converting between metric units. </a:t>
            </a:r>
          </a:p>
          <a:p>
            <a:r>
              <a:rPr lang="en-GB" dirty="0">
                <a:effectLst/>
                <a:latin typeface="Calibri" panose="020F0502020204030204" pitchFamily="34" charset="0"/>
                <a:ea typeface="Calibri" panose="020F0502020204030204" pitchFamily="34" charset="0"/>
                <a:cs typeface="Times New Roman" panose="02020603050405020304" pitchFamily="18" charset="0"/>
              </a:rPr>
              <a:t>Ask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tasks coming up.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along with their own diagrams, if appropriate, to capture your learners’ thinking. What is important is that the learners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77881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talk through the slide which has animations.</a:t>
            </a:r>
          </a:p>
          <a:p>
            <a:r>
              <a:rPr lang="en-GB" sz="1200" b="0" i="0" dirty="0">
                <a:solidFill>
                  <a:srgbClr val="000000"/>
                </a:solidFill>
                <a:effectLst/>
                <a:latin typeface="Calibri" panose="020F0502020204030204" pitchFamily="34" charset="0"/>
              </a:rPr>
              <a:t>Introduce the next activity and show </a:t>
            </a:r>
            <a:r>
              <a:rPr lang="en-GB" sz="1200" b="0" i="0" u="none" dirty="0">
                <a:solidFill>
                  <a:srgbClr val="0078D4"/>
                </a:solidFill>
                <a:effectLst/>
                <a:latin typeface="Calibri" panose="020F0502020204030204" pitchFamily="34" charset="0"/>
              </a:rPr>
              <a:t>learners the scale drawing of the bedroom and the scale that has been used. </a:t>
            </a:r>
            <a:r>
              <a:rPr lang="en-GB" sz="1200" b="0" i="0" u="none" dirty="0">
                <a:solidFill>
                  <a:srgbClr val="881798"/>
                </a:solidFill>
                <a:effectLst/>
                <a:latin typeface="Calibri" panose="020F0502020204030204" pitchFamily="34" charset="0"/>
              </a:rPr>
              <a:t>A Realistic Mathematics Education approach has been used where not all dimensions fit exactly into the scale. </a:t>
            </a:r>
            <a:r>
              <a:rPr lang="en-GB" sz="1200" b="0" i="0" u="none" dirty="0">
                <a:solidFill>
                  <a:srgbClr val="0078D4"/>
                </a:solidFill>
                <a:effectLst/>
                <a:latin typeface="Calibri" panose="020F0502020204030204" pitchFamily="34" charset="0"/>
              </a:rPr>
              <a:t>Model </a:t>
            </a:r>
            <a:r>
              <a:rPr lang="en-GB" sz="1200" b="0" i="0" u="none" dirty="0">
                <a:solidFill>
                  <a:srgbClr val="881798"/>
                </a:solidFill>
                <a:effectLst/>
                <a:latin typeface="Calibri" panose="020F0502020204030204" pitchFamily="34" charset="0"/>
              </a:rPr>
              <a:t>how to do this </a:t>
            </a:r>
            <a:r>
              <a:rPr lang="en-GB" sz="1200" b="0" i="0" u="none" dirty="0">
                <a:solidFill>
                  <a:srgbClr val="0078D4"/>
                </a:solidFill>
                <a:effectLst/>
                <a:latin typeface="Calibri" panose="020F0502020204030204" pitchFamily="34" charset="0"/>
              </a:rPr>
              <a:t>with a ratio table, </a:t>
            </a:r>
            <a:r>
              <a:rPr lang="en-GB" sz="1200" b="0" i="0" u="none" dirty="0">
                <a:solidFill>
                  <a:srgbClr val="881798"/>
                </a:solidFill>
                <a:effectLst/>
                <a:latin typeface="Calibri" panose="020F0502020204030204" pitchFamily="34" charset="0"/>
              </a:rPr>
              <a:t>i.e. </a:t>
            </a:r>
            <a:r>
              <a:rPr lang="en-GB" sz="1200" b="0" i="0" u="none" dirty="0">
                <a:solidFill>
                  <a:srgbClr val="0078D4"/>
                </a:solidFill>
                <a:effectLst/>
                <a:latin typeface="Calibri" panose="020F0502020204030204" pitchFamily="34" charset="0"/>
              </a:rPr>
              <a:t>how to convert the units of the bed (metres) to the ones in the scale (centimetres) and then use the scale to find the measurements for the scale version of the bed. This is then shown on a grid so that learners can see its size and make suggestions as to where they think Ali should put the bed in the room.</a:t>
            </a:r>
            <a:r>
              <a:rPr lang="en-GB" sz="1200" b="0" i="0" u="none" dirty="0">
                <a:solidFill>
                  <a:srgbClr val="881798"/>
                </a:solidFill>
                <a:effectLst/>
                <a:latin typeface="Calibri" panose="020F0502020204030204" pitchFamily="34" charset="0"/>
              </a:rPr>
              <a:t> The example shown does not neatly fit into the scale as the bed works out as 2.8 cm in width. Look out for learners who do not know how to approximate this width using the 1 cm grid provided.</a:t>
            </a:r>
            <a:endParaRPr lang="en-GB" u="none"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4436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5536-C627-4E3F-BA64-D58D0A0B5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870319-1609-4D71-A6ED-0D8C17FE8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1AD61C-5162-4980-A54A-0C54C692CF87}"/>
              </a:ext>
            </a:extLst>
          </p:cNvPr>
          <p:cNvSpPr>
            <a:spLocks noGrp="1"/>
          </p:cNvSpPr>
          <p:nvPr>
            <p:ph type="dt" sz="half" idx="10"/>
          </p:nvPr>
        </p:nvSpPr>
        <p:spPr/>
        <p:txBody>
          <a:bodyPr/>
          <a:lstStyle/>
          <a:p>
            <a:fld id="{4493F8B5-090B-4622-8E52-9903DF25E24F}" type="datetime1">
              <a:rPr lang="en-US" smtClean="0"/>
              <a:t>4/24/2023</a:t>
            </a:fld>
            <a:endParaRPr lang="en-GB"/>
          </a:p>
        </p:txBody>
      </p:sp>
      <p:sp>
        <p:nvSpPr>
          <p:cNvPr id="5" name="Footer Placeholder 4">
            <a:extLst>
              <a:ext uri="{FF2B5EF4-FFF2-40B4-BE49-F238E27FC236}">
                <a16:creationId xmlns:a16="http://schemas.microsoft.com/office/drawing/2014/main" id="{009D97F2-60F9-430F-8DF6-A541D928F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45B3E-F368-4C62-8A0A-8B782D2D451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3793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0509-A7D9-4702-9A40-EEF337304B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764D55-86F8-4839-B066-D93EA641A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B1FDD-52DC-4588-BB7D-AF4593CAC97A}"/>
              </a:ext>
            </a:extLst>
          </p:cNvPr>
          <p:cNvSpPr>
            <a:spLocks noGrp="1"/>
          </p:cNvSpPr>
          <p:nvPr>
            <p:ph type="dt" sz="half" idx="10"/>
          </p:nvPr>
        </p:nvSpPr>
        <p:spPr/>
        <p:txBody>
          <a:bodyPr/>
          <a:lstStyle/>
          <a:p>
            <a:fld id="{4A3BA928-F8D4-41CC-A08C-D23FB35167B2}" type="datetime1">
              <a:rPr lang="en-US" smtClean="0"/>
              <a:t>4/24/2023</a:t>
            </a:fld>
            <a:endParaRPr lang="en-GB"/>
          </a:p>
        </p:txBody>
      </p:sp>
      <p:sp>
        <p:nvSpPr>
          <p:cNvPr id="5" name="Footer Placeholder 4">
            <a:extLst>
              <a:ext uri="{FF2B5EF4-FFF2-40B4-BE49-F238E27FC236}">
                <a16:creationId xmlns:a16="http://schemas.microsoft.com/office/drawing/2014/main" id="{41C6A389-D532-4D57-889B-8CE2FCDBD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93FA7-3529-4912-811F-5BE14577335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6676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6667F-DD32-43BE-931D-182D9183C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49FD0-278F-4DE3-B7D2-EABA87DDF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7521C-D360-49E7-B7B6-A1A44879A4D9}"/>
              </a:ext>
            </a:extLst>
          </p:cNvPr>
          <p:cNvSpPr>
            <a:spLocks noGrp="1"/>
          </p:cNvSpPr>
          <p:nvPr>
            <p:ph type="dt" sz="half" idx="10"/>
          </p:nvPr>
        </p:nvSpPr>
        <p:spPr/>
        <p:txBody>
          <a:bodyPr/>
          <a:lstStyle/>
          <a:p>
            <a:fld id="{D663EEF6-F237-4E47-A778-C2EF4E567EBC}" type="datetime1">
              <a:rPr lang="en-US" smtClean="0"/>
              <a:t>4/24/2023</a:t>
            </a:fld>
            <a:endParaRPr lang="en-GB"/>
          </a:p>
        </p:txBody>
      </p:sp>
      <p:sp>
        <p:nvSpPr>
          <p:cNvPr id="5" name="Footer Placeholder 4">
            <a:extLst>
              <a:ext uri="{FF2B5EF4-FFF2-40B4-BE49-F238E27FC236}">
                <a16:creationId xmlns:a16="http://schemas.microsoft.com/office/drawing/2014/main" id="{D8C5F4DB-3ACF-4F5A-AFED-55E0C10A2B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BF8D1-EDD7-4A82-8FF5-ECF2DB81FD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6638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132804BA-5025-4F76-BFF7-3487241484E8}" type="datetime1">
              <a:rPr lang="en-US" smtClean="0"/>
              <a:t>4/24/2023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3053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2007A612-43C6-41C6-B1FF-7D3B51A4F040}" type="datetime1">
              <a:rPr lang="en-US" smtClean="0"/>
              <a:t>4/24/2023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837875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90D416AD-E3CB-4E98-968E-1A99BE487F69}" type="datetime1">
              <a:rPr lang="en-US" smtClean="0"/>
              <a:t>4/24/2023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9730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65698F69-452C-469A-ACC3-90E03A8A723E}" type="datetime1">
              <a:rPr lang="en-US" smtClean="0"/>
              <a:t>4/24/2023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857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0A1FF492-199F-4CDE-89C9-B96C3E71D775}" type="datetime1">
              <a:rPr lang="en-US" smtClean="0"/>
              <a:t>4/24/2023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1357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CB038418-5480-4722-BEC9-46465C73C302}" type="datetime1">
              <a:rPr lang="en-US" smtClean="0"/>
              <a:t>4/24/2023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09729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277B295-C6E1-40EC-BC35-E8FDA9D72CE1}" type="datetime1">
              <a:rPr lang="en-US" smtClean="0"/>
              <a:t>4/24/2023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2284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6E1F9F46-B754-4A19-9F01-FD5874503749}" type="datetime1">
              <a:rPr lang="en-US" smtClean="0"/>
              <a:t>4/24/2023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9596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D6EE-CFDC-4F47-A017-4B57B86496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E7F62-AB03-4DAD-BFEC-4D3049AF8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03D83-4942-47B2-AD23-5BC2CA4C7260}"/>
              </a:ext>
            </a:extLst>
          </p:cNvPr>
          <p:cNvSpPr>
            <a:spLocks noGrp="1"/>
          </p:cNvSpPr>
          <p:nvPr>
            <p:ph type="dt" sz="half" idx="10"/>
          </p:nvPr>
        </p:nvSpPr>
        <p:spPr/>
        <p:txBody>
          <a:bodyPr/>
          <a:lstStyle/>
          <a:p>
            <a:fld id="{68BA8501-F88D-4C11-AD23-76309DE29A4E}" type="datetime1">
              <a:rPr lang="en-US" smtClean="0"/>
              <a:t>4/24/2023</a:t>
            </a:fld>
            <a:endParaRPr lang="en-GB"/>
          </a:p>
        </p:txBody>
      </p:sp>
      <p:sp>
        <p:nvSpPr>
          <p:cNvPr id="5" name="Footer Placeholder 4">
            <a:extLst>
              <a:ext uri="{FF2B5EF4-FFF2-40B4-BE49-F238E27FC236}">
                <a16:creationId xmlns:a16="http://schemas.microsoft.com/office/drawing/2014/main" id="{853914E0-2BA2-47C1-A0B9-A46706397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5D8DA1-B23C-46AB-83DD-729E1B780CC6}"/>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8136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A1855707-3648-4EF9-9E12-423FB9B71B40}" type="datetime1">
              <a:rPr lang="en-US" smtClean="0"/>
              <a:t>4/24/2023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4209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EE4863AE-CA9F-4EA4-B41C-FA04BA01D814}" type="datetime1">
              <a:rPr lang="en-US" smtClean="0"/>
              <a:t>4/24/2023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866451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D0E309C4-F7BF-40A7-8228-424EE9F22837}" type="datetime1">
              <a:rPr lang="en-US" smtClean="0"/>
              <a:t>4/24/2023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901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9D5F-F060-4C5A-B033-ED0D3DA06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2526D-ACDC-437D-8385-35AB64CCC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C5A1F-064D-4E97-BC2F-E8F7C7722493}"/>
              </a:ext>
            </a:extLst>
          </p:cNvPr>
          <p:cNvSpPr>
            <a:spLocks noGrp="1"/>
          </p:cNvSpPr>
          <p:nvPr>
            <p:ph type="dt" sz="half" idx="10"/>
          </p:nvPr>
        </p:nvSpPr>
        <p:spPr/>
        <p:txBody>
          <a:bodyPr/>
          <a:lstStyle/>
          <a:p>
            <a:fld id="{B133AC93-0A43-48A6-A720-5D712D01AFDA}" type="datetime1">
              <a:rPr lang="en-US" smtClean="0"/>
              <a:t>4/24/2023</a:t>
            </a:fld>
            <a:endParaRPr lang="en-GB"/>
          </a:p>
        </p:txBody>
      </p:sp>
      <p:sp>
        <p:nvSpPr>
          <p:cNvPr id="5" name="Footer Placeholder 4">
            <a:extLst>
              <a:ext uri="{FF2B5EF4-FFF2-40B4-BE49-F238E27FC236}">
                <a16:creationId xmlns:a16="http://schemas.microsoft.com/office/drawing/2014/main" id="{B85FC03B-BDB9-4D86-A2BE-A6F5B5F70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4B8A88-8E42-49A4-A6B4-3B293277F794}"/>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90169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4DF5-3F60-4C70-9448-750244A60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1862A4-20A9-47FA-8E07-14BEED711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F2519B-3DD7-48EE-ADA5-4282F828F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089D8A-96A1-45EC-8514-B90933592566}"/>
              </a:ext>
            </a:extLst>
          </p:cNvPr>
          <p:cNvSpPr>
            <a:spLocks noGrp="1"/>
          </p:cNvSpPr>
          <p:nvPr>
            <p:ph type="dt" sz="half" idx="10"/>
          </p:nvPr>
        </p:nvSpPr>
        <p:spPr/>
        <p:txBody>
          <a:bodyPr/>
          <a:lstStyle/>
          <a:p>
            <a:fld id="{3831211D-FCE3-4562-94D6-DAA47E318027}" type="datetime1">
              <a:rPr lang="en-US" smtClean="0"/>
              <a:t>4/24/2023</a:t>
            </a:fld>
            <a:endParaRPr lang="en-GB"/>
          </a:p>
        </p:txBody>
      </p:sp>
      <p:sp>
        <p:nvSpPr>
          <p:cNvPr id="6" name="Footer Placeholder 5">
            <a:extLst>
              <a:ext uri="{FF2B5EF4-FFF2-40B4-BE49-F238E27FC236}">
                <a16:creationId xmlns:a16="http://schemas.microsoft.com/office/drawing/2014/main" id="{09EA4ED6-FB31-4A2A-979F-76688434F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14EEA-ABE1-43F0-A804-E50E76BD2973}"/>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18971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A356-3463-43AF-9E22-1136810EBF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3851A7-EB23-4FE0-BC9D-1D2805C0D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455D0-41A2-461F-88FA-BC70A61B7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966C0F-AC38-4C9F-9D19-DDCACD763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732DA-F18C-4116-97FD-BE2F2B89F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76C3EE-1640-443F-86CF-9C8F9996F2B5}"/>
              </a:ext>
            </a:extLst>
          </p:cNvPr>
          <p:cNvSpPr>
            <a:spLocks noGrp="1"/>
          </p:cNvSpPr>
          <p:nvPr>
            <p:ph type="dt" sz="half" idx="10"/>
          </p:nvPr>
        </p:nvSpPr>
        <p:spPr/>
        <p:txBody>
          <a:bodyPr/>
          <a:lstStyle/>
          <a:p>
            <a:fld id="{6FFBD58D-19A0-4111-AE23-7CE701B7572E}" type="datetime1">
              <a:rPr lang="en-US" smtClean="0"/>
              <a:t>4/24/2023</a:t>
            </a:fld>
            <a:endParaRPr lang="en-GB"/>
          </a:p>
        </p:txBody>
      </p:sp>
      <p:sp>
        <p:nvSpPr>
          <p:cNvPr id="8" name="Footer Placeholder 7">
            <a:extLst>
              <a:ext uri="{FF2B5EF4-FFF2-40B4-BE49-F238E27FC236}">
                <a16:creationId xmlns:a16="http://schemas.microsoft.com/office/drawing/2014/main" id="{02EE945E-EEE7-4467-AAF7-774BFC5A1E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46A6BF-54F1-4E6A-ADBA-6CF313B3E1AF}"/>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84759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6283-3850-41F0-A88B-EAA44D3E03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CAE8F3-134D-47D6-895F-A6C95F57A7E0}"/>
              </a:ext>
            </a:extLst>
          </p:cNvPr>
          <p:cNvSpPr>
            <a:spLocks noGrp="1"/>
          </p:cNvSpPr>
          <p:nvPr>
            <p:ph type="dt" sz="half" idx="10"/>
          </p:nvPr>
        </p:nvSpPr>
        <p:spPr/>
        <p:txBody>
          <a:bodyPr/>
          <a:lstStyle/>
          <a:p>
            <a:fld id="{9EBD4F22-5F43-4E86-8B4B-AC8C8B351CA3}" type="datetime1">
              <a:rPr lang="en-US" smtClean="0"/>
              <a:t>4/24/2023</a:t>
            </a:fld>
            <a:endParaRPr lang="en-GB"/>
          </a:p>
        </p:txBody>
      </p:sp>
      <p:sp>
        <p:nvSpPr>
          <p:cNvPr id="4" name="Footer Placeholder 3">
            <a:extLst>
              <a:ext uri="{FF2B5EF4-FFF2-40B4-BE49-F238E27FC236}">
                <a16:creationId xmlns:a16="http://schemas.microsoft.com/office/drawing/2014/main" id="{BB8AC57B-EDF8-4C74-8E65-7D079B0DD6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D34C0F-8906-44F2-8EF5-25F03B5D5DB9}"/>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89311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5CE50-2A54-43DE-AA6A-EAE5CB0833B0}"/>
              </a:ext>
            </a:extLst>
          </p:cNvPr>
          <p:cNvSpPr>
            <a:spLocks noGrp="1"/>
          </p:cNvSpPr>
          <p:nvPr>
            <p:ph type="dt" sz="half" idx="10"/>
          </p:nvPr>
        </p:nvSpPr>
        <p:spPr/>
        <p:txBody>
          <a:bodyPr/>
          <a:lstStyle/>
          <a:p>
            <a:fld id="{95A08A19-6F30-45FB-9646-9D2087A40010}" type="datetime1">
              <a:rPr lang="en-US" smtClean="0"/>
              <a:t>4/24/2023</a:t>
            </a:fld>
            <a:endParaRPr lang="en-GB"/>
          </a:p>
        </p:txBody>
      </p:sp>
      <p:sp>
        <p:nvSpPr>
          <p:cNvPr id="3" name="Footer Placeholder 2">
            <a:extLst>
              <a:ext uri="{FF2B5EF4-FFF2-40B4-BE49-F238E27FC236}">
                <a16:creationId xmlns:a16="http://schemas.microsoft.com/office/drawing/2014/main" id="{AC8B972B-CE15-484A-A7CC-9719625C01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FE576B-0EAE-4501-BFBE-2D7E7D6CEC11}"/>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221882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01A3-EB61-427E-83DE-CE6EE7FD2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26962A-DF95-4090-AB7E-91F5C8CBE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FB5A1F-C04F-435E-8892-4C5C395A8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F2F33-E9F3-4733-9AFA-07E1F8916468}"/>
              </a:ext>
            </a:extLst>
          </p:cNvPr>
          <p:cNvSpPr>
            <a:spLocks noGrp="1"/>
          </p:cNvSpPr>
          <p:nvPr>
            <p:ph type="dt" sz="half" idx="10"/>
          </p:nvPr>
        </p:nvSpPr>
        <p:spPr/>
        <p:txBody>
          <a:bodyPr/>
          <a:lstStyle/>
          <a:p>
            <a:fld id="{1EAB1FF9-8B01-494A-BD5C-D438425F53E0}" type="datetime1">
              <a:rPr lang="en-US" smtClean="0"/>
              <a:t>4/24/2023</a:t>
            </a:fld>
            <a:endParaRPr lang="en-GB"/>
          </a:p>
        </p:txBody>
      </p:sp>
      <p:sp>
        <p:nvSpPr>
          <p:cNvPr id="6" name="Footer Placeholder 5">
            <a:extLst>
              <a:ext uri="{FF2B5EF4-FFF2-40B4-BE49-F238E27FC236}">
                <a16:creationId xmlns:a16="http://schemas.microsoft.com/office/drawing/2014/main" id="{6173F263-A265-44A4-99EC-C30E53E77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B63332-5D2C-4595-994F-A51FA9E9A5E7}"/>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01898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D186-339D-4642-97E3-8782138DF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DDC326-3FA3-4F2F-BE8D-B4EF90117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163C8B-374A-40E0-A884-630881B1F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E5762-1DAA-4B1D-8900-2C6824EE1CD4}"/>
              </a:ext>
            </a:extLst>
          </p:cNvPr>
          <p:cNvSpPr>
            <a:spLocks noGrp="1"/>
          </p:cNvSpPr>
          <p:nvPr>
            <p:ph type="dt" sz="half" idx="10"/>
          </p:nvPr>
        </p:nvSpPr>
        <p:spPr/>
        <p:txBody>
          <a:bodyPr/>
          <a:lstStyle/>
          <a:p>
            <a:fld id="{C4FB4CA1-E610-4FC6-A628-A76639019915}" type="datetime1">
              <a:rPr lang="en-US" smtClean="0"/>
              <a:t>4/24/2023</a:t>
            </a:fld>
            <a:endParaRPr lang="en-GB"/>
          </a:p>
        </p:txBody>
      </p:sp>
      <p:sp>
        <p:nvSpPr>
          <p:cNvPr id="6" name="Footer Placeholder 5">
            <a:extLst>
              <a:ext uri="{FF2B5EF4-FFF2-40B4-BE49-F238E27FC236}">
                <a16:creationId xmlns:a16="http://schemas.microsoft.com/office/drawing/2014/main" id="{4EDAABDE-8E3A-4AB5-AFB6-CFC4BB710A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4178B9-AF54-42CE-BAEF-170843B8F1B8}"/>
              </a:ext>
            </a:extLst>
          </p:cNvPr>
          <p:cNvSpPr>
            <a:spLocks noGrp="1"/>
          </p:cNvSpPr>
          <p:nvPr>
            <p:ph type="sldNum" sz="quarter" idx="12"/>
          </p:nvPr>
        </p:nvSpPr>
        <p:spPr/>
        <p:txBody>
          <a:bodyPr/>
          <a:lstStyle/>
          <a:p>
            <a:fld id="{BAB26A49-E6E2-4EC6-A6B2-9EEDEFCE8D1E}" type="slidenum">
              <a:rPr lang="en-GB" smtClean="0"/>
              <a:t>‹#›</a:t>
            </a:fld>
            <a:endParaRPr lang="en-GB"/>
          </a:p>
        </p:txBody>
      </p:sp>
    </p:spTree>
    <p:extLst>
      <p:ext uri="{BB962C8B-B14F-4D97-AF65-F5344CB8AC3E}">
        <p14:creationId xmlns:p14="http://schemas.microsoft.com/office/powerpoint/2010/main" val="365265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F201B-5AF7-41F1-A50C-587B2E331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30CE62-B6BD-42BE-B349-075539AE0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5C65F-787A-4056-A640-3BF60D6C7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662CD-CDB1-4ED7-A757-C75EE4CBB2ED}" type="datetime1">
              <a:rPr lang="en-US" smtClean="0"/>
              <a:t>4/24/2023</a:t>
            </a:fld>
            <a:endParaRPr lang="en-GB"/>
          </a:p>
        </p:txBody>
      </p:sp>
      <p:sp>
        <p:nvSpPr>
          <p:cNvPr id="5" name="Footer Placeholder 4">
            <a:extLst>
              <a:ext uri="{FF2B5EF4-FFF2-40B4-BE49-F238E27FC236}">
                <a16:creationId xmlns:a16="http://schemas.microsoft.com/office/drawing/2014/main" id="{361DB290-6B88-4711-B03F-09107F37E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63D8EF-6E0E-4C37-97E1-62C781CE3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26A49-E6E2-4EC6-A6B2-9EEDEFCE8D1E}" type="slidenum">
              <a:rPr lang="en-GB" smtClean="0"/>
              <a:t>‹#›</a:t>
            </a:fld>
            <a:endParaRPr lang="en-GB"/>
          </a:p>
        </p:txBody>
      </p:sp>
    </p:spTree>
    <p:extLst>
      <p:ext uri="{BB962C8B-B14F-4D97-AF65-F5344CB8AC3E}">
        <p14:creationId xmlns:p14="http://schemas.microsoft.com/office/powerpoint/2010/main" val="2166376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1BE0-DF7F-450C-A9E5-ADFDA397B7AA}" type="datetime1">
              <a:rPr lang="en-US" smtClean="0"/>
              <a:t>4/24/2023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645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07600"/>
            <a:ext cx="9144000" cy="2733260"/>
          </a:xfrm>
          <a:ln w="38100">
            <a:solidFill>
              <a:schemeClr val="accent1"/>
            </a:solidFill>
          </a:ln>
        </p:spPr>
        <p:txBody>
          <a:bodyPr>
            <a:normAutofit/>
          </a:bodyPr>
          <a:lstStyle/>
          <a:p>
            <a:pPr marL="50400" algn="l">
              <a:lnSpc>
                <a:spcPts val="34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a:p>
            <a:pPr algn="l"/>
            <a:endParaRPr lang="en-GB" dirty="0"/>
          </a:p>
        </p:txBody>
      </p:sp>
      <p:sp>
        <p:nvSpPr>
          <p:cNvPr id="6" name="Title 1">
            <a:extLst>
              <a:ext uri="{FF2B5EF4-FFF2-40B4-BE49-F238E27FC236}">
                <a16:creationId xmlns:a16="http://schemas.microsoft.com/office/drawing/2014/main" id="{BA88B459-6B81-5DF3-FE3D-9962C1EAEAF0}"/>
              </a:ext>
            </a:extLst>
          </p:cNvPr>
          <p:cNvSpPr txBox="1">
            <a:spLocks/>
          </p:cNvSpPr>
          <p:nvPr/>
        </p:nvSpPr>
        <p:spPr>
          <a:xfrm>
            <a:off x="1432956" y="1201580"/>
            <a:ext cx="9326088" cy="1850229"/>
          </a:xfrm>
          <a:prstGeom prst="rect">
            <a:avLst/>
          </a:prstGeom>
          <a:solidFill>
            <a:schemeClr val="accent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chemeClr val="bg1"/>
                </a:solidFill>
                <a:latin typeface="Arial" panose="020B0604020202020204" pitchFamily="34" charset="0"/>
                <a:cs typeface="Arial" panose="020B0604020202020204" pitchFamily="34" charset="0"/>
              </a:rPr>
              <a:t>Lesson 6: </a:t>
            </a:r>
          </a:p>
          <a:p>
            <a:pPr algn="l"/>
            <a:r>
              <a:rPr lang="en-US" sz="4000" b="1" dirty="0">
                <a:solidFill>
                  <a:schemeClr val="bg1"/>
                </a:solidFill>
                <a:latin typeface="Arial" panose="020B0604020202020204" pitchFamily="34" charset="0"/>
                <a:cs typeface="Arial" panose="020B0604020202020204" pitchFamily="34" charset="0"/>
              </a:rPr>
              <a:t>Scales, maps and scale drawings </a:t>
            </a:r>
          </a:p>
          <a:p>
            <a:pPr algn="l"/>
            <a:r>
              <a:rPr lang="en-US" sz="4000" b="1" dirty="0">
                <a:solidFill>
                  <a:schemeClr val="bg1"/>
                </a:solidFill>
                <a:latin typeface="Arial" panose="020B0604020202020204" pitchFamily="34" charset="0"/>
                <a:cs typeface="Arial" panose="020B0604020202020204" pitchFamily="34" charset="0"/>
              </a:rPr>
              <a:t>Level 2</a:t>
            </a:r>
            <a:endParaRPr lang="en-GB" sz="4000" dirty="0"/>
          </a:p>
        </p:txBody>
      </p:sp>
      <p:pic>
        <p:nvPicPr>
          <p:cNvPr id="11" name="Picture 10" descr="A picture containing text, plate, tableware, dishware&#10;&#10;Description automatically generated">
            <a:extLst>
              <a:ext uri="{FF2B5EF4-FFF2-40B4-BE49-F238E27FC236}">
                <a16:creationId xmlns:a16="http://schemas.microsoft.com/office/drawing/2014/main" id="{8E4B8B43-8F7F-EBC5-0A0E-7930F42DC2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647" y="179563"/>
            <a:ext cx="3893465" cy="638948"/>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664A3990-6C65-2C37-592C-A23F89BF00C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8426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22239"/>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a:t>
            </a:r>
          </a:p>
        </p:txBody>
      </p:sp>
      <p:sp>
        <p:nvSpPr>
          <p:cNvPr id="3" name="TextBox 2">
            <a:extLst>
              <a:ext uri="{FF2B5EF4-FFF2-40B4-BE49-F238E27FC236}">
                <a16:creationId xmlns:a16="http://schemas.microsoft.com/office/drawing/2014/main" id="{8E6A9CCB-7032-3339-BA75-344C1456EF76}"/>
              </a:ext>
            </a:extLst>
          </p:cNvPr>
          <p:cNvSpPr txBox="1"/>
          <p:nvPr/>
        </p:nvSpPr>
        <p:spPr>
          <a:xfrm>
            <a:off x="1174529" y="1199585"/>
            <a:ext cx="10446196"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Ali’s sister has been given a plan of her room. It has a built-in wardrobe. </a:t>
            </a:r>
          </a:p>
          <a:p>
            <a:r>
              <a:rPr lang="en-GB" sz="2400" dirty="0">
                <a:latin typeface="Arial" panose="020B0604020202020204" pitchFamily="34" charset="0"/>
                <a:cs typeface="Arial" panose="020B0604020202020204" pitchFamily="34" charset="0"/>
              </a:rPr>
              <a:t>She is trying to work out the real size of the wardrobe. </a:t>
            </a:r>
          </a:p>
          <a:p>
            <a:r>
              <a:rPr lang="en-GB" sz="2400" b="1" dirty="0">
                <a:latin typeface="Arial" panose="020B0604020202020204" pitchFamily="34" charset="0"/>
                <a:cs typeface="Arial" panose="020B0604020202020204" pitchFamily="34" charset="0"/>
              </a:rPr>
              <a:t>The scale is 1 cm : 60 cm. What size is the wardrobe?</a:t>
            </a:r>
          </a:p>
        </p:txBody>
      </p:sp>
      <p:sp>
        <p:nvSpPr>
          <p:cNvPr id="4" name="TextBox 3">
            <a:extLst>
              <a:ext uri="{FF2B5EF4-FFF2-40B4-BE49-F238E27FC236}">
                <a16:creationId xmlns:a16="http://schemas.microsoft.com/office/drawing/2014/main" id="{662FD697-139E-44AC-8AE0-906A3E15D27B}"/>
              </a:ext>
            </a:extLst>
          </p:cNvPr>
          <p:cNvSpPr txBox="1"/>
          <p:nvPr/>
        </p:nvSpPr>
        <p:spPr>
          <a:xfrm>
            <a:off x="5011051" y="2790319"/>
            <a:ext cx="636886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Here is how she worked out the size of the wardrobe:</a:t>
            </a:r>
          </a:p>
        </p:txBody>
      </p:sp>
      <p:graphicFrame>
        <p:nvGraphicFramePr>
          <p:cNvPr id="5" name="Table 4">
            <a:extLst>
              <a:ext uri="{FF2B5EF4-FFF2-40B4-BE49-F238E27FC236}">
                <a16:creationId xmlns:a16="http://schemas.microsoft.com/office/drawing/2014/main" id="{30681337-3F8C-055C-C3A0-E49F02540393}"/>
              </a:ext>
            </a:extLst>
          </p:cNvPr>
          <p:cNvGraphicFramePr>
            <a:graphicFrameLocks noGrp="1"/>
          </p:cNvGraphicFramePr>
          <p:nvPr>
            <p:extLst>
              <p:ext uri="{D42A27DB-BD31-4B8C-83A1-F6EECF244321}">
                <p14:modId xmlns:p14="http://schemas.microsoft.com/office/powerpoint/2010/main" val="1662601172"/>
              </p:ext>
            </p:extLst>
          </p:nvPr>
        </p:nvGraphicFramePr>
        <p:xfrm>
          <a:off x="4904509" y="3580834"/>
          <a:ext cx="5777346" cy="900000"/>
        </p:xfrm>
        <a:graphic>
          <a:graphicData uri="http://schemas.openxmlformats.org/drawingml/2006/table">
            <a:tbl>
              <a:tblPr/>
              <a:tblGrid>
                <a:gridCol w="2456110">
                  <a:extLst>
                    <a:ext uri="{9D8B030D-6E8A-4147-A177-3AD203B41FA5}">
                      <a16:colId xmlns:a16="http://schemas.microsoft.com/office/drawing/2014/main" val="1450251986"/>
                    </a:ext>
                  </a:extLst>
                </a:gridCol>
                <a:gridCol w="1660618">
                  <a:extLst>
                    <a:ext uri="{9D8B030D-6E8A-4147-A177-3AD203B41FA5}">
                      <a16:colId xmlns:a16="http://schemas.microsoft.com/office/drawing/2014/main" val="567788860"/>
                    </a:ext>
                  </a:extLst>
                </a:gridCol>
                <a:gridCol w="1660618">
                  <a:extLst>
                    <a:ext uri="{9D8B030D-6E8A-4147-A177-3AD203B41FA5}">
                      <a16:colId xmlns:a16="http://schemas.microsoft.com/office/drawing/2014/main" val="3382013155"/>
                    </a:ext>
                  </a:extLst>
                </a:gridCol>
              </a:tblGrid>
              <a:tr h="450000">
                <a:tc>
                  <a:txBody>
                    <a:bodyPr/>
                    <a:lstStyle/>
                    <a:p>
                      <a:pPr algn="ctr" fontAlgn="ctr"/>
                      <a:r>
                        <a:rPr lang="en-GB" sz="1800" b="0" i="0" u="none" strike="noStrike" dirty="0">
                          <a:solidFill>
                            <a:srgbClr val="000000"/>
                          </a:solidFill>
                          <a:effectLst/>
                          <a:latin typeface="Arial" panose="020B0604020202020204" pitchFamily="34" charset="0"/>
                        </a:rPr>
                        <a:t>plan</a:t>
                      </a:r>
                      <a:r>
                        <a:rPr lang="en-GB" sz="1800" b="0" i="0" u="none" strike="noStrike" baseline="0" dirty="0">
                          <a:solidFill>
                            <a:srgbClr val="000000"/>
                          </a:solidFill>
                          <a:effectLst/>
                          <a:latin typeface="Arial" panose="020B0604020202020204" pitchFamily="34" charset="0"/>
                        </a:rPr>
                        <a:t> (cm)</a:t>
                      </a:r>
                      <a:endParaRPr lang="en-GB" sz="1800" b="0"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450000">
                <a:tc>
                  <a:txBody>
                    <a:bodyPr/>
                    <a:lstStyle/>
                    <a:p>
                      <a:pPr algn="ctr" fontAlgn="ctr"/>
                      <a:r>
                        <a:rPr lang="en-GB" sz="1800" b="0" i="0" u="none" strike="noStrike" dirty="0">
                          <a:solidFill>
                            <a:srgbClr val="000000"/>
                          </a:solidFill>
                          <a:effectLst/>
                          <a:latin typeface="Arial" panose="020B0604020202020204" pitchFamily="34" charset="0"/>
                        </a:rPr>
                        <a:t>wardrobe length (cm)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60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sp>
        <p:nvSpPr>
          <p:cNvPr id="6" name="TextBox 5">
            <a:extLst>
              <a:ext uri="{FF2B5EF4-FFF2-40B4-BE49-F238E27FC236}">
                <a16:creationId xmlns:a16="http://schemas.microsoft.com/office/drawing/2014/main" id="{6B74CD93-2D27-AE19-4C38-26D6B7EE30EA}"/>
              </a:ext>
            </a:extLst>
          </p:cNvPr>
          <p:cNvSpPr txBox="1"/>
          <p:nvPr/>
        </p:nvSpPr>
        <p:spPr>
          <a:xfrm>
            <a:off x="7520268" y="3749907"/>
            <a:ext cx="6685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×60</a:t>
            </a:r>
          </a:p>
        </p:txBody>
      </p:sp>
      <p:sp>
        <p:nvSpPr>
          <p:cNvPr id="7" name="TextBox 6">
            <a:extLst>
              <a:ext uri="{FF2B5EF4-FFF2-40B4-BE49-F238E27FC236}">
                <a16:creationId xmlns:a16="http://schemas.microsoft.com/office/drawing/2014/main" id="{68C09839-7602-8E13-AE95-084B8307A6C8}"/>
              </a:ext>
            </a:extLst>
          </p:cNvPr>
          <p:cNvSpPr txBox="1"/>
          <p:nvPr/>
        </p:nvSpPr>
        <p:spPr>
          <a:xfrm>
            <a:off x="9443605" y="3666001"/>
            <a:ext cx="84162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7</a:t>
            </a:r>
          </a:p>
        </p:txBody>
      </p:sp>
      <p:sp>
        <p:nvSpPr>
          <p:cNvPr id="9" name="TextBox 8">
            <a:extLst>
              <a:ext uri="{FF2B5EF4-FFF2-40B4-BE49-F238E27FC236}">
                <a16:creationId xmlns:a16="http://schemas.microsoft.com/office/drawing/2014/main" id="{47C309D9-BDD2-155D-0296-E32D2918B0EB}"/>
              </a:ext>
            </a:extLst>
          </p:cNvPr>
          <p:cNvSpPr txBox="1"/>
          <p:nvPr/>
        </p:nvSpPr>
        <p:spPr>
          <a:xfrm>
            <a:off x="9328220" y="4131325"/>
            <a:ext cx="84162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420</a:t>
            </a:r>
          </a:p>
        </p:txBody>
      </p:sp>
      <p:sp>
        <p:nvSpPr>
          <p:cNvPr id="10" name="TextBox 9">
            <a:extLst>
              <a:ext uri="{FF2B5EF4-FFF2-40B4-BE49-F238E27FC236}">
                <a16:creationId xmlns:a16="http://schemas.microsoft.com/office/drawing/2014/main" id="{41C3EEEC-B3CE-DEB0-F461-826C197073C3}"/>
              </a:ext>
            </a:extLst>
          </p:cNvPr>
          <p:cNvSpPr txBox="1"/>
          <p:nvPr/>
        </p:nvSpPr>
        <p:spPr>
          <a:xfrm>
            <a:off x="8982289" y="3752927"/>
            <a:ext cx="66846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×60</a:t>
            </a:r>
          </a:p>
        </p:txBody>
      </p:sp>
      <p:pic>
        <p:nvPicPr>
          <p:cNvPr id="11" name="Picture 10">
            <a:extLst>
              <a:ext uri="{FF2B5EF4-FFF2-40B4-BE49-F238E27FC236}">
                <a16:creationId xmlns:a16="http://schemas.microsoft.com/office/drawing/2014/main" id="{4C44BE58-1593-7125-BB35-500F8E45A8E2}"/>
              </a:ext>
            </a:extLst>
          </p:cNvPr>
          <p:cNvPicPr>
            <a:picLocks noChangeAspect="1"/>
          </p:cNvPicPr>
          <p:nvPr/>
        </p:nvPicPr>
        <p:blipFill rotWithShape="1">
          <a:blip r:embed="rId3"/>
          <a:srcRect l="16204" t="40640" r="57493" b="21397"/>
          <a:stretch/>
        </p:blipFill>
        <p:spPr>
          <a:xfrm>
            <a:off x="411274" y="2640737"/>
            <a:ext cx="3685184" cy="2991921"/>
          </a:xfrm>
          <a:prstGeom prst="rect">
            <a:avLst/>
          </a:prstGeom>
        </p:spPr>
      </p:pic>
      <p:sp>
        <p:nvSpPr>
          <p:cNvPr id="14" name="Text Box 2">
            <a:extLst>
              <a:ext uri="{FF2B5EF4-FFF2-40B4-BE49-F238E27FC236}">
                <a16:creationId xmlns:a16="http://schemas.microsoft.com/office/drawing/2014/main" id="{6AA6BBC4-546D-217C-C761-D22FF2595578}"/>
              </a:ext>
            </a:extLst>
          </p:cNvPr>
          <p:cNvSpPr txBox="1">
            <a:spLocks noChangeArrowheads="1"/>
          </p:cNvSpPr>
          <p:nvPr/>
        </p:nvSpPr>
        <p:spPr bwMode="auto">
          <a:xfrm>
            <a:off x="1020804" y="5785185"/>
            <a:ext cx="2466123" cy="3385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US" sz="1600" dirty="0">
                <a:effectLst/>
                <a:latin typeface="Arial Black" panose="020B0A04020102020204" pitchFamily="34" charset="0"/>
                <a:ea typeface="Arial Black" panose="020B0A04020102020204" pitchFamily="34" charset="0"/>
                <a:cs typeface="Arial Black" panose="020B0A04020102020204" pitchFamily="34" charset="0"/>
              </a:rPr>
              <a:t>Scale   1 cm : </a:t>
            </a:r>
            <a:r>
              <a:rPr lang="en-US" sz="1600" dirty="0">
                <a:latin typeface="Arial Black" panose="020B0A04020102020204" pitchFamily="34" charset="0"/>
                <a:ea typeface="Arial Black" panose="020B0A04020102020204" pitchFamily="34" charset="0"/>
                <a:cs typeface="Arial Black" panose="020B0A04020102020204" pitchFamily="34" charset="0"/>
              </a:rPr>
              <a:t>60 </a:t>
            </a:r>
            <a:r>
              <a:rPr lang="en-US" sz="1600" dirty="0">
                <a:effectLst/>
                <a:latin typeface="Arial Black" panose="020B0A04020102020204" pitchFamily="34" charset="0"/>
                <a:ea typeface="Arial Black" panose="020B0A04020102020204" pitchFamily="34" charset="0"/>
                <a:cs typeface="Arial Black" panose="020B0A04020102020204" pitchFamily="34" charset="0"/>
              </a:rPr>
              <a:t>cm</a:t>
            </a:r>
            <a:endParaRPr lang="en-GB" sz="1600" dirty="0">
              <a:effectLst/>
              <a:latin typeface="Arial Black" panose="020B0A04020102020204" pitchFamily="34" charset="0"/>
              <a:ea typeface="Arial Black" panose="020B0A04020102020204" pitchFamily="34" charset="0"/>
              <a:cs typeface="Arial Black" panose="020B0A04020102020204" pitchFamily="34" charset="0"/>
            </a:endParaRPr>
          </a:p>
        </p:txBody>
      </p:sp>
      <p:sp>
        <p:nvSpPr>
          <p:cNvPr id="15" name="Rectangle 14">
            <a:extLst>
              <a:ext uri="{FF2B5EF4-FFF2-40B4-BE49-F238E27FC236}">
                <a16:creationId xmlns:a16="http://schemas.microsoft.com/office/drawing/2014/main" id="{578E383A-E9DD-B955-1DAB-7736105B689A}"/>
              </a:ext>
            </a:extLst>
          </p:cNvPr>
          <p:cNvSpPr/>
          <p:nvPr/>
        </p:nvSpPr>
        <p:spPr>
          <a:xfrm>
            <a:off x="1620983" y="2696157"/>
            <a:ext cx="2286000" cy="637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Curved Right 15">
            <a:extLst>
              <a:ext uri="{FF2B5EF4-FFF2-40B4-BE49-F238E27FC236}">
                <a16:creationId xmlns:a16="http://schemas.microsoft.com/office/drawing/2014/main" id="{84F67C30-6E34-2FD3-CA32-D041EE1829D4}"/>
              </a:ext>
            </a:extLst>
          </p:cNvPr>
          <p:cNvSpPr/>
          <p:nvPr/>
        </p:nvSpPr>
        <p:spPr>
          <a:xfrm>
            <a:off x="7984334" y="3695869"/>
            <a:ext cx="229589" cy="6893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Right 16">
            <a:extLst>
              <a:ext uri="{FF2B5EF4-FFF2-40B4-BE49-F238E27FC236}">
                <a16:creationId xmlns:a16="http://schemas.microsoft.com/office/drawing/2014/main" id="{0184AE4B-457D-7C15-E764-D78AAD85496C}"/>
              </a:ext>
            </a:extLst>
          </p:cNvPr>
          <p:cNvSpPr/>
          <p:nvPr/>
        </p:nvSpPr>
        <p:spPr>
          <a:xfrm>
            <a:off x="9461941" y="3710606"/>
            <a:ext cx="219814" cy="6746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18" name="Table 17">
            <a:extLst>
              <a:ext uri="{FF2B5EF4-FFF2-40B4-BE49-F238E27FC236}">
                <a16:creationId xmlns:a16="http://schemas.microsoft.com/office/drawing/2014/main" id="{98045FC4-B21C-2938-8528-DDC98DD1889B}"/>
              </a:ext>
            </a:extLst>
          </p:cNvPr>
          <p:cNvGraphicFramePr>
            <a:graphicFrameLocks noGrp="1"/>
          </p:cNvGraphicFramePr>
          <p:nvPr>
            <p:extLst>
              <p:ext uri="{D42A27DB-BD31-4B8C-83A1-F6EECF244321}">
                <p14:modId xmlns:p14="http://schemas.microsoft.com/office/powerpoint/2010/main" val="1805303234"/>
              </p:ext>
            </p:extLst>
          </p:nvPr>
        </p:nvGraphicFramePr>
        <p:xfrm>
          <a:off x="4965864" y="4885185"/>
          <a:ext cx="5777346" cy="900000"/>
        </p:xfrm>
        <a:graphic>
          <a:graphicData uri="http://schemas.openxmlformats.org/drawingml/2006/table">
            <a:tbl>
              <a:tblPr/>
              <a:tblGrid>
                <a:gridCol w="2456110">
                  <a:extLst>
                    <a:ext uri="{9D8B030D-6E8A-4147-A177-3AD203B41FA5}">
                      <a16:colId xmlns:a16="http://schemas.microsoft.com/office/drawing/2014/main" val="1450251986"/>
                    </a:ext>
                  </a:extLst>
                </a:gridCol>
                <a:gridCol w="1660618">
                  <a:extLst>
                    <a:ext uri="{9D8B030D-6E8A-4147-A177-3AD203B41FA5}">
                      <a16:colId xmlns:a16="http://schemas.microsoft.com/office/drawing/2014/main" val="567788860"/>
                    </a:ext>
                  </a:extLst>
                </a:gridCol>
                <a:gridCol w="1660618">
                  <a:extLst>
                    <a:ext uri="{9D8B030D-6E8A-4147-A177-3AD203B41FA5}">
                      <a16:colId xmlns:a16="http://schemas.microsoft.com/office/drawing/2014/main" val="3382013155"/>
                    </a:ext>
                  </a:extLst>
                </a:gridCol>
              </a:tblGrid>
              <a:tr h="450000">
                <a:tc>
                  <a:txBody>
                    <a:bodyPr/>
                    <a:lstStyle/>
                    <a:p>
                      <a:pPr algn="ctr" fontAlgn="ctr"/>
                      <a:r>
                        <a:rPr lang="en-GB" sz="1800" b="0" i="0" u="none" strike="noStrike" dirty="0">
                          <a:solidFill>
                            <a:srgbClr val="000000"/>
                          </a:solidFill>
                          <a:effectLst/>
                          <a:latin typeface="Arial" panose="020B0604020202020204" pitchFamily="34" charset="0"/>
                        </a:rPr>
                        <a:t>plan</a:t>
                      </a:r>
                      <a:r>
                        <a:rPr lang="en-GB" sz="1800" b="0" i="0" u="none" strike="noStrike" baseline="0" dirty="0">
                          <a:solidFill>
                            <a:srgbClr val="000000"/>
                          </a:solidFill>
                          <a:effectLst/>
                          <a:latin typeface="Arial" panose="020B0604020202020204" pitchFamily="34" charset="0"/>
                        </a:rPr>
                        <a:t> (cm) </a:t>
                      </a:r>
                      <a:endParaRPr lang="en-GB" sz="1800" b="0"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450000">
                <a:tc>
                  <a:txBody>
                    <a:bodyPr/>
                    <a:lstStyle/>
                    <a:p>
                      <a:pPr algn="ctr" fontAlgn="ctr"/>
                      <a:r>
                        <a:rPr lang="en-GB" sz="1800" b="0" i="0" u="none" strike="noStrike" dirty="0">
                          <a:solidFill>
                            <a:srgbClr val="000000"/>
                          </a:solidFill>
                          <a:effectLst/>
                          <a:latin typeface="Arial" panose="020B0604020202020204" pitchFamily="34" charset="0"/>
                        </a:rPr>
                        <a:t>wardrobe width (cm)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60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sp>
        <p:nvSpPr>
          <p:cNvPr id="19" name="Arrow: Curved Right 18">
            <a:extLst>
              <a:ext uri="{FF2B5EF4-FFF2-40B4-BE49-F238E27FC236}">
                <a16:creationId xmlns:a16="http://schemas.microsoft.com/office/drawing/2014/main" id="{F51AC631-2FDB-7CB4-7220-D954CF0C82B0}"/>
              </a:ext>
            </a:extLst>
          </p:cNvPr>
          <p:cNvSpPr/>
          <p:nvPr/>
        </p:nvSpPr>
        <p:spPr>
          <a:xfrm>
            <a:off x="7956624" y="5013479"/>
            <a:ext cx="204470" cy="6587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urved Right 19">
            <a:extLst>
              <a:ext uri="{FF2B5EF4-FFF2-40B4-BE49-F238E27FC236}">
                <a16:creationId xmlns:a16="http://schemas.microsoft.com/office/drawing/2014/main" id="{A7DB119C-57C8-4382-231A-3981B2BEFCCD}"/>
              </a:ext>
            </a:extLst>
          </p:cNvPr>
          <p:cNvSpPr/>
          <p:nvPr/>
        </p:nvSpPr>
        <p:spPr>
          <a:xfrm>
            <a:off x="9518848" y="5047587"/>
            <a:ext cx="204471" cy="6108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C8014D42-4504-03DD-E38C-D6ACF04F8C6F}"/>
              </a:ext>
            </a:extLst>
          </p:cNvPr>
          <p:cNvSpPr txBox="1"/>
          <p:nvPr/>
        </p:nvSpPr>
        <p:spPr>
          <a:xfrm>
            <a:off x="7415770" y="5047587"/>
            <a:ext cx="6685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821938F7-1419-3B83-D0C8-A389BFD4812A}"/>
              </a:ext>
            </a:extLst>
          </p:cNvPr>
          <p:cNvSpPr txBox="1"/>
          <p:nvPr/>
        </p:nvSpPr>
        <p:spPr>
          <a:xfrm>
            <a:off x="9037709" y="5058204"/>
            <a:ext cx="63275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id="{DE20DF55-FFB2-29CE-9686-260D31BEF173}"/>
              </a:ext>
            </a:extLst>
          </p:cNvPr>
          <p:cNvSpPr txBox="1"/>
          <p:nvPr/>
        </p:nvSpPr>
        <p:spPr>
          <a:xfrm>
            <a:off x="9656325" y="5396758"/>
            <a:ext cx="1180309" cy="369332"/>
          </a:xfrm>
          <a:prstGeom prst="rect">
            <a:avLst/>
          </a:prstGeom>
          <a:noFill/>
        </p:spPr>
        <p:txBody>
          <a:bodyPr wrap="square" rtlCol="0">
            <a:spAutoFit/>
          </a:bodyPr>
          <a:lstStyle/>
          <a:p>
            <a:r>
              <a:rPr lang="en-GB" dirty="0"/>
              <a:t>120</a:t>
            </a:r>
          </a:p>
        </p:txBody>
      </p:sp>
      <p:sp>
        <p:nvSpPr>
          <p:cNvPr id="2" name="Slide Number Placeholder 1">
            <a:extLst>
              <a:ext uri="{FF2B5EF4-FFF2-40B4-BE49-F238E27FC236}">
                <a16:creationId xmlns:a16="http://schemas.microsoft.com/office/drawing/2014/main" id="{E9BE42D1-2B76-050C-7497-F51951A1CA93}"/>
              </a:ext>
            </a:extLst>
          </p:cNvPr>
          <p:cNvSpPr>
            <a:spLocks noGrp="1"/>
          </p:cNvSpPr>
          <p:nvPr>
            <p:ph type="sldNum" sz="quarter" idx="12"/>
          </p:nvPr>
        </p:nvSpPr>
        <p:spPr/>
        <p:txBody>
          <a:bodyPr/>
          <a:lstStyle/>
          <a:p>
            <a:fld id="{892959B6-490E-A144-8C7C-88267F972F69}" type="slidenum">
              <a:rPr lang="en-US" smtClean="0"/>
              <a:t>10</a:t>
            </a:fld>
            <a:endParaRPr lang="en-US"/>
          </a:p>
        </p:txBody>
      </p:sp>
    </p:spTree>
    <p:extLst>
      <p:ext uri="{BB962C8B-B14F-4D97-AF65-F5344CB8AC3E}">
        <p14:creationId xmlns:p14="http://schemas.microsoft.com/office/powerpoint/2010/main" val="18713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6" grpId="0" animBg="1"/>
      <p:bldP spid="17" grpId="0" animBg="1"/>
      <p:bldP spid="19" grpId="0" animBg="1"/>
      <p:bldP spid="20" grpId="0" animBg="1"/>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a:t>
            </a:r>
          </a:p>
        </p:txBody>
      </p:sp>
      <p:sp>
        <p:nvSpPr>
          <p:cNvPr id="3" name="Slide Number Placeholder 2">
            <a:extLst>
              <a:ext uri="{FF2B5EF4-FFF2-40B4-BE49-F238E27FC236}">
                <a16:creationId xmlns:a16="http://schemas.microsoft.com/office/drawing/2014/main" id="{66C72423-F2D0-B4CA-19F8-76E5E080BB7B}"/>
              </a:ext>
            </a:extLst>
          </p:cNvPr>
          <p:cNvSpPr>
            <a:spLocks noGrp="1"/>
          </p:cNvSpPr>
          <p:nvPr>
            <p:ph type="sldNum" sz="quarter" idx="12"/>
          </p:nvPr>
        </p:nvSpPr>
        <p:spPr/>
        <p:txBody>
          <a:bodyPr/>
          <a:lstStyle/>
          <a:p>
            <a:fld id="{892959B6-490E-A144-8C7C-88267F972F69}" type="slidenum">
              <a:rPr lang="en-US" smtClean="0"/>
              <a:t>11</a:t>
            </a:fld>
            <a:endParaRPr lang="en-US"/>
          </a:p>
        </p:txBody>
      </p:sp>
      <p:pic>
        <p:nvPicPr>
          <p:cNvPr id="5" name="Picture 4">
            <a:extLst>
              <a:ext uri="{FF2B5EF4-FFF2-40B4-BE49-F238E27FC236}">
                <a16:creationId xmlns:a16="http://schemas.microsoft.com/office/drawing/2014/main" id="{725288FC-4A0D-14FB-5888-FB8CB5D6C605}"/>
              </a:ext>
            </a:extLst>
          </p:cNvPr>
          <p:cNvPicPr>
            <a:picLocks noChangeAspect="1"/>
          </p:cNvPicPr>
          <p:nvPr/>
        </p:nvPicPr>
        <p:blipFill>
          <a:blip r:embed="rId3"/>
          <a:stretch>
            <a:fillRect/>
          </a:stretch>
        </p:blipFill>
        <p:spPr>
          <a:xfrm>
            <a:off x="1646769" y="1144265"/>
            <a:ext cx="8586911" cy="5186970"/>
          </a:xfrm>
          <a:prstGeom prst="rect">
            <a:avLst/>
          </a:prstGeom>
        </p:spPr>
      </p:pic>
      <p:pic>
        <p:nvPicPr>
          <p:cNvPr id="2" name="Picture 1">
            <a:extLst>
              <a:ext uri="{FF2B5EF4-FFF2-40B4-BE49-F238E27FC236}">
                <a16:creationId xmlns:a16="http://schemas.microsoft.com/office/drawing/2014/main" id="{0F67A880-4DE0-920D-DBA8-0B566B24C245}"/>
              </a:ext>
            </a:extLst>
          </p:cNvPr>
          <p:cNvPicPr>
            <a:picLocks noChangeAspect="1"/>
          </p:cNvPicPr>
          <p:nvPr/>
        </p:nvPicPr>
        <p:blipFill>
          <a:blip r:embed="rId4"/>
          <a:stretch>
            <a:fillRect/>
          </a:stretch>
        </p:blipFill>
        <p:spPr>
          <a:xfrm>
            <a:off x="9817274" y="48082"/>
            <a:ext cx="2176461" cy="847417"/>
          </a:xfrm>
          <a:prstGeom prst="rect">
            <a:avLst/>
          </a:prstGeom>
        </p:spPr>
      </p:pic>
    </p:spTree>
    <p:extLst>
      <p:ext uri="{BB962C8B-B14F-4D97-AF65-F5344CB8AC3E}">
        <p14:creationId xmlns:p14="http://schemas.microsoft.com/office/powerpoint/2010/main" val="423786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Garden design</a:t>
            </a:r>
          </a:p>
        </p:txBody>
      </p:sp>
      <p:sp>
        <p:nvSpPr>
          <p:cNvPr id="3" name="Slide Number Placeholder 2">
            <a:extLst>
              <a:ext uri="{FF2B5EF4-FFF2-40B4-BE49-F238E27FC236}">
                <a16:creationId xmlns:a16="http://schemas.microsoft.com/office/drawing/2014/main" id="{A92E571E-E263-C88E-F982-FF76E569E026}"/>
              </a:ext>
            </a:extLst>
          </p:cNvPr>
          <p:cNvSpPr>
            <a:spLocks noGrp="1"/>
          </p:cNvSpPr>
          <p:nvPr>
            <p:ph type="sldNum" sz="quarter" idx="12"/>
          </p:nvPr>
        </p:nvSpPr>
        <p:spPr/>
        <p:txBody>
          <a:bodyPr/>
          <a:lstStyle/>
          <a:p>
            <a:fld id="{892959B6-490E-A144-8C7C-88267F972F69}" type="slidenum">
              <a:rPr lang="en-US" smtClean="0"/>
              <a:t>12</a:t>
            </a:fld>
            <a:endParaRPr lang="en-US"/>
          </a:p>
        </p:txBody>
      </p:sp>
      <p:pic>
        <p:nvPicPr>
          <p:cNvPr id="7" name="Picture 6">
            <a:extLst>
              <a:ext uri="{FF2B5EF4-FFF2-40B4-BE49-F238E27FC236}">
                <a16:creationId xmlns:a16="http://schemas.microsoft.com/office/drawing/2014/main" id="{82255053-B208-C020-4FEF-84504850C9DC}"/>
              </a:ext>
            </a:extLst>
          </p:cNvPr>
          <p:cNvPicPr>
            <a:picLocks noChangeAspect="1"/>
          </p:cNvPicPr>
          <p:nvPr/>
        </p:nvPicPr>
        <p:blipFill>
          <a:blip r:embed="rId3"/>
          <a:stretch>
            <a:fillRect/>
          </a:stretch>
        </p:blipFill>
        <p:spPr>
          <a:xfrm>
            <a:off x="1670585" y="1074358"/>
            <a:ext cx="8498652" cy="5206792"/>
          </a:xfrm>
          <a:prstGeom prst="rect">
            <a:avLst/>
          </a:prstGeom>
        </p:spPr>
      </p:pic>
      <p:pic>
        <p:nvPicPr>
          <p:cNvPr id="2" name="Picture 1">
            <a:extLst>
              <a:ext uri="{FF2B5EF4-FFF2-40B4-BE49-F238E27FC236}">
                <a16:creationId xmlns:a16="http://schemas.microsoft.com/office/drawing/2014/main" id="{F6AA6587-EC16-111E-2074-55AD64CCDB97}"/>
              </a:ext>
            </a:extLst>
          </p:cNvPr>
          <p:cNvPicPr>
            <a:picLocks noChangeAspect="1"/>
          </p:cNvPicPr>
          <p:nvPr/>
        </p:nvPicPr>
        <p:blipFill>
          <a:blip r:embed="rId4"/>
          <a:stretch>
            <a:fillRect/>
          </a:stretch>
        </p:blipFill>
        <p:spPr>
          <a:xfrm>
            <a:off x="9804574" y="106681"/>
            <a:ext cx="2176461" cy="847417"/>
          </a:xfrm>
          <a:prstGeom prst="rect">
            <a:avLst/>
          </a:prstGeom>
        </p:spPr>
      </p:pic>
    </p:spTree>
    <p:extLst>
      <p:ext uri="{BB962C8B-B14F-4D97-AF65-F5344CB8AC3E}">
        <p14:creationId xmlns:p14="http://schemas.microsoft.com/office/powerpoint/2010/main" val="38322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051" y="14162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 – one possible solution</a:t>
            </a:r>
          </a:p>
        </p:txBody>
      </p:sp>
      <p:sp>
        <p:nvSpPr>
          <p:cNvPr id="2" name="Slide Number Placeholder 1">
            <a:extLst>
              <a:ext uri="{FF2B5EF4-FFF2-40B4-BE49-F238E27FC236}">
                <a16:creationId xmlns:a16="http://schemas.microsoft.com/office/drawing/2014/main" id="{88DFA056-5294-BF74-EDA1-C2D0BD5DD1A2}"/>
              </a:ext>
            </a:extLst>
          </p:cNvPr>
          <p:cNvSpPr>
            <a:spLocks noGrp="1"/>
          </p:cNvSpPr>
          <p:nvPr>
            <p:ph type="sldNum" sz="quarter" idx="12"/>
          </p:nvPr>
        </p:nvSpPr>
        <p:spPr/>
        <p:txBody>
          <a:bodyPr/>
          <a:lstStyle/>
          <a:p>
            <a:fld id="{892959B6-490E-A144-8C7C-88267F972F69}" type="slidenum">
              <a:rPr lang="en-US" smtClean="0"/>
              <a:t>13</a:t>
            </a:fld>
            <a:endParaRPr lang="en-US"/>
          </a:p>
        </p:txBody>
      </p:sp>
      <p:pic>
        <p:nvPicPr>
          <p:cNvPr id="7" name="Picture 6">
            <a:extLst>
              <a:ext uri="{FF2B5EF4-FFF2-40B4-BE49-F238E27FC236}">
                <a16:creationId xmlns:a16="http://schemas.microsoft.com/office/drawing/2014/main" id="{349C0834-D218-410F-C377-661342F624B3}"/>
              </a:ext>
            </a:extLst>
          </p:cNvPr>
          <p:cNvPicPr>
            <a:picLocks noChangeAspect="1"/>
          </p:cNvPicPr>
          <p:nvPr/>
        </p:nvPicPr>
        <p:blipFill>
          <a:blip r:embed="rId3"/>
          <a:stretch>
            <a:fillRect/>
          </a:stretch>
        </p:blipFill>
        <p:spPr>
          <a:xfrm>
            <a:off x="6243254" y="1282420"/>
            <a:ext cx="5496692" cy="2896004"/>
          </a:xfrm>
          <a:prstGeom prst="rect">
            <a:avLst/>
          </a:prstGeom>
        </p:spPr>
      </p:pic>
      <p:sp>
        <p:nvSpPr>
          <p:cNvPr id="9" name="TextBox 8">
            <a:extLst>
              <a:ext uri="{FF2B5EF4-FFF2-40B4-BE49-F238E27FC236}">
                <a16:creationId xmlns:a16="http://schemas.microsoft.com/office/drawing/2014/main" id="{1D2689D0-42D6-C5B6-2963-F3FD4037360D}"/>
              </a:ext>
            </a:extLst>
          </p:cNvPr>
          <p:cNvSpPr txBox="1"/>
          <p:nvPr/>
        </p:nvSpPr>
        <p:spPr>
          <a:xfrm>
            <a:off x="6583442" y="4561080"/>
            <a:ext cx="4584909"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This illustrates one possible </a:t>
            </a:r>
          </a:p>
          <a:p>
            <a:r>
              <a:rPr lang="en-GB" sz="2400" dirty="0">
                <a:latin typeface="Arial" panose="020B0604020202020204" pitchFamily="34" charset="0"/>
                <a:cs typeface="Arial" panose="020B0604020202020204" pitchFamily="34" charset="0"/>
              </a:rPr>
              <a:t>design of the bedroom. </a:t>
            </a:r>
          </a:p>
          <a:p>
            <a:r>
              <a:rPr lang="en-GB" sz="2400" dirty="0">
                <a:latin typeface="Arial" panose="020B0604020202020204" pitchFamily="34" charset="0"/>
                <a:cs typeface="Arial" panose="020B0604020202020204" pitchFamily="34" charset="0"/>
              </a:rPr>
              <a:t>Other designs are also possible.</a:t>
            </a:r>
          </a:p>
        </p:txBody>
      </p:sp>
      <p:pic>
        <p:nvPicPr>
          <p:cNvPr id="3" name="Picture 2">
            <a:extLst>
              <a:ext uri="{FF2B5EF4-FFF2-40B4-BE49-F238E27FC236}">
                <a16:creationId xmlns:a16="http://schemas.microsoft.com/office/drawing/2014/main" id="{200EDDFA-3EC9-F08C-1C64-6F468103A12E}"/>
              </a:ext>
            </a:extLst>
          </p:cNvPr>
          <p:cNvPicPr>
            <a:picLocks noChangeAspect="1"/>
          </p:cNvPicPr>
          <p:nvPr/>
        </p:nvPicPr>
        <p:blipFill>
          <a:blip r:embed="rId4"/>
          <a:stretch>
            <a:fillRect/>
          </a:stretch>
        </p:blipFill>
        <p:spPr>
          <a:xfrm>
            <a:off x="1023649" y="1422757"/>
            <a:ext cx="4762629" cy="4401298"/>
          </a:xfrm>
          <a:prstGeom prst="rect">
            <a:avLst/>
          </a:prstGeom>
        </p:spPr>
      </p:pic>
    </p:spTree>
    <p:extLst>
      <p:ext uri="{BB962C8B-B14F-4D97-AF65-F5344CB8AC3E}">
        <p14:creationId xmlns:p14="http://schemas.microsoft.com/office/powerpoint/2010/main" val="180001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800225"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06681"/>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Garden features – real-life sizes</a:t>
            </a:r>
          </a:p>
        </p:txBody>
      </p:sp>
      <p:sp>
        <p:nvSpPr>
          <p:cNvPr id="2" name="Slide Number Placeholder 1">
            <a:extLst>
              <a:ext uri="{FF2B5EF4-FFF2-40B4-BE49-F238E27FC236}">
                <a16:creationId xmlns:a16="http://schemas.microsoft.com/office/drawing/2014/main" id="{0A80B489-67B4-7030-2441-68E69946424D}"/>
              </a:ext>
            </a:extLst>
          </p:cNvPr>
          <p:cNvSpPr>
            <a:spLocks noGrp="1"/>
          </p:cNvSpPr>
          <p:nvPr>
            <p:ph type="sldNum" sz="quarter" idx="12"/>
          </p:nvPr>
        </p:nvSpPr>
        <p:spPr/>
        <p:txBody>
          <a:bodyPr/>
          <a:lstStyle/>
          <a:p>
            <a:fld id="{892959B6-490E-A144-8C7C-88267F972F69}" type="slidenum">
              <a:rPr lang="en-US" smtClean="0"/>
              <a:t>14</a:t>
            </a:fld>
            <a:endParaRPr lang="en-US"/>
          </a:p>
        </p:txBody>
      </p:sp>
      <p:pic>
        <p:nvPicPr>
          <p:cNvPr id="3" name="Picture 2">
            <a:extLst>
              <a:ext uri="{FF2B5EF4-FFF2-40B4-BE49-F238E27FC236}">
                <a16:creationId xmlns:a16="http://schemas.microsoft.com/office/drawing/2014/main" id="{C41A1F70-A55D-96CB-6BA6-C6A9DD084380}"/>
              </a:ext>
            </a:extLst>
          </p:cNvPr>
          <p:cNvPicPr>
            <a:picLocks noChangeAspect="1"/>
          </p:cNvPicPr>
          <p:nvPr/>
        </p:nvPicPr>
        <p:blipFill>
          <a:blip r:embed="rId3"/>
          <a:stretch>
            <a:fillRect/>
          </a:stretch>
        </p:blipFill>
        <p:spPr>
          <a:xfrm>
            <a:off x="1329069" y="1239252"/>
            <a:ext cx="9909544" cy="4956830"/>
          </a:xfrm>
          <a:prstGeom prst="rect">
            <a:avLst/>
          </a:prstGeom>
        </p:spPr>
      </p:pic>
    </p:spTree>
    <p:extLst>
      <p:ext uri="{BB962C8B-B14F-4D97-AF65-F5344CB8AC3E}">
        <p14:creationId xmlns:p14="http://schemas.microsoft.com/office/powerpoint/2010/main" val="145965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460" y="2172139"/>
            <a:ext cx="5131292"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Access an interactive map.</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you see the scale?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happens to the scale when you zoom in or out?</a:t>
            </a:r>
          </a:p>
          <a:p>
            <a:endParaRPr lang="en-GB" sz="2400" dirty="0"/>
          </a:p>
        </p:txBody>
      </p:sp>
      <p:sp>
        <p:nvSpPr>
          <p:cNvPr id="11" name="TextBox 10"/>
          <p:cNvSpPr txBox="1"/>
          <p:nvPr/>
        </p:nvSpPr>
        <p:spPr>
          <a:xfrm>
            <a:off x="1393794" y="5507213"/>
            <a:ext cx="6693763" cy="110799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Pick two places on the map and use the scale to estimate the distance between them.</a:t>
            </a:r>
          </a:p>
          <a:p>
            <a:endParaRPr lang="en-GB" dirty="0"/>
          </a:p>
        </p:txBody>
      </p:sp>
      <p:pic>
        <p:nvPicPr>
          <p:cNvPr id="1026" name="Picture 2" descr="A simplified illustration of an interactive map for a town featuring the layout of roads and houses, a large river and areas of green space. There are a series of pink pins showing icons to represent a variety of amenities such as a restaurant, airport, shops, museum and park.">
            <a:extLst>
              <a:ext uri="{FF2B5EF4-FFF2-40B4-BE49-F238E27FC236}">
                <a16:creationId xmlns:a16="http://schemas.microsoft.com/office/drawing/2014/main" id="{AE0B8850-8FE4-A537-4177-4B1C35A0B8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050631" y="1424676"/>
            <a:ext cx="5372616" cy="3801126"/>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a:extLst>
              <a:ext uri="{FF2B5EF4-FFF2-40B4-BE49-F238E27FC236}">
                <a16:creationId xmlns:a16="http://schemas.microsoft.com/office/drawing/2014/main" id="{D2EB2223-4592-0179-5DBC-512B9AAF820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a:extLst>
              <a:ext uri="{FF2B5EF4-FFF2-40B4-BE49-F238E27FC236}">
                <a16:creationId xmlns:a16="http://schemas.microsoft.com/office/drawing/2014/main" id="{74B0AA2A-2661-5A2A-650B-4360D8C77715}"/>
              </a:ext>
            </a:extLst>
          </p:cNvPr>
          <p:cNvSpPr>
            <a:spLocks noGrp="1"/>
          </p:cNvSpPr>
          <p:nvPr>
            <p:ph type="sldNum" sz="quarter" idx="12"/>
          </p:nvPr>
        </p:nvSpPr>
        <p:spPr/>
        <p:txBody>
          <a:bodyPr/>
          <a:lstStyle/>
          <a:p>
            <a:fld id="{BAB26A49-E6E2-4EC6-A6B2-9EEDEFCE8D1E}" type="slidenum">
              <a:rPr lang="en-GB" smtClean="0"/>
              <a:t>15</a:t>
            </a:fld>
            <a:endParaRPr lang="en-GB"/>
          </a:p>
        </p:txBody>
      </p:sp>
      <p:sp>
        <p:nvSpPr>
          <p:cNvPr id="4" name="TextBox 3">
            <a:extLst>
              <a:ext uri="{FF2B5EF4-FFF2-40B4-BE49-F238E27FC236}">
                <a16:creationId xmlns:a16="http://schemas.microsoft.com/office/drawing/2014/main" id="{B8DC1BBD-7604-F8ED-DB9F-678284A795AD}"/>
              </a:ext>
            </a:extLst>
          </p:cNvPr>
          <p:cNvSpPr txBox="1"/>
          <p:nvPr/>
        </p:nvSpPr>
        <p:spPr>
          <a:xfrm>
            <a:off x="69306" y="22707"/>
            <a:ext cx="1653477"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7" name="Title 1">
            <a:extLst>
              <a:ext uri="{FF2B5EF4-FFF2-40B4-BE49-F238E27FC236}">
                <a16:creationId xmlns:a16="http://schemas.microsoft.com/office/drawing/2014/main" id="{6F72D661-DBF6-6520-E984-200007044909}"/>
              </a:ext>
            </a:extLst>
          </p:cNvPr>
          <p:cNvSpPr txBox="1">
            <a:spLocks/>
          </p:cNvSpPr>
          <p:nvPr/>
        </p:nvSpPr>
        <p:spPr>
          <a:xfrm>
            <a:off x="2291937" y="272132"/>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Maps and technology</a:t>
            </a:r>
          </a:p>
        </p:txBody>
      </p:sp>
    </p:spTree>
    <p:extLst>
      <p:ext uri="{BB962C8B-B14F-4D97-AF65-F5344CB8AC3E}">
        <p14:creationId xmlns:p14="http://schemas.microsoft.com/office/powerpoint/2010/main" val="33909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EEA0D83B-9C18-5A37-908E-A3FC9448D10D}"/>
              </a:ext>
            </a:extLst>
          </p:cNvPr>
          <p:cNvSpPr>
            <a:spLocks noGrp="1"/>
          </p:cNvSpPr>
          <p:nvPr>
            <p:ph type="sldNum" sz="quarter" idx="12"/>
          </p:nvPr>
        </p:nvSpPr>
        <p:spPr/>
        <p:txBody>
          <a:bodyPr/>
          <a:lstStyle/>
          <a:p>
            <a:fld id="{BAB26A49-E6E2-4EC6-A6B2-9EEDEFCE8D1E}" type="slidenum">
              <a:rPr lang="en-GB" smtClean="0"/>
              <a:t>16</a:t>
            </a:fld>
            <a:endParaRPr lang="en-GB"/>
          </a:p>
        </p:txBody>
      </p:sp>
      <p:pic>
        <p:nvPicPr>
          <p:cNvPr id="4" name="Picture 3">
            <a:extLst>
              <a:ext uri="{FF2B5EF4-FFF2-40B4-BE49-F238E27FC236}">
                <a16:creationId xmlns:a16="http://schemas.microsoft.com/office/drawing/2014/main" id="{3DBA0DD2-595C-90F8-A19D-3A3AAF783331}"/>
              </a:ext>
            </a:extLst>
          </p:cNvPr>
          <p:cNvPicPr>
            <a:picLocks noChangeAspect="1"/>
          </p:cNvPicPr>
          <p:nvPr/>
        </p:nvPicPr>
        <p:blipFill>
          <a:blip r:embed="rId3"/>
          <a:stretch>
            <a:fillRect/>
          </a:stretch>
        </p:blipFill>
        <p:spPr>
          <a:xfrm>
            <a:off x="9823437" y="96763"/>
            <a:ext cx="2176461" cy="847417"/>
          </a:xfrm>
          <a:prstGeom prst="rect">
            <a:avLst/>
          </a:prstGeom>
        </p:spPr>
      </p:pic>
      <p:sp>
        <p:nvSpPr>
          <p:cNvPr id="11" name="Isosceles Triangle 10">
            <a:extLst>
              <a:ext uri="{FF2B5EF4-FFF2-40B4-BE49-F238E27FC236}">
                <a16:creationId xmlns:a16="http://schemas.microsoft.com/office/drawing/2014/main" id="{A39C5CC3-F028-406E-67A5-52AC2113D51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FDF197F-1CB3-19F4-7F4D-6FB4392EE1DC}"/>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F4414873-3210-F8E6-3DE4-20E0E107BC45}"/>
              </a:ext>
            </a:extLst>
          </p:cNvPr>
          <p:cNvSpPr txBox="1">
            <a:spLocks/>
          </p:cNvSpPr>
          <p:nvPr/>
        </p:nvSpPr>
        <p:spPr>
          <a:xfrm>
            <a:off x="2255808" y="72910"/>
            <a:ext cx="6354792"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a:t>
            </a:r>
          </a:p>
        </p:txBody>
      </p:sp>
      <p:sp>
        <p:nvSpPr>
          <p:cNvPr id="3" name="TextBox 2">
            <a:extLst>
              <a:ext uri="{FF2B5EF4-FFF2-40B4-BE49-F238E27FC236}">
                <a16:creationId xmlns:a16="http://schemas.microsoft.com/office/drawing/2014/main" id="{FCBB8473-4FF9-C741-0897-F14A1BD5E589}"/>
              </a:ext>
            </a:extLst>
          </p:cNvPr>
          <p:cNvSpPr txBox="1"/>
          <p:nvPr/>
        </p:nvSpPr>
        <p:spPr>
          <a:xfrm>
            <a:off x="1832398" y="1248808"/>
            <a:ext cx="198483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Here is a quadrilateral.</a:t>
            </a:r>
          </a:p>
        </p:txBody>
      </p:sp>
      <p:sp>
        <p:nvSpPr>
          <p:cNvPr id="5" name="TextBox 4">
            <a:extLst>
              <a:ext uri="{FF2B5EF4-FFF2-40B4-BE49-F238E27FC236}">
                <a16:creationId xmlns:a16="http://schemas.microsoft.com/office/drawing/2014/main" id="{80DBAD12-766B-AA4D-CB6F-23AAD9838DAD}"/>
              </a:ext>
            </a:extLst>
          </p:cNvPr>
          <p:cNvSpPr txBox="1"/>
          <p:nvPr/>
        </p:nvSpPr>
        <p:spPr>
          <a:xfrm>
            <a:off x="1832398" y="3170441"/>
            <a:ext cx="6027845" cy="523220"/>
          </a:xfrm>
          <a:prstGeom prst="rect">
            <a:avLst/>
          </a:prstGeom>
          <a:noFill/>
        </p:spPr>
        <p:txBody>
          <a:bodyPr wrap="square" rtlCol="0">
            <a:spAutoFit/>
          </a:bodyPr>
          <a:lstStyle/>
          <a:p>
            <a:pPr marL="342900" indent="-342900">
              <a:buAutoNum type="alphaLcParenBoth"/>
            </a:pPr>
            <a:r>
              <a:rPr lang="en-US" sz="1400" dirty="0">
                <a:latin typeface="Arial" panose="020B0604020202020204" pitchFamily="34" charset="0"/>
                <a:cs typeface="Arial" panose="020B0604020202020204" pitchFamily="34" charset="0"/>
              </a:rPr>
              <a:t>Draw this shape on the grid.</a:t>
            </a:r>
          </a:p>
          <a:p>
            <a:pPr marL="346075"/>
            <a:r>
              <a:rPr lang="en-US" sz="1400" dirty="0">
                <a:latin typeface="Arial" panose="020B0604020202020204" pitchFamily="34" charset="0"/>
                <a:cs typeface="Arial" panose="020B0604020202020204" pitchFamily="34" charset="0"/>
              </a:rPr>
              <a:t>Use the scale 1 cm to 40 m.</a:t>
            </a:r>
          </a:p>
        </p:txBody>
      </p:sp>
      <p:sp>
        <p:nvSpPr>
          <p:cNvPr id="6" name="TextBox 5">
            <a:extLst>
              <a:ext uri="{FF2B5EF4-FFF2-40B4-BE49-F238E27FC236}">
                <a16:creationId xmlns:a16="http://schemas.microsoft.com/office/drawing/2014/main" id="{77BED9EB-B530-BF1E-5057-90884F12F374}"/>
              </a:ext>
            </a:extLst>
          </p:cNvPr>
          <p:cNvSpPr txBox="1"/>
          <p:nvPr/>
        </p:nvSpPr>
        <p:spPr>
          <a:xfrm>
            <a:off x="1832398" y="5100223"/>
            <a:ext cx="6319266" cy="738664"/>
          </a:xfrm>
          <a:prstGeom prst="rect">
            <a:avLst/>
          </a:prstGeom>
          <a:noFill/>
        </p:spPr>
        <p:txBody>
          <a:bodyPr wrap="square" rtlCol="0">
            <a:spAutoFit/>
          </a:bodyPr>
          <a:lstStyle/>
          <a:p>
            <a:pPr marL="342900" indent="-342900">
              <a:buAutoNum type="alphaLcParenBoth" startAt="2"/>
            </a:pPr>
            <a:r>
              <a:rPr lang="en-US" sz="1400" dirty="0">
                <a:latin typeface="Arial" panose="020B0604020202020204" pitchFamily="34" charset="0"/>
                <a:cs typeface="Arial" panose="020B0604020202020204" pitchFamily="34" charset="0"/>
              </a:rPr>
              <a:t>Use your answer to part (a) to work out the actual length of the line </a:t>
            </a:r>
            <a:r>
              <a:rPr lang="en-US" sz="1400" i="1" dirty="0">
                <a:latin typeface="Arial" panose="020B0604020202020204" pitchFamily="34" charset="0"/>
                <a:cs typeface="Arial" panose="020B0604020202020204" pitchFamily="34" charset="0"/>
              </a:rPr>
              <a:t>AD</a:t>
            </a:r>
            <a:r>
              <a:rPr lang="en-US" sz="1400" dirty="0">
                <a:latin typeface="Arial" panose="020B0604020202020204" pitchFamily="34" charset="0"/>
                <a:cs typeface="Arial" panose="020B0604020202020204" pitchFamily="34" charset="0"/>
              </a:rPr>
              <a:t>.</a:t>
            </a:r>
          </a:p>
          <a:p>
            <a:pPr marL="346075">
              <a:tabLst>
                <a:tab pos="400050" algn="l"/>
              </a:tabLst>
            </a:pPr>
            <a:r>
              <a:rPr lang="en-US" sz="1400" dirty="0">
                <a:latin typeface="Arial" panose="020B0604020202020204" pitchFamily="34" charset="0"/>
                <a:cs typeface="Arial" panose="020B0604020202020204" pitchFamily="34" charset="0"/>
              </a:rPr>
              <a:t>Remember to use the grid and the scale.</a:t>
            </a:r>
          </a:p>
          <a:p>
            <a:pPr marL="284163" algn="r"/>
            <a:endParaRPr lang="en-US" sz="1400" b="1" dirty="0">
              <a:latin typeface="Arial" panose="020B0604020202020204" pitchFamily="34" charset="0"/>
              <a:cs typeface="Arial" panose="020B0604020202020204" pitchFamily="34" charset="0"/>
            </a:endParaRPr>
          </a:p>
        </p:txBody>
      </p:sp>
      <p:pic>
        <p:nvPicPr>
          <p:cNvPr id="8" name="Picture 7" descr="A trapezium, ABCD. Three sides are labelled. The lengths of these sides are, in clockwise order: AB 220 m (top horizontal side), BC 160 m (vertical), CD 340 m (bottom horizontal side). The final, sloped side is DA. The angles at B and C are marked with a right-angle symbol.">
            <a:extLst>
              <a:ext uri="{FF2B5EF4-FFF2-40B4-BE49-F238E27FC236}">
                <a16:creationId xmlns:a16="http://schemas.microsoft.com/office/drawing/2014/main" id="{4954ADE0-3CA8-70BC-03E0-AE63DD3EDAA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0250" y="1486473"/>
            <a:ext cx="3111500" cy="1358900"/>
          </a:xfrm>
          <a:prstGeom prst="rect">
            <a:avLst/>
          </a:prstGeom>
        </p:spPr>
      </p:pic>
      <p:pic>
        <p:nvPicPr>
          <p:cNvPr id="16" name="Picture 15" descr="A centimetre squared grid measuring 13 cm wide by 7 cm high.">
            <a:extLst>
              <a:ext uri="{FF2B5EF4-FFF2-40B4-BE49-F238E27FC236}">
                <a16:creationId xmlns:a16="http://schemas.microsoft.com/office/drawing/2014/main" id="{56C95228-1FDC-2EEC-F285-FD9BF8644A9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3018" y="2974200"/>
            <a:ext cx="5145503" cy="2803639"/>
          </a:xfrm>
          <a:prstGeom prst="rect">
            <a:avLst/>
          </a:prstGeom>
        </p:spPr>
      </p:pic>
    </p:spTree>
    <p:extLst>
      <p:ext uri="{BB962C8B-B14F-4D97-AF65-F5344CB8AC3E}">
        <p14:creationId xmlns:p14="http://schemas.microsoft.com/office/powerpoint/2010/main" val="383697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4451E-FEFB-3C1D-0CB7-434D9D128D09}"/>
              </a:ext>
            </a:extLst>
          </p:cNvPr>
          <p:cNvPicPr>
            <a:picLocks noChangeAspect="1"/>
          </p:cNvPicPr>
          <p:nvPr/>
        </p:nvPicPr>
        <p:blipFill>
          <a:blip r:embed="rId3"/>
          <a:stretch>
            <a:fillRect/>
          </a:stretch>
        </p:blipFill>
        <p:spPr>
          <a:xfrm>
            <a:off x="9951612" y="114364"/>
            <a:ext cx="2176461" cy="847417"/>
          </a:xfrm>
          <a:prstGeom prst="rect">
            <a:avLst/>
          </a:prstGeom>
        </p:spPr>
      </p:pic>
      <p:sp>
        <p:nvSpPr>
          <p:cNvPr id="4" name="Isosceles Triangle 3">
            <a:extLst>
              <a:ext uri="{FF2B5EF4-FFF2-40B4-BE49-F238E27FC236}">
                <a16:creationId xmlns:a16="http://schemas.microsoft.com/office/drawing/2014/main" id="{5D97B233-250A-2EB4-230D-AAD91ADF8CE3}"/>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8">
            <a:extLst>
              <a:ext uri="{FF2B5EF4-FFF2-40B4-BE49-F238E27FC236}">
                <a16:creationId xmlns:a16="http://schemas.microsoft.com/office/drawing/2014/main" id="{74F205FE-62CB-0ACE-A17D-2999B0D7E777}"/>
              </a:ext>
            </a:extLst>
          </p:cNvPr>
          <p:cNvSpPr>
            <a:spLocks noGrp="1"/>
          </p:cNvSpPr>
          <p:nvPr>
            <p:ph type="sldNum" sz="quarter" idx="12"/>
          </p:nvPr>
        </p:nvSpPr>
        <p:spPr/>
        <p:txBody>
          <a:bodyPr/>
          <a:lstStyle/>
          <a:p>
            <a:fld id="{BAB26A49-E6E2-4EC6-A6B2-9EEDEFCE8D1E}" type="slidenum">
              <a:rPr lang="en-GB" smtClean="0"/>
              <a:t>17</a:t>
            </a:fld>
            <a:endParaRPr lang="en-GB"/>
          </a:p>
        </p:txBody>
      </p:sp>
      <p:sp>
        <p:nvSpPr>
          <p:cNvPr id="10" name="TextBox 9">
            <a:extLst>
              <a:ext uri="{FF2B5EF4-FFF2-40B4-BE49-F238E27FC236}">
                <a16:creationId xmlns:a16="http://schemas.microsoft.com/office/drawing/2014/main" id="{38F2A958-1DDD-9E76-698A-C8247EA65E75}"/>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1" name="Title 1">
            <a:extLst>
              <a:ext uri="{FF2B5EF4-FFF2-40B4-BE49-F238E27FC236}">
                <a16:creationId xmlns:a16="http://schemas.microsoft.com/office/drawing/2014/main" id="{7C705E06-B8E2-C042-5AEF-5D21697E69BF}"/>
              </a:ext>
            </a:extLst>
          </p:cNvPr>
          <p:cNvSpPr txBox="1">
            <a:spLocks/>
          </p:cNvSpPr>
          <p:nvPr/>
        </p:nvSpPr>
        <p:spPr>
          <a:xfrm>
            <a:off x="-533400" y="9018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Exam question 2</a:t>
            </a:r>
          </a:p>
        </p:txBody>
      </p:sp>
      <p:sp>
        <p:nvSpPr>
          <p:cNvPr id="5" name="TextBox 4">
            <a:extLst>
              <a:ext uri="{FF2B5EF4-FFF2-40B4-BE49-F238E27FC236}">
                <a16:creationId xmlns:a16="http://schemas.microsoft.com/office/drawing/2014/main" id="{85A55EF4-FACE-E04E-D075-775CBA29B2B0}"/>
              </a:ext>
            </a:extLst>
          </p:cNvPr>
          <p:cNvSpPr txBox="1"/>
          <p:nvPr/>
        </p:nvSpPr>
        <p:spPr>
          <a:xfrm>
            <a:off x="1144060" y="1322326"/>
            <a:ext cx="5085046"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Kasim wants an extension built onto his house.</a:t>
            </a:r>
          </a:p>
          <a:p>
            <a:r>
              <a:rPr lang="en-US" sz="1400" dirty="0">
                <a:latin typeface="Arial" panose="020B0604020202020204" pitchFamily="34" charset="0"/>
                <a:cs typeface="Arial" panose="020B0604020202020204" pitchFamily="34" charset="0"/>
              </a:rPr>
              <a:t>The diagram shows part of the house and the </a:t>
            </a:r>
            <a:r>
              <a:rPr lang="en-US" sz="1400" dirty="0" err="1">
                <a:latin typeface="Arial" panose="020B0604020202020204" pitchFamily="34" charset="0"/>
                <a:cs typeface="Arial" panose="020B0604020202020204" pitchFamily="34" charset="0"/>
              </a:rPr>
              <a:t>centre</a:t>
            </a:r>
            <a:r>
              <a:rPr lang="en-US" sz="1400" dirty="0">
                <a:latin typeface="Arial" panose="020B0604020202020204" pitchFamily="34" charset="0"/>
                <a:cs typeface="Arial" panose="020B0604020202020204" pitchFamily="34" charset="0"/>
              </a:rPr>
              <a:t> of a tree.</a:t>
            </a:r>
          </a:p>
        </p:txBody>
      </p:sp>
      <p:sp>
        <p:nvSpPr>
          <p:cNvPr id="7" name="TextBox 6">
            <a:extLst>
              <a:ext uri="{FF2B5EF4-FFF2-40B4-BE49-F238E27FC236}">
                <a16:creationId xmlns:a16="http://schemas.microsoft.com/office/drawing/2014/main" id="{DCFCF992-AE66-6856-1937-B4E40248E894}"/>
              </a:ext>
            </a:extLst>
          </p:cNvPr>
          <p:cNvSpPr txBox="1"/>
          <p:nvPr/>
        </p:nvSpPr>
        <p:spPr>
          <a:xfrm>
            <a:off x="850555" y="2214359"/>
            <a:ext cx="6427623" cy="3970318"/>
          </a:xfrm>
          <a:prstGeom prst="rect">
            <a:avLst/>
          </a:prstGeom>
          <a:noFill/>
        </p:spPr>
        <p:txBody>
          <a:bodyPr wrap="square" rtlCol="0">
            <a:spAutoFit/>
          </a:bodyPr>
          <a:lstStyle/>
          <a:p>
            <a:pPr marL="230188"/>
            <a:r>
              <a:rPr lang="en-US" sz="1400" dirty="0">
                <a:latin typeface="Arial" panose="020B0604020202020204" pitchFamily="34" charset="0"/>
                <a:cs typeface="Arial" panose="020B0604020202020204" pitchFamily="34" charset="0"/>
              </a:rPr>
              <a:t>The length of the house is 36 m.</a:t>
            </a:r>
          </a:p>
          <a:p>
            <a:pPr marL="230188"/>
            <a:endParaRPr lang="en-US" sz="1400" dirty="0">
              <a:latin typeface="Arial" panose="020B0604020202020204" pitchFamily="34" charset="0"/>
              <a:cs typeface="Arial" panose="020B0604020202020204" pitchFamily="34" charset="0"/>
            </a:endParaRPr>
          </a:p>
          <a:p>
            <a:pPr marL="533400" indent="-317500">
              <a:buAutoNum type="alphaLcParenBoth"/>
            </a:pPr>
            <a:r>
              <a:rPr lang="en-US" sz="1400" dirty="0">
                <a:latin typeface="Arial" panose="020B0604020202020204" pitchFamily="34" charset="0"/>
                <a:cs typeface="Arial" panose="020B0604020202020204" pitchFamily="34" charset="0"/>
              </a:rPr>
              <a:t>Complete the key.</a:t>
            </a:r>
          </a:p>
          <a:p>
            <a:pPr algn="r"/>
            <a:endParaRPr lang="en-IN" sz="1400" b="1" dirty="0">
              <a:latin typeface="Arial" panose="020B0604020202020204" pitchFamily="34" charset="0"/>
              <a:cs typeface="Arial" panose="020B0604020202020204" pitchFamily="34" charset="0"/>
            </a:endParaRPr>
          </a:p>
          <a:p>
            <a:pPr marL="230188"/>
            <a:r>
              <a:rPr lang="en-US" sz="1400" dirty="0">
                <a:latin typeface="Arial" panose="020B0604020202020204" pitchFamily="34" charset="0"/>
                <a:cs typeface="Arial" panose="020B0604020202020204" pitchFamily="34" charset="0"/>
              </a:rPr>
              <a:t>The extension will be in the shape of a rectangle with width of 10 m and the same length as the house.</a:t>
            </a:r>
          </a:p>
          <a:p>
            <a:endParaRPr lang="en-US" sz="1400" dirty="0">
              <a:latin typeface="Arial" panose="020B0604020202020204" pitchFamily="34" charset="0"/>
              <a:cs typeface="Arial" panose="020B0604020202020204" pitchFamily="34" charset="0"/>
            </a:endParaRPr>
          </a:p>
          <a:p>
            <a:pPr marL="230188" indent="-230188"/>
            <a:r>
              <a:rPr lang="en-US" sz="1400" dirty="0">
                <a:latin typeface="Arial" panose="020B0604020202020204" pitchFamily="34" charset="0"/>
                <a:cs typeface="Arial" panose="020B0604020202020204" pitchFamily="34" charset="0"/>
              </a:rPr>
              <a:t>	The roots of the tree grow in a circular shape.</a:t>
            </a:r>
          </a:p>
          <a:p>
            <a:pPr marL="230188"/>
            <a:r>
              <a:rPr lang="en-US" sz="1400" dirty="0">
                <a:latin typeface="Arial" panose="020B0604020202020204" pitchFamily="34" charset="0"/>
                <a:cs typeface="Arial" panose="020B0604020202020204" pitchFamily="34" charset="0"/>
              </a:rPr>
              <a:t>The roots grow to a maximum length of 20 m from the </a:t>
            </a:r>
            <a:r>
              <a:rPr lang="en-US" sz="1400" dirty="0" err="1">
                <a:latin typeface="Arial" panose="020B0604020202020204" pitchFamily="34" charset="0"/>
                <a:cs typeface="Arial" panose="020B0604020202020204" pitchFamily="34" charset="0"/>
              </a:rPr>
              <a:t>centre</a:t>
            </a:r>
            <a:r>
              <a:rPr lang="en-US" sz="1400" dirty="0">
                <a:latin typeface="Arial" panose="020B0604020202020204" pitchFamily="34" charset="0"/>
                <a:cs typeface="Arial" panose="020B0604020202020204" pitchFamily="34" charset="0"/>
              </a:rPr>
              <a:t> of the tree.</a:t>
            </a:r>
          </a:p>
          <a:p>
            <a:pPr marL="230188"/>
            <a:endParaRPr lang="en-US" sz="1400" dirty="0">
              <a:latin typeface="Arial" panose="020B0604020202020204" pitchFamily="34" charset="0"/>
              <a:cs typeface="Arial" panose="020B0604020202020204" pitchFamily="34" charset="0"/>
            </a:endParaRPr>
          </a:p>
          <a:p>
            <a:pPr marL="230188"/>
            <a:r>
              <a:rPr lang="en-US" sz="1400" dirty="0">
                <a:latin typeface="Arial" panose="020B0604020202020204" pitchFamily="34" charset="0"/>
                <a:cs typeface="Arial" panose="020B0604020202020204" pitchFamily="34" charset="0"/>
              </a:rPr>
              <a:t>The extension will need deep foundations if built over the roots.</a:t>
            </a:r>
          </a:p>
          <a:p>
            <a:endParaRPr lang="en-US" sz="1400" dirty="0">
              <a:latin typeface="Arial" panose="020B0604020202020204" pitchFamily="34" charset="0"/>
              <a:cs typeface="Arial" panose="020B0604020202020204" pitchFamily="34" charset="0"/>
            </a:endParaRPr>
          </a:p>
          <a:p>
            <a:pPr marL="558800" indent="-342900">
              <a:buAutoNum type="alphaLcParenBoth" startAt="2"/>
              <a:tabLst>
                <a:tab pos="533400" algn="l"/>
              </a:tabLst>
            </a:pPr>
            <a:r>
              <a:rPr lang="en-US" sz="1400" dirty="0">
                <a:latin typeface="Arial" panose="020B0604020202020204" pitchFamily="34" charset="0"/>
                <a:cs typeface="Arial" panose="020B0604020202020204" pitchFamily="34" charset="0"/>
              </a:rPr>
              <a:t>Will the extension need deep foundations?</a:t>
            </a:r>
          </a:p>
          <a:p>
            <a:pPr marL="215900" indent="355600">
              <a:tabLst>
                <a:tab pos="533400" algn="l"/>
              </a:tabLst>
            </a:pPr>
            <a:r>
              <a:rPr lang="en-US" sz="1400" dirty="0">
                <a:latin typeface="Arial" panose="020B0604020202020204" pitchFamily="34" charset="0"/>
                <a:cs typeface="Arial" panose="020B0604020202020204" pitchFamily="34" charset="0"/>
              </a:rPr>
              <a:t>Use the grid to show why you think this.</a:t>
            </a:r>
          </a:p>
          <a:p>
            <a:pPr marL="285750" algn="r"/>
            <a:endParaRPr lang="en-IN" sz="1400" b="1" dirty="0">
              <a:latin typeface="Arial" panose="020B0604020202020204" pitchFamily="34" charset="0"/>
              <a:cs typeface="Arial" panose="020B0604020202020204" pitchFamily="34" charset="0"/>
            </a:endParaRPr>
          </a:p>
          <a:p>
            <a:pPr marL="285750" algn="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pic>
        <p:nvPicPr>
          <p:cNvPr id="12" name="Picture 11" descr="A centimetre squared grid measuring 13 cm long by 9 cm wide.The centre of a tree is shown as an X 1 cm down and 2 cm in from the top right corner. At the bottom of the grid is positioned a grey rectangle labelled house. The bottom edge of this rectangle corresponds to the bottom edge of the grid. It starts 1 cm in from the left edge and is 9 cm long. This distance is marked, with an arrow, as the length of the house. The rectangle is 2 cm wide. The key is 1 cm on the grid represents ......... m on the ground. ">
            <a:extLst>
              <a:ext uri="{FF2B5EF4-FFF2-40B4-BE49-F238E27FC236}">
                <a16:creationId xmlns:a16="http://schemas.microsoft.com/office/drawing/2014/main" id="{712E8898-C21C-9B6C-835B-41812C875D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6982" y="1657350"/>
            <a:ext cx="4229100" cy="3543300"/>
          </a:xfrm>
          <a:prstGeom prst="rect">
            <a:avLst/>
          </a:prstGeom>
        </p:spPr>
      </p:pic>
    </p:spTree>
    <p:extLst>
      <p:ext uri="{BB962C8B-B14F-4D97-AF65-F5344CB8AC3E}">
        <p14:creationId xmlns:p14="http://schemas.microsoft.com/office/powerpoint/2010/main" val="24763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8E25D36C-7D96-D263-5876-C8EDE414D2B6}"/>
              </a:ext>
            </a:extLst>
          </p:cNvPr>
          <p:cNvSpPr>
            <a:spLocks noGrp="1"/>
          </p:cNvSpPr>
          <p:nvPr>
            <p:ph type="sldNum" sz="quarter" idx="12"/>
          </p:nvPr>
        </p:nvSpPr>
        <p:spPr/>
        <p:txBody>
          <a:bodyPr/>
          <a:lstStyle/>
          <a:p>
            <a:fld id="{BAB26A49-E6E2-4EC6-A6B2-9EEDEFCE8D1E}" type="slidenum">
              <a:rPr lang="en-GB" smtClean="0"/>
              <a:t>18</a:t>
            </a:fld>
            <a:endParaRPr lang="en-GB" dirty="0"/>
          </a:p>
        </p:txBody>
      </p:sp>
      <p:sp>
        <p:nvSpPr>
          <p:cNvPr id="5" name="Isosceles Triangle 4">
            <a:extLst>
              <a:ext uri="{FF2B5EF4-FFF2-40B4-BE49-F238E27FC236}">
                <a16:creationId xmlns:a16="http://schemas.microsoft.com/office/drawing/2014/main" id="{B02C5BCC-3F84-5EC5-2B82-03DC6BB17BA4}"/>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8808637-C216-3DDA-B279-75BD92911ACA}"/>
              </a:ext>
            </a:extLst>
          </p:cNvPr>
          <p:cNvSpPr txBox="1"/>
          <p:nvPr/>
        </p:nvSpPr>
        <p:spPr>
          <a:xfrm>
            <a:off x="147459" y="112166"/>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4" name="Title 1">
            <a:extLst>
              <a:ext uri="{FF2B5EF4-FFF2-40B4-BE49-F238E27FC236}">
                <a16:creationId xmlns:a16="http://schemas.microsoft.com/office/drawing/2014/main" id="{10292F88-0547-692D-E079-83D88F83E0F4}"/>
              </a:ext>
            </a:extLst>
          </p:cNvPr>
          <p:cNvSpPr txBox="1">
            <a:spLocks/>
          </p:cNvSpPr>
          <p:nvPr/>
        </p:nvSpPr>
        <p:spPr>
          <a:xfrm>
            <a:off x="2095754" y="70180"/>
            <a:ext cx="749728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1: answers</a:t>
            </a:r>
          </a:p>
        </p:txBody>
      </p:sp>
      <p:sp>
        <p:nvSpPr>
          <p:cNvPr id="15" name="TextBox 14">
            <a:extLst>
              <a:ext uri="{FF2B5EF4-FFF2-40B4-BE49-F238E27FC236}">
                <a16:creationId xmlns:a16="http://schemas.microsoft.com/office/drawing/2014/main" id="{22B2A5BD-4E57-8B3D-F104-8513D872D446}"/>
              </a:ext>
            </a:extLst>
          </p:cNvPr>
          <p:cNvSpPr txBox="1"/>
          <p:nvPr/>
        </p:nvSpPr>
        <p:spPr>
          <a:xfrm>
            <a:off x="6069923" y="5184931"/>
            <a:ext cx="3301999"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Measuring, AD is 5 cm long.</a:t>
            </a:r>
          </a:p>
        </p:txBody>
      </p:sp>
      <p:sp>
        <p:nvSpPr>
          <p:cNvPr id="16" name="TextBox 15">
            <a:extLst>
              <a:ext uri="{FF2B5EF4-FFF2-40B4-BE49-F238E27FC236}">
                <a16:creationId xmlns:a16="http://schemas.microsoft.com/office/drawing/2014/main" id="{293FF5F4-8810-BE5D-6103-A3E177F53156}"/>
              </a:ext>
            </a:extLst>
          </p:cNvPr>
          <p:cNvSpPr txBox="1"/>
          <p:nvPr/>
        </p:nvSpPr>
        <p:spPr>
          <a:xfrm>
            <a:off x="8183418" y="5716789"/>
            <a:ext cx="854363" cy="369332"/>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200 m</a:t>
            </a:r>
          </a:p>
        </p:txBody>
      </p:sp>
      <p:sp>
        <p:nvSpPr>
          <p:cNvPr id="6" name="TextBox 5">
            <a:extLst>
              <a:ext uri="{FF2B5EF4-FFF2-40B4-BE49-F238E27FC236}">
                <a16:creationId xmlns:a16="http://schemas.microsoft.com/office/drawing/2014/main" id="{3A67A0B8-C07F-162A-A8FE-FF11EE006E11}"/>
              </a:ext>
            </a:extLst>
          </p:cNvPr>
          <p:cNvSpPr txBox="1"/>
          <p:nvPr/>
        </p:nvSpPr>
        <p:spPr>
          <a:xfrm>
            <a:off x="1657033" y="1492389"/>
            <a:ext cx="6027845" cy="523220"/>
          </a:xfrm>
          <a:prstGeom prst="rect">
            <a:avLst/>
          </a:prstGeom>
          <a:noFill/>
        </p:spPr>
        <p:txBody>
          <a:bodyPr wrap="square" rtlCol="0">
            <a:spAutoFit/>
          </a:bodyPr>
          <a:lstStyle/>
          <a:p>
            <a:pPr marL="342900" indent="-342900">
              <a:buAutoNum type="alphaLcParenBoth"/>
            </a:pPr>
            <a:r>
              <a:rPr lang="en-US" sz="1400" dirty="0">
                <a:latin typeface="Arial" panose="020B0604020202020204" pitchFamily="34" charset="0"/>
                <a:cs typeface="Arial" panose="020B0604020202020204" pitchFamily="34" charset="0"/>
              </a:rPr>
              <a:t>Draw this shape on the grid.</a:t>
            </a:r>
          </a:p>
          <a:p>
            <a:pPr marL="346075"/>
            <a:r>
              <a:rPr lang="en-US" sz="1400" dirty="0">
                <a:latin typeface="Arial" panose="020B0604020202020204" pitchFamily="34" charset="0"/>
                <a:cs typeface="Arial" panose="020B0604020202020204" pitchFamily="34" charset="0"/>
              </a:rPr>
              <a:t>Use the scale 1 cm to 40 m.</a:t>
            </a:r>
          </a:p>
        </p:txBody>
      </p:sp>
      <p:sp>
        <p:nvSpPr>
          <p:cNvPr id="7" name="TextBox 6">
            <a:extLst>
              <a:ext uri="{FF2B5EF4-FFF2-40B4-BE49-F238E27FC236}">
                <a16:creationId xmlns:a16="http://schemas.microsoft.com/office/drawing/2014/main" id="{E35E09A5-C0F9-CAC6-6B66-5B174A7E75A2}"/>
              </a:ext>
            </a:extLst>
          </p:cNvPr>
          <p:cNvSpPr txBox="1"/>
          <p:nvPr/>
        </p:nvSpPr>
        <p:spPr>
          <a:xfrm>
            <a:off x="1675321" y="4208416"/>
            <a:ext cx="6373526" cy="738664"/>
          </a:xfrm>
          <a:prstGeom prst="rect">
            <a:avLst/>
          </a:prstGeom>
          <a:noFill/>
        </p:spPr>
        <p:txBody>
          <a:bodyPr wrap="square" rtlCol="0">
            <a:spAutoFit/>
          </a:bodyPr>
          <a:lstStyle/>
          <a:p>
            <a:pPr marL="342900" indent="-342900">
              <a:buAutoNum type="alphaLcParenBoth" startAt="2"/>
            </a:pPr>
            <a:r>
              <a:rPr lang="en-US" sz="1400" dirty="0">
                <a:latin typeface="Arial" panose="020B0604020202020204" pitchFamily="34" charset="0"/>
                <a:cs typeface="Arial" panose="020B0604020202020204" pitchFamily="34" charset="0"/>
              </a:rPr>
              <a:t>Use your answer to part (a) to work out the actual length of the line </a:t>
            </a:r>
            <a:r>
              <a:rPr lang="en-US" sz="1400" i="1" dirty="0">
                <a:latin typeface="Arial" panose="020B0604020202020204" pitchFamily="34" charset="0"/>
                <a:cs typeface="Arial" panose="020B0604020202020204" pitchFamily="34" charset="0"/>
              </a:rPr>
              <a:t>AD</a:t>
            </a:r>
            <a:r>
              <a:rPr lang="en-US" sz="1400" dirty="0">
                <a:latin typeface="Arial" panose="020B0604020202020204" pitchFamily="34" charset="0"/>
                <a:cs typeface="Arial" panose="020B0604020202020204" pitchFamily="34" charset="0"/>
              </a:rPr>
              <a:t>.</a:t>
            </a:r>
          </a:p>
          <a:p>
            <a:pPr marL="346075">
              <a:tabLst>
                <a:tab pos="400050" algn="l"/>
              </a:tabLst>
            </a:pPr>
            <a:r>
              <a:rPr lang="en-US" sz="1400" dirty="0">
                <a:latin typeface="Arial" panose="020B0604020202020204" pitchFamily="34" charset="0"/>
                <a:cs typeface="Arial" panose="020B0604020202020204" pitchFamily="34" charset="0"/>
              </a:rPr>
              <a:t>Remember to use the grid and the scale.</a:t>
            </a:r>
          </a:p>
          <a:p>
            <a:pPr marL="284163" algn="r"/>
            <a:endParaRPr lang="en-US" sz="1400" b="1" dirty="0">
              <a:latin typeface="Arial" panose="020B0604020202020204" pitchFamily="34" charset="0"/>
              <a:cs typeface="Arial" panose="020B0604020202020204" pitchFamily="34" charset="0"/>
            </a:endParaRPr>
          </a:p>
        </p:txBody>
      </p:sp>
      <p:pic>
        <p:nvPicPr>
          <p:cNvPr id="3" name="Picture 2" descr="A centimetre squared grid, 13 cm wide by 7 cm high. On the grid is positioned a blue trapezium. The top horizontal side is 5.5 cm, the vertical side is 4 cm, the bottom horizontal side is 8.5 cm. The horizontal and vertical edges run along the grid lines. The final side is sloped.">
            <a:extLst>
              <a:ext uri="{FF2B5EF4-FFF2-40B4-BE49-F238E27FC236}">
                <a16:creationId xmlns:a16="http://schemas.microsoft.com/office/drawing/2014/main" id="{E8CF199D-88F2-5926-C201-FCDBD8CD59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5340" y="1545388"/>
            <a:ext cx="3937000" cy="2159000"/>
          </a:xfrm>
          <a:prstGeom prst="rect">
            <a:avLst/>
          </a:prstGeom>
        </p:spPr>
      </p:pic>
    </p:spTree>
    <p:extLst>
      <p:ext uri="{BB962C8B-B14F-4D97-AF65-F5344CB8AC3E}">
        <p14:creationId xmlns:p14="http://schemas.microsoft.com/office/powerpoint/2010/main" val="19911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4826BE-DA7E-8923-7258-C8DABF5D9056}"/>
              </a:ext>
            </a:extLst>
          </p:cNvPr>
          <p:cNvSpPr>
            <a:spLocks noGrp="1"/>
          </p:cNvSpPr>
          <p:nvPr>
            <p:ph type="sldNum" sz="quarter" idx="12"/>
          </p:nvPr>
        </p:nvSpPr>
        <p:spPr/>
        <p:txBody>
          <a:bodyPr/>
          <a:lstStyle/>
          <a:p>
            <a:fld id="{892959B6-490E-A144-8C7C-88267F972F69}" type="slidenum">
              <a:rPr lang="en-US" smtClean="0"/>
              <a:t>19</a:t>
            </a:fld>
            <a:endParaRPr lang="en-US"/>
          </a:p>
        </p:txBody>
      </p:sp>
      <p:pic>
        <p:nvPicPr>
          <p:cNvPr id="3" name="Picture 2" descr="A centimetre squared grid measuring 13 cm long by 9 cm wide.The centre of a tree is shown as an X 1 cm down and 2 cm in from the top right corner. Using X as the centre, the bottom left quarter of a circle has been drawn with a radius of 5 cm. At the bottom of the grid is positioned a grey rectangle labelled 'house'. The bottom edge of this rectangle corresponds to the bottom edge of the grid. It starts 1 cm in from the left edge and is 9 cm long. This distance is marked, with an arrow, as the length of the house. The rectangle is 2 cm wide. A second rectangle has been drawn directly above the first, to represent the  extension of the house. This rectangle is 2.5 cm wide. The top right corner extends into the quarter circle.">
            <a:extLst>
              <a:ext uri="{FF2B5EF4-FFF2-40B4-BE49-F238E27FC236}">
                <a16:creationId xmlns:a16="http://schemas.microsoft.com/office/drawing/2014/main" id="{BAB2290A-9434-7AB2-173E-3F5F340B94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07367" y="2886240"/>
            <a:ext cx="4546423" cy="3152629"/>
          </a:xfrm>
          <a:prstGeom prst="rect">
            <a:avLst/>
          </a:prstGeom>
        </p:spPr>
      </p:pic>
      <p:sp>
        <p:nvSpPr>
          <p:cNvPr id="4" name="TextBox 3">
            <a:extLst>
              <a:ext uri="{FF2B5EF4-FFF2-40B4-BE49-F238E27FC236}">
                <a16:creationId xmlns:a16="http://schemas.microsoft.com/office/drawing/2014/main" id="{73275170-244E-505F-8D6C-B1882FB35B5D}"/>
              </a:ext>
            </a:extLst>
          </p:cNvPr>
          <p:cNvSpPr txBox="1"/>
          <p:nvPr/>
        </p:nvSpPr>
        <p:spPr>
          <a:xfrm>
            <a:off x="1437596" y="3862391"/>
            <a:ext cx="199571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a:t>
            </a:r>
          </a:p>
          <a:p>
            <a:r>
              <a:rPr lang="en-GB" sz="2400" dirty="0">
                <a:latin typeface="Arial" panose="020B0604020202020204" pitchFamily="34" charset="0"/>
                <a:cs typeface="Arial" panose="020B0604020202020204" pitchFamily="34" charset="0"/>
              </a:rPr>
              <a:t>Example solution</a:t>
            </a:r>
          </a:p>
        </p:txBody>
      </p:sp>
      <p:sp>
        <p:nvSpPr>
          <p:cNvPr id="6" name="TextBox 5">
            <a:extLst>
              <a:ext uri="{FF2B5EF4-FFF2-40B4-BE49-F238E27FC236}">
                <a16:creationId xmlns:a16="http://schemas.microsoft.com/office/drawing/2014/main" id="{6AEC3F9A-0DE9-5519-6C7B-58A16EAC3FD5}"/>
              </a:ext>
            </a:extLst>
          </p:cNvPr>
          <p:cNvSpPr txBox="1"/>
          <p:nvPr/>
        </p:nvSpPr>
        <p:spPr>
          <a:xfrm>
            <a:off x="1437596" y="1572889"/>
            <a:ext cx="8085966" cy="73866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	Key: 1 cm on the grid represents </a:t>
            </a:r>
            <a:r>
              <a:rPr lang="en-GB" sz="2400" dirty="0">
                <a:solidFill>
                  <a:srgbClr val="FF0000"/>
                </a:solidFill>
                <a:latin typeface="Arial" panose="020B0604020202020204" pitchFamily="34" charset="0"/>
                <a:cs typeface="Arial" panose="020B0604020202020204" pitchFamily="34" charset="0"/>
              </a:rPr>
              <a:t>4 m</a:t>
            </a:r>
            <a:r>
              <a:rPr lang="en-GB" sz="2400" dirty="0">
                <a:latin typeface="Arial" panose="020B0604020202020204" pitchFamily="34" charset="0"/>
                <a:cs typeface="Arial" panose="020B0604020202020204" pitchFamily="34" charset="0"/>
              </a:rPr>
              <a:t> on the ground</a:t>
            </a:r>
          </a:p>
          <a:p>
            <a:endParaRPr lang="en-GB"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58BA0CE-411C-30B5-4E0E-A88AB5348D9C}"/>
              </a:ext>
            </a:extLst>
          </p:cNvPr>
          <p:cNvSpPr txBox="1">
            <a:spLocks/>
          </p:cNvSpPr>
          <p:nvPr/>
        </p:nvSpPr>
        <p:spPr>
          <a:xfrm>
            <a:off x="2291937" y="153396"/>
            <a:ext cx="8127536"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2: answers</a:t>
            </a:r>
          </a:p>
        </p:txBody>
      </p:sp>
      <p:sp>
        <p:nvSpPr>
          <p:cNvPr id="9" name="Isosceles Triangle 18">
            <a:extLst>
              <a:ext uri="{FF2B5EF4-FFF2-40B4-BE49-F238E27FC236}">
                <a16:creationId xmlns:a16="http://schemas.microsoft.com/office/drawing/2014/main" id="{8CE8E80A-051B-626F-EE8C-C5A0EA234A57}"/>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7466BC7-5C79-874C-DF68-7DF682B328BF}"/>
              </a:ext>
            </a:extLst>
          </p:cNvPr>
          <p:cNvSpPr txBox="1"/>
          <p:nvPr/>
        </p:nvSpPr>
        <p:spPr>
          <a:xfrm>
            <a:off x="147459" y="143698"/>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1" name="TextBox 10">
            <a:extLst>
              <a:ext uri="{FF2B5EF4-FFF2-40B4-BE49-F238E27FC236}">
                <a16:creationId xmlns:a16="http://schemas.microsoft.com/office/drawing/2014/main" id="{0C031D2F-C678-7805-1D8D-6BF8F3F4B255}"/>
              </a:ext>
            </a:extLst>
          </p:cNvPr>
          <p:cNvSpPr txBox="1"/>
          <p:nvPr/>
        </p:nvSpPr>
        <p:spPr>
          <a:xfrm>
            <a:off x="8071650" y="3137198"/>
            <a:ext cx="2975578"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Extension overlaps with tree roots, so </a:t>
            </a:r>
            <a:r>
              <a:rPr lang="en-GB" sz="2400" b="1" dirty="0">
                <a:latin typeface="Arial" panose="020B0604020202020204" pitchFamily="34" charset="0"/>
                <a:cs typeface="Arial" panose="020B0604020202020204" pitchFamily="34" charset="0"/>
              </a:rPr>
              <a:t>yes</a:t>
            </a:r>
            <a:r>
              <a:rPr lang="en-GB" sz="2400" dirty="0">
                <a:latin typeface="Arial" panose="020B0604020202020204" pitchFamily="34" charset="0"/>
                <a:cs typeface="Arial" panose="020B0604020202020204" pitchFamily="34" charset="0"/>
              </a:rPr>
              <a:t> – the extension will need deep foundations</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8156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CD2B886-C080-4244-5E5D-5CDC14CBE93B}"/>
              </a:ext>
            </a:extLst>
          </p:cNvPr>
          <p:cNvSpPr>
            <a:spLocks noGrp="1"/>
          </p:cNvSpPr>
          <p:nvPr>
            <p:ph type="sldNum" sz="quarter" idx="12"/>
          </p:nvPr>
        </p:nvSpPr>
        <p:spPr/>
        <p:txBody>
          <a:bodyPr/>
          <a:lstStyle/>
          <a:p>
            <a:fld id="{BAB26A49-E6E2-4EC6-A6B2-9EEDEFCE8D1E}" type="slidenum">
              <a:rPr lang="en-GB" smtClean="0"/>
              <a:t>2</a:t>
            </a:fld>
            <a:endParaRPr lang="en-GB"/>
          </a:p>
        </p:txBody>
      </p:sp>
      <p:pic>
        <p:nvPicPr>
          <p:cNvPr id="4" name="Picture 3" descr="An illustration of hand with finger pointing upwards. The illustration is cropped so that only the pointing finger and tops of the other fingers and thumb are visible. There is a horizontal line with a arrow pointing to left and right at the tip of the pointing finger."/>
          <p:cNvPicPr>
            <a:picLocks noChangeAspect="1"/>
          </p:cNvPicPr>
          <p:nvPr/>
        </p:nvPicPr>
        <p:blipFill>
          <a:blip r:embed="rId3" cstate="print">
            <a:extLst>
              <a:ext uri="{28A0092B-C50C-407E-A947-70E740481C1C}">
                <a14:useLocalDpi xmlns:a14="http://schemas.microsoft.com/office/drawing/2010/main"/>
              </a:ext>
            </a:extLst>
          </a:blip>
          <a:srcRect l="1831" r="1831"/>
          <a:stretch/>
        </p:blipFill>
        <p:spPr>
          <a:xfrm>
            <a:off x="1012458" y="1547704"/>
            <a:ext cx="1562793" cy="1421474"/>
          </a:xfrm>
          <a:prstGeom prst="rect">
            <a:avLst/>
          </a:prstGeom>
        </p:spPr>
      </p:pic>
      <p:pic>
        <p:nvPicPr>
          <p:cNvPr id="12" name="Picture 11" descr="An illustration of a man wearing a green shirt and blue trousers, brown shoes. He is standing with his arms stretched out to wither side. There is a horizontal line with a arrow pointing to left and right to indicate the distance between the tips of his hands."/>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909324" y="1547702"/>
            <a:ext cx="1636111" cy="1996094"/>
          </a:xfrm>
          <a:prstGeom prst="rect">
            <a:avLst/>
          </a:prstGeom>
        </p:spPr>
      </p:pic>
      <p:pic>
        <p:nvPicPr>
          <p:cNvPr id="19" name="Picture 18" descr="An illustration of the writing end of a purple pencil. The pencil is pointing vertically downwards. There is a horizontal line with arrows pointing to left and right at the tip of the pencil, along with a vertical line with an arrow pointing vertically downwards."/>
          <p:cNvPicPr>
            <a:picLocks noChangeAspect="1"/>
          </p:cNvPicPr>
          <p:nvPr/>
        </p:nvPicPr>
        <p:blipFill>
          <a:blip r:embed="rId5" cstate="print">
            <a:extLst>
              <a:ext uri="{28A0092B-C50C-407E-A947-70E740481C1C}">
                <a14:useLocalDpi xmlns:a14="http://schemas.microsoft.com/office/drawing/2010/main"/>
              </a:ext>
            </a:extLst>
          </a:blip>
          <a:srcRect l="4333" r="4333"/>
          <a:stretch/>
        </p:blipFill>
        <p:spPr>
          <a:xfrm>
            <a:off x="6646676" y="1619674"/>
            <a:ext cx="675758" cy="1818406"/>
          </a:xfrm>
          <a:prstGeom prst="rect">
            <a:avLst/>
          </a:prstGeom>
        </p:spPr>
      </p:pic>
      <p:sp>
        <p:nvSpPr>
          <p:cNvPr id="22" name="TextBox 21"/>
          <p:cNvSpPr txBox="1"/>
          <p:nvPr/>
        </p:nvSpPr>
        <p:spPr>
          <a:xfrm>
            <a:off x="9386207" y="4933416"/>
            <a:ext cx="9677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3" name="TextBox 22"/>
          <p:cNvSpPr txBox="1"/>
          <p:nvPr/>
        </p:nvSpPr>
        <p:spPr>
          <a:xfrm>
            <a:off x="1852832" y="5012892"/>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4" name="TextBox 23"/>
          <p:cNvSpPr txBox="1"/>
          <p:nvPr/>
        </p:nvSpPr>
        <p:spPr>
          <a:xfrm>
            <a:off x="7203048" y="4990964"/>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sp>
        <p:nvSpPr>
          <p:cNvPr id="25" name="TextBox 24"/>
          <p:cNvSpPr txBox="1"/>
          <p:nvPr/>
        </p:nvSpPr>
        <p:spPr>
          <a:xfrm>
            <a:off x="8482357" y="5673363"/>
            <a:ext cx="90385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km</a:t>
            </a:r>
          </a:p>
        </p:txBody>
      </p:sp>
      <p:sp>
        <p:nvSpPr>
          <p:cNvPr id="26" name="TextBox 25"/>
          <p:cNvSpPr txBox="1"/>
          <p:nvPr/>
        </p:nvSpPr>
        <p:spPr>
          <a:xfrm>
            <a:off x="4273286" y="5008186"/>
            <a:ext cx="117067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mm</a:t>
            </a:r>
          </a:p>
        </p:txBody>
      </p:sp>
      <p:sp>
        <p:nvSpPr>
          <p:cNvPr id="27" name="TextBox 26"/>
          <p:cNvSpPr txBox="1"/>
          <p:nvPr/>
        </p:nvSpPr>
        <p:spPr>
          <a:xfrm>
            <a:off x="5699855"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cm</a:t>
            </a:r>
          </a:p>
        </p:txBody>
      </p:sp>
      <p:sp>
        <p:nvSpPr>
          <p:cNvPr id="28" name="TextBox 27"/>
          <p:cNvSpPr txBox="1"/>
          <p:nvPr/>
        </p:nvSpPr>
        <p:spPr>
          <a:xfrm>
            <a:off x="2756682" y="5673364"/>
            <a:ext cx="120275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1000</a:t>
            </a:r>
            <a:r>
              <a:rPr lang="en-GB" sz="12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t>
            </a:r>
          </a:p>
        </p:txBody>
      </p:sp>
      <p:pic>
        <p:nvPicPr>
          <p:cNvPr id="21" name="Picture 20">
            <a:extLst>
              <a:ext uri="{FF2B5EF4-FFF2-40B4-BE49-F238E27FC236}">
                <a16:creationId xmlns:a16="http://schemas.microsoft.com/office/drawing/2014/main" id="{5B3785C0-E3F9-20A7-573D-681794F19506}"/>
              </a:ext>
            </a:extLst>
          </p:cNvPr>
          <p:cNvPicPr>
            <a:picLocks noChangeAspect="1"/>
          </p:cNvPicPr>
          <p:nvPr/>
        </p:nvPicPr>
        <p:blipFill>
          <a:blip r:embed="rId6"/>
          <a:stretch>
            <a:fillRect/>
          </a:stretch>
        </p:blipFill>
        <p:spPr>
          <a:xfrm>
            <a:off x="9901994" y="80246"/>
            <a:ext cx="2176461" cy="847417"/>
          </a:xfrm>
          <a:prstGeom prst="rect">
            <a:avLst/>
          </a:prstGeom>
        </p:spPr>
      </p:pic>
      <p:sp>
        <p:nvSpPr>
          <p:cNvPr id="5" name="Title 1">
            <a:extLst>
              <a:ext uri="{FF2B5EF4-FFF2-40B4-BE49-F238E27FC236}">
                <a16:creationId xmlns:a16="http://schemas.microsoft.com/office/drawing/2014/main" id="{9DCF4E6A-03F6-1D63-D422-3C54989FBBE4}"/>
              </a:ext>
            </a:extLst>
          </p:cNvPr>
          <p:cNvSpPr txBox="1">
            <a:spLocks/>
          </p:cNvSpPr>
          <p:nvPr/>
        </p:nvSpPr>
        <p:spPr>
          <a:xfrm>
            <a:off x="113545" y="12304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Find the measurements</a:t>
            </a:r>
          </a:p>
        </p:txBody>
      </p:sp>
      <p:sp>
        <p:nvSpPr>
          <p:cNvPr id="8" name="Isosceles Triangle 7">
            <a:extLst>
              <a:ext uri="{FF2B5EF4-FFF2-40B4-BE49-F238E27FC236}">
                <a16:creationId xmlns:a16="http://schemas.microsoft.com/office/drawing/2014/main" id="{E61A0C9D-E6B4-8AC1-D3CB-7D2E746179A9}"/>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41A38C-054F-56E6-6D29-78E042EB5BEA}"/>
              </a:ext>
            </a:extLst>
          </p:cNvPr>
          <p:cNvSpPr txBox="1"/>
          <p:nvPr/>
        </p:nvSpPr>
        <p:spPr>
          <a:xfrm>
            <a:off x="-58228" y="-3344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pic>
        <p:nvPicPr>
          <p:cNvPr id="1026" name="Picture 2" descr="An evening view of a wide suspension bridge with street lights reflected in the water below There is a horizontal line with a arrow pointing to left and right to indicate the distance between the bridges. ">
            <a:extLst>
              <a:ext uri="{FF2B5EF4-FFF2-40B4-BE49-F238E27FC236}">
                <a16:creationId xmlns:a16="http://schemas.microsoft.com/office/drawing/2014/main" id="{B7B2C073-C2F5-C9B0-8E1B-440F0450ADB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8197024" y="1878139"/>
            <a:ext cx="2943481" cy="16557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cxnSpLocks/>
          </p:cNvCxnSpPr>
          <p:nvPr/>
        </p:nvCxnSpPr>
        <p:spPr>
          <a:xfrm>
            <a:off x="8925635" y="2511188"/>
            <a:ext cx="1982873" cy="1260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230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ctrTitle"/>
          </p:nvPr>
        </p:nvSpPr>
        <p:spPr>
          <a:xfrm>
            <a:off x="1419497" y="433421"/>
            <a:ext cx="9454432" cy="139537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Scales, </a:t>
            </a:r>
            <a:r>
              <a:rPr lang="en-GB" sz="4000" b="1">
                <a:solidFill>
                  <a:schemeClr val="lt1"/>
                </a:solidFill>
                <a:latin typeface="Arial"/>
                <a:ea typeface="Arial"/>
                <a:cs typeface="Arial"/>
                <a:sym typeface="Arial"/>
              </a:rPr>
              <a:t>maps and </a:t>
            </a:r>
            <a:r>
              <a:rPr lang="en-GB" sz="4000" b="1" dirty="0">
                <a:solidFill>
                  <a:schemeClr val="lt1"/>
                </a:solidFill>
                <a:latin typeface="Arial"/>
                <a:ea typeface="Arial"/>
                <a:cs typeface="Arial"/>
                <a:sym typeface="Arial"/>
              </a:rPr>
              <a:t>scale drawings Level 2</a:t>
            </a:r>
            <a:endParaRPr sz="4000" dirty="0"/>
          </a:p>
        </p:txBody>
      </p:sp>
      <p:sp>
        <p:nvSpPr>
          <p:cNvPr id="437" name="Google Shape;4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439" name="Google Shape;439;p16"/>
          <p:cNvSpPr txBox="1"/>
          <p:nvPr/>
        </p:nvSpPr>
        <p:spPr>
          <a:xfrm>
            <a:off x="1523999" y="5245915"/>
            <a:ext cx="9454433" cy="108007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a:ea typeface="Arial"/>
                <a:cs typeface="Arial"/>
                <a:sym typeface="Arial"/>
              </a:rPr>
              <a:t>Suggested further steps/areas to work on</a:t>
            </a:r>
            <a:endParaRPr dirty="0"/>
          </a:p>
          <a:p>
            <a:pPr marL="231775" marR="0" lvl="0" indent="-231775" algn="l" rtl="0">
              <a:lnSpc>
                <a:spcPct val="110714"/>
              </a:lnSpc>
              <a:spcBef>
                <a:spcPts val="1600"/>
              </a:spcBef>
              <a:spcAft>
                <a:spcPts val="0"/>
              </a:spcAft>
              <a:buClr>
                <a:schemeClr val="accent1"/>
              </a:buClr>
              <a:buSzPct val="100000"/>
              <a:buFont typeface="Arial"/>
              <a:buChar char="•"/>
            </a:pPr>
            <a:r>
              <a:rPr lang="en-GB" sz="2800" dirty="0">
                <a:solidFill>
                  <a:schemeClr val="dk1"/>
                </a:solidFill>
                <a:latin typeface="Arial"/>
                <a:ea typeface="Arial"/>
                <a:cs typeface="Arial"/>
                <a:sym typeface="Arial"/>
              </a:rPr>
              <a:t>Converting between imperial units and metric units</a:t>
            </a:r>
            <a:endParaRPr dirty="0"/>
          </a:p>
        </p:txBody>
      </p:sp>
      <p:sp>
        <p:nvSpPr>
          <p:cNvPr id="2" name="Subtitle 2">
            <a:extLst>
              <a:ext uri="{FF2B5EF4-FFF2-40B4-BE49-F238E27FC236}">
                <a16:creationId xmlns:a16="http://schemas.microsoft.com/office/drawing/2014/main" id="{2ECB5F0A-0AA3-883B-3A7D-23AD3408EE52}"/>
              </a:ext>
            </a:extLst>
          </p:cNvPr>
          <p:cNvSpPr txBox="1">
            <a:spLocks/>
          </p:cNvSpPr>
          <p:nvPr/>
        </p:nvSpPr>
        <p:spPr>
          <a:xfrm>
            <a:off x="1419496" y="2158907"/>
            <a:ext cx="9454433" cy="2869083"/>
          </a:xfrm>
          <a:prstGeom prst="rect">
            <a:avLst/>
          </a:prstGeom>
          <a:ln w="38100">
            <a:solidFill>
              <a:schemeClr val="accent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3200" b="1">
                <a:solidFill>
                  <a:schemeClr val="accent1"/>
                </a:solidFill>
                <a:latin typeface="Arial" panose="020B0604020202020204" pitchFamily="34" charset="0"/>
                <a:cs typeface="Arial" panose="020B0604020202020204" pitchFamily="34" charset="0"/>
              </a:rPr>
              <a:t>Objectives</a:t>
            </a:r>
            <a:endParaRPr lang="en-GB" sz="4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convert metric units of measurement</a:t>
            </a:r>
          </a:p>
          <a:p>
            <a:pPr marL="231775" indent="-231775" algn="l">
              <a:lnSpc>
                <a:spcPct val="120000"/>
              </a:lnSpc>
              <a:spcBef>
                <a:spcPts val="0"/>
              </a:spcBef>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use a scale to find lengths</a:t>
            </a:r>
          </a:p>
          <a:p>
            <a:pPr marL="231775" indent="-231775" algn="l">
              <a:lnSpc>
                <a:spcPts val="3100"/>
              </a:lnSpc>
              <a:spcAft>
                <a:spcPts val="600"/>
              </a:spcAft>
              <a:buClr>
                <a:schemeClr val="accent1"/>
              </a:buClr>
              <a:buFont typeface="Arial" panose="020B0604020202020204" pitchFamily="34" charset="0"/>
              <a:buChar char="•"/>
            </a:pPr>
            <a:r>
              <a:rPr lang="en-GB" sz="2600" dirty="0">
                <a:latin typeface="Arial" panose="020B0604020202020204" pitchFamily="34" charset="0"/>
                <a:cs typeface="Arial" panose="020B0604020202020204" pitchFamily="34" charset="0"/>
              </a:rPr>
              <a:t>To be able to represent a proportional situation in a ratio table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6:</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2480849"/>
          </a:xfrm>
          <a:solidFill>
            <a:schemeClr val="bg1"/>
          </a:solidFill>
          <a:ln w="38100">
            <a:solidFill>
              <a:schemeClr val="accent1"/>
            </a:solidFill>
          </a:ln>
        </p:spPr>
        <p:txBody>
          <a:bodyPr>
            <a:normAutofit/>
          </a:bodyPr>
          <a:lstStyle/>
          <a:p>
            <a:pPr algn="l">
              <a:lnSpc>
                <a:spcPct val="120000"/>
              </a:lnSpc>
              <a:spcBef>
                <a:spcPts val="0"/>
              </a:spcBef>
            </a:pP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Photo acknowledgements</a:t>
            </a:r>
          </a:p>
          <a:p>
            <a:pPr algn="l">
              <a:lnSpc>
                <a:spcPct val="120000"/>
              </a:lnSpc>
              <a:spcBef>
                <a:spcPts val="0"/>
              </a:spcBef>
            </a:pPr>
            <a:r>
              <a:rPr lang="en-GB" sz="2000" b="1" kern="0" dirty="0">
                <a:effectLst/>
                <a:latin typeface="Arial" panose="020B0604020202020204" pitchFamily="34" charset="0"/>
                <a:ea typeface="Times New Roman" panose="02020603050405020304" pitchFamily="18" charset="0"/>
                <a:cs typeface="Arial" panose="020B0604020202020204" pitchFamily="34" charset="0"/>
              </a:rPr>
              <a:t>Shutterstock.com: </a:t>
            </a:r>
            <a:r>
              <a:rPr lang="en-GB" sz="2000" kern="0" dirty="0">
                <a:effectLst/>
                <a:latin typeface="Arial" panose="020B0604020202020204" pitchFamily="34" charset="0"/>
                <a:ea typeface="Times New Roman" panose="02020603050405020304" pitchFamily="18" charset="0"/>
                <a:cs typeface="Arial" panose="020B0604020202020204" pitchFamily="34" charset="0"/>
              </a:rPr>
              <a:t>3DMI, Luke Broughton, Maria </a:t>
            </a:r>
            <a:r>
              <a:rPr lang="en-GB" sz="2000" kern="0" dirty="0" err="1">
                <a:effectLst/>
                <a:latin typeface="Arial" panose="020B0604020202020204" pitchFamily="34" charset="0"/>
                <a:ea typeface="Times New Roman" panose="02020603050405020304" pitchFamily="18" charset="0"/>
                <a:cs typeface="Arial" panose="020B0604020202020204" pitchFamily="34" charset="0"/>
              </a:rPr>
              <a:t>Kazanova</a:t>
            </a:r>
            <a:endParaRPr lang="en-GB" sz="2000" kern="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20000"/>
              </a:lnSpc>
              <a:spcBef>
                <a:spcPts val="0"/>
              </a:spcBef>
            </a:pP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Text Acknowledgements</a:t>
            </a:r>
          </a:p>
          <a:p>
            <a:pPr algn="l">
              <a:lnSpc>
                <a:spcPct val="120000"/>
              </a:lnSpc>
              <a:spcBef>
                <a:spcPts val="0"/>
              </a:spcBef>
            </a:pPr>
            <a:r>
              <a:rPr lang="en-GB" sz="2000" kern="0" dirty="0">
                <a:effectLst/>
                <a:latin typeface="Arial" panose="020B0604020202020204" pitchFamily="34" charset="0"/>
                <a:ea typeface="Times New Roman" panose="02020603050405020304" pitchFamily="18" charset="0"/>
                <a:cs typeface="Arial" panose="020B0604020202020204" pitchFamily="34" charset="0"/>
              </a:rPr>
              <a:t>Pearson Edexcel Functional Skills, Past Paper 1 - Mathematics Level 2 (Calculator) PMAT2/C01 Question 7, Pearson Edexcel Functional Skills, Past Paper 4 - Mathematics Level 2 (Calculator) PMAT2/C01 Question 6</a:t>
            </a:r>
            <a:endParaRPr lang="en-GB" sz="2000" i="1" dirty="0">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endParaRPr lang="en-GB" sz="20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gn="l"/>
            <a:endParaRPr lang="en-GB" sz="2000" dirty="0"/>
          </a:p>
        </p:txBody>
      </p:sp>
      <p:pic>
        <p:nvPicPr>
          <p:cNvPr id="6" name="Picture 5" descr="A picture containing text, plate, tableware, dishware&#10;&#10;Description automatically generated">
            <a:extLst>
              <a:ext uri="{FF2B5EF4-FFF2-40B4-BE49-F238E27FC236}">
                <a16:creationId xmlns:a16="http://schemas.microsoft.com/office/drawing/2014/main" id="{896C2623-EE65-9EC6-737D-B1304E5B07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0400" y="348932"/>
            <a:ext cx="3367835" cy="55268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5A60FB4-55E2-B357-7AAA-2F87E4F4EC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179059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CD2B886-C080-4244-5E5D-5CDC14CBE93B}"/>
              </a:ext>
            </a:extLst>
          </p:cNvPr>
          <p:cNvSpPr>
            <a:spLocks noGrp="1"/>
          </p:cNvSpPr>
          <p:nvPr>
            <p:ph type="sldNum" sz="quarter" idx="12"/>
          </p:nvPr>
        </p:nvSpPr>
        <p:spPr/>
        <p:txBody>
          <a:bodyPr/>
          <a:lstStyle/>
          <a:p>
            <a:fld id="{BAB26A49-E6E2-4EC6-A6B2-9EEDEFCE8D1E}" type="slidenum">
              <a:rPr lang="en-GB" smtClean="0"/>
              <a:t>3</a:t>
            </a:fld>
            <a:endParaRPr lang="en-GB"/>
          </a:p>
        </p:txBody>
      </p:sp>
      <p:pic>
        <p:nvPicPr>
          <p:cNvPr id="4" name="Picture 3" descr="An illustration of hand with finger pointing upwards. The illustration is cropped so that only the pointing finger and tops of the other fingers and thumb are visible. There is a horizontal line with a arrow pointing to left and right at the tip of the pointing finger."/>
          <p:cNvPicPr>
            <a:picLocks noChangeAspect="1"/>
          </p:cNvPicPr>
          <p:nvPr/>
        </p:nvPicPr>
        <p:blipFill>
          <a:blip r:embed="rId3" cstate="print">
            <a:extLst>
              <a:ext uri="{28A0092B-C50C-407E-A947-70E740481C1C}">
                <a14:useLocalDpi xmlns:a14="http://schemas.microsoft.com/office/drawing/2010/main"/>
              </a:ext>
            </a:extLst>
          </a:blip>
          <a:srcRect l="1831" r="1831"/>
          <a:stretch/>
        </p:blipFill>
        <p:spPr>
          <a:xfrm>
            <a:off x="1178717" y="1395302"/>
            <a:ext cx="1562793" cy="1421474"/>
          </a:xfrm>
          <a:prstGeom prst="rect">
            <a:avLst/>
          </a:prstGeom>
        </p:spPr>
      </p:pic>
      <p:pic>
        <p:nvPicPr>
          <p:cNvPr id="12" name="Picture 11" descr="An illustration of a man wearing a green shirt and blue trousers, brown shoes. He is standing with his arms stretched out to wither side. There is a horizontal line with a arrow pointing to left and right to indicate the distance between the tips of his hands."/>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075583" y="1395300"/>
            <a:ext cx="1636111" cy="1996094"/>
          </a:xfrm>
          <a:prstGeom prst="rect">
            <a:avLst/>
          </a:prstGeom>
        </p:spPr>
      </p:pic>
      <p:pic>
        <p:nvPicPr>
          <p:cNvPr id="19" name="Picture 18" descr="An illustration of the writing end of a purple pencil. The pencil is pointing vertically downwards. There is a horizontal line with arrows pointing to left and right at the tip of the pencil, along with a vertical line with an arrow pointing vertically downwards."/>
          <p:cNvPicPr>
            <a:picLocks noChangeAspect="1"/>
          </p:cNvPicPr>
          <p:nvPr/>
        </p:nvPicPr>
        <p:blipFill>
          <a:blip r:embed="rId5" cstate="print">
            <a:extLst>
              <a:ext uri="{28A0092B-C50C-407E-A947-70E740481C1C}">
                <a14:useLocalDpi xmlns:a14="http://schemas.microsoft.com/office/drawing/2010/main"/>
              </a:ext>
            </a:extLst>
          </a:blip>
          <a:srcRect l="4333" r="4333"/>
          <a:stretch/>
        </p:blipFill>
        <p:spPr>
          <a:xfrm>
            <a:off x="6812935" y="1467272"/>
            <a:ext cx="675758" cy="1818406"/>
          </a:xfrm>
          <a:prstGeom prst="rect">
            <a:avLst/>
          </a:prstGeom>
        </p:spPr>
      </p:pic>
      <p:sp>
        <p:nvSpPr>
          <p:cNvPr id="5" name="Title 1">
            <a:extLst>
              <a:ext uri="{FF2B5EF4-FFF2-40B4-BE49-F238E27FC236}">
                <a16:creationId xmlns:a16="http://schemas.microsoft.com/office/drawing/2014/main" id="{9DCF4E6A-03F6-1D63-D422-3C54989FBBE4}"/>
              </a:ext>
            </a:extLst>
          </p:cNvPr>
          <p:cNvSpPr txBox="1">
            <a:spLocks/>
          </p:cNvSpPr>
          <p:nvPr/>
        </p:nvSpPr>
        <p:spPr>
          <a:xfrm>
            <a:off x="113545" y="123040"/>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Find the measurements</a:t>
            </a:r>
          </a:p>
        </p:txBody>
      </p:sp>
      <p:sp>
        <p:nvSpPr>
          <p:cNvPr id="8" name="Isosceles Triangle 7">
            <a:extLst>
              <a:ext uri="{FF2B5EF4-FFF2-40B4-BE49-F238E27FC236}">
                <a16:creationId xmlns:a16="http://schemas.microsoft.com/office/drawing/2014/main" id="{E61A0C9D-E6B4-8AC1-D3CB-7D2E746179A9}"/>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CB41A38C-054F-56E6-6D29-78E042EB5BEA}"/>
              </a:ext>
            </a:extLst>
          </p:cNvPr>
          <p:cNvSpPr txBox="1"/>
          <p:nvPr/>
        </p:nvSpPr>
        <p:spPr>
          <a:xfrm>
            <a:off x="-58228" y="-3344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pic>
        <p:nvPicPr>
          <p:cNvPr id="1026" name="Picture 2" descr="An evening view of a wide suspension bridge with street lights reflected in the water below There is a horizontal line with a arrow pointing to left and right to indicate the distance between the bridges. ">
            <a:extLst>
              <a:ext uri="{FF2B5EF4-FFF2-40B4-BE49-F238E27FC236}">
                <a16:creationId xmlns:a16="http://schemas.microsoft.com/office/drawing/2014/main" id="{B7B2C073-C2F5-C9B0-8E1B-440F0450ADB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8363283" y="1725737"/>
            <a:ext cx="2943481" cy="16557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a:cxnSpLocks/>
          </p:cNvCxnSpPr>
          <p:nvPr/>
        </p:nvCxnSpPr>
        <p:spPr>
          <a:xfrm>
            <a:off x="9091894" y="2358786"/>
            <a:ext cx="1982873" cy="1260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0" name="Subtitle 2">
            <a:extLst>
              <a:ext uri="{FF2B5EF4-FFF2-40B4-BE49-F238E27FC236}">
                <a16:creationId xmlns:a16="http://schemas.microsoft.com/office/drawing/2014/main" id="{AE1AF627-D652-9160-3DC4-FE781C76979E}"/>
              </a:ext>
            </a:extLst>
          </p:cNvPr>
          <p:cNvSpPr txBox="1">
            <a:spLocks/>
          </p:cNvSpPr>
          <p:nvPr/>
        </p:nvSpPr>
        <p:spPr>
          <a:xfrm>
            <a:off x="1632070" y="4588275"/>
            <a:ext cx="9144000" cy="1655762"/>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p>
        </p:txBody>
      </p:sp>
      <p:sp>
        <p:nvSpPr>
          <p:cNvPr id="1031" name="TextBox 1030">
            <a:extLst>
              <a:ext uri="{FF2B5EF4-FFF2-40B4-BE49-F238E27FC236}">
                <a16:creationId xmlns:a16="http://schemas.microsoft.com/office/drawing/2014/main" id="{116469A1-D4C9-BD78-09E2-AD45E7351838}"/>
              </a:ext>
            </a:extLst>
          </p:cNvPr>
          <p:cNvSpPr txBox="1"/>
          <p:nvPr/>
        </p:nvSpPr>
        <p:spPr>
          <a:xfrm>
            <a:off x="9616328" y="4781014"/>
            <a:ext cx="903850" cy="461665"/>
          </a:xfrm>
          <a:prstGeom prst="rect">
            <a:avLst/>
          </a:prstGeom>
          <a:noFill/>
        </p:spPr>
        <p:txBody>
          <a:bodyPr wrap="square" rtlCol="0">
            <a:spAutoFit/>
          </a:bodyPr>
          <a:lstStyle/>
          <a:p>
            <a:r>
              <a:rPr lang="en-GB" sz="2400" dirty="0"/>
              <a:t>1 mm</a:t>
            </a:r>
          </a:p>
        </p:txBody>
      </p:sp>
      <p:sp>
        <p:nvSpPr>
          <p:cNvPr id="1032" name="TextBox 1031">
            <a:extLst>
              <a:ext uri="{FF2B5EF4-FFF2-40B4-BE49-F238E27FC236}">
                <a16:creationId xmlns:a16="http://schemas.microsoft.com/office/drawing/2014/main" id="{2C0FEB1B-1A7B-9E1B-F0F1-1D4AB929C4F5}"/>
              </a:ext>
            </a:extLst>
          </p:cNvPr>
          <p:cNvSpPr txBox="1"/>
          <p:nvPr/>
        </p:nvSpPr>
        <p:spPr>
          <a:xfrm>
            <a:off x="1918299" y="4894844"/>
            <a:ext cx="903850" cy="461665"/>
          </a:xfrm>
          <a:prstGeom prst="rect">
            <a:avLst/>
          </a:prstGeom>
          <a:noFill/>
        </p:spPr>
        <p:txBody>
          <a:bodyPr wrap="square" rtlCol="0">
            <a:spAutoFit/>
          </a:bodyPr>
          <a:lstStyle/>
          <a:p>
            <a:r>
              <a:rPr lang="en-GB" sz="2400" dirty="0"/>
              <a:t>1 cm</a:t>
            </a:r>
          </a:p>
        </p:txBody>
      </p:sp>
      <p:sp>
        <p:nvSpPr>
          <p:cNvPr id="1033" name="TextBox 1032">
            <a:extLst>
              <a:ext uri="{FF2B5EF4-FFF2-40B4-BE49-F238E27FC236}">
                <a16:creationId xmlns:a16="http://schemas.microsoft.com/office/drawing/2014/main" id="{AD52560B-F235-A6AF-E1BE-E9DB1722A9E6}"/>
              </a:ext>
            </a:extLst>
          </p:cNvPr>
          <p:cNvSpPr txBox="1"/>
          <p:nvPr/>
        </p:nvSpPr>
        <p:spPr>
          <a:xfrm>
            <a:off x="7465559" y="4950856"/>
            <a:ext cx="903850" cy="461665"/>
          </a:xfrm>
          <a:prstGeom prst="rect">
            <a:avLst/>
          </a:prstGeom>
          <a:noFill/>
        </p:spPr>
        <p:txBody>
          <a:bodyPr wrap="square" rtlCol="0">
            <a:spAutoFit/>
          </a:bodyPr>
          <a:lstStyle/>
          <a:p>
            <a:r>
              <a:rPr lang="en-GB" sz="2400" dirty="0"/>
              <a:t>1 m</a:t>
            </a:r>
          </a:p>
        </p:txBody>
      </p:sp>
      <p:sp>
        <p:nvSpPr>
          <p:cNvPr id="1034" name="TextBox 1033">
            <a:extLst>
              <a:ext uri="{FF2B5EF4-FFF2-40B4-BE49-F238E27FC236}">
                <a16:creationId xmlns:a16="http://schemas.microsoft.com/office/drawing/2014/main" id="{C32F1013-A10E-8540-2667-0D842DBD2B76}"/>
              </a:ext>
            </a:extLst>
          </p:cNvPr>
          <p:cNvSpPr txBox="1"/>
          <p:nvPr/>
        </p:nvSpPr>
        <p:spPr>
          <a:xfrm>
            <a:off x="8712784" y="5456793"/>
            <a:ext cx="903850" cy="461665"/>
          </a:xfrm>
          <a:prstGeom prst="rect">
            <a:avLst/>
          </a:prstGeom>
          <a:noFill/>
        </p:spPr>
        <p:txBody>
          <a:bodyPr wrap="square" rtlCol="0">
            <a:spAutoFit/>
          </a:bodyPr>
          <a:lstStyle/>
          <a:p>
            <a:r>
              <a:rPr lang="en-GB" sz="2400" dirty="0"/>
              <a:t>1 km</a:t>
            </a:r>
          </a:p>
        </p:txBody>
      </p:sp>
      <p:sp>
        <p:nvSpPr>
          <p:cNvPr id="1035" name="TextBox 1034">
            <a:extLst>
              <a:ext uri="{FF2B5EF4-FFF2-40B4-BE49-F238E27FC236}">
                <a16:creationId xmlns:a16="http://schemas.microsoft.com/office/drawing/2014/main" id="{BC872C74-4CA2-49D7-1F31-2E659AD11163}"/>
              </a:ext>
            </a:extLst>
          </p:cNvPr>
          <p:cNvSpPr txBox="1"/>
          <p:nvPr/>
        </p:nvSpPr>
        <p:spPr>
          <a:xfrm>
            <a:off x="4439545" y="4855784"/>
            <a:ext cx="1113147" cy="461665"/>
          </a:xfrm>
          <a:prstGeom prst="rect">
            <a:avLst/>
          </a:prstGeom>
          <a:noFill/>
        </p:spPr>
        <p:txBody>
          <a:bodyPr wrap="square" rtlCol="0">
            <a:spAutoFit/>
          </a:bodyPr>
          <a:lstStyle/>
          <a:p>
            <a:r>
              <a:rPr lang="en-GB" sz="2400" dirty="0"/>
              <a:t>10 mm</a:t>
            </a:r>
          </a:p>
        </p:txBody>
      </p:sp>
      <p:sp>
        <p:nvSpPr>
          <p:cNvPr id="1036" name="TextBox 1035">
            <a:extLst>
              <a:ext uri="{FF2B5EF4-FFF2-40B4-BE49-F238E27FC236}">
                <a16:creationId xmlns:a16="http://schemas.microsoft.com/office/drawing/2014/main" id="{A1AD9C39-F7BA-64CF-9955-FE1907371A04}"/>
              </a:ext>
            </a:extLst>
          </p:cNvPr>
          <p:cNvSpPr txBox="1"/>
          <p:nvPr/>
        </p:nvSpPr>
        <p:spPr>
          <a:xfrm>
            <a:off x="5898199" y="5424710"/>
            <a:ext cx="1276248" cy="460800"/>
          </a:xfrm>
          <a:prstGeom prst="rect">
            <a:avLst/>
          </a:prstGeom>
          <a:noFill/>
        </p:spPr>
        <p:txBody>
          <a:bodyPr wrap="square" rtlCol="0">
            <a:spAutoFit/>
          </a:bodyPr>
          <a:lstStyle/>
          <a:p>
            <a:r>
              <a:rPr lang="en-GB" sz="2400" dirty="0"/>
              <a:t>100 cm</a:t>
            </a:r>
          </a:p>
        </p:txBody>
      </p:sp>
      <p:sp>
        <p:nvSpPr>
          <p:cNvPr id="1037" name="TextBox 1036">
            <a:extLst>
              <a:ext uri="{FF2B5EF4-FFF2-40B4-BE49-F238E27FC236}">
                <a16:creationId xmlns:a16="http://schemas.microsoft.com/office/drawing/2014/main" id="{27C085B2-60AF-9429-1EBC-8BD3C2FEB78B}"/>
              </a:ext>
            </a:extLst>
          </p:cNvPr>
          <p:cNvSpPr txBox="1"/>
          <p:nvPr/>
        </p:nvSpPr>
        <p:spPr>
          <a:xfrm>
            <a:off x="3083613" y="5424710"/>
            <a:ext cx="1131897" cy="461665"/>
          </a:xfrm>
          <a:prstGeom prst="rect">
            <a:avLst/>
          </a:prstGeom>
          <a:noFill/>
        </p:spPr>
        <p:txBody>
          <a:bodyPr wrap="square" rtlCol="0">
            <a:spAutoFit/>
          </a:bodyPr>
          <a:lstStyle/>
          <a:p>
            <a:r>
              <a:rPr lang="en-GB" sz="2400" dirty="0"/>
              <a:t>1000 m</a:t>
            </a:r>
          </a:p>
        </p:txBody>
      </p:sp>
      <p:cxnSp>
        <p:nvCxnSpPr>
          <p:cNvPr id="1038" name="Straight Arrow Connector 1037">
            <a:extLst>
              <a:ext uri="{FF2B5EF4-FFF2-40B4-BE49-F238E27FC236}">
                <a16:creationId xmlns:a16="http://schemas.microsoft.com/office/drawing/2014/main" id="{248781C0-8CCA-91F8-ACCD-9ED272C059C9}"/>
              </a:ext>
            </a:extLst>
          </p:cNvPr>
          <p:cNvCxnSpPr/>
          <p:nvPr/>
        </p:nvCxnSpPr>
        <p:spPr>
          <a:xfrm flipV="1">
            <a:off x="9589695" y="2484882"/>
            <a:ext cx="1539664" cy="52463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9" name="Arrow: Up 1038">
            <a:extLst>
              <a:ext uri="{FF2B5EF4-FFF2-40B4-BE49-F238E27FC236}">
                <a16:creationId xmlns:a16="http://schemas.microsoft.com/office/drawing/2014/main" id="{B6290C68-AF8D-B1AB-3003-2A37BCC51798}"/>
              </a:ext>
            </a:extLst>
          </p:cNvPr>
          <p:cNvSpPr/>
          <p:nvPr/>
        </p:nvSpPr>
        <p:spPr>
          <a:xfrm rot="21049504">
            <a:off x="1925918" y="2946328"/>
            <a:ext cx="451320" cy="2014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Arrow: Up 1039">
            <a:extLst>
              <a:ext uri="{FF2B5EF4-FFF2-40B4-BE49-F238E27FC236}">
                <a16:creationId xmlns:a16="http://schemas.microsoft.com/office/drawing/2014/main" id="{A9F84FAC-E578-0046-3B5A-A8A0BA885EA1}"/>
              </a:ext>
            </a:extLst>
          </p:cNvPr>
          <p:cNvSpPr/>
          <p:nvPr/>
        </p:nvSpPr>
        <p:spPr>
          <a:xfrm rot="19321442">
            <a:off x="6214694" y="1790813"/>
            <a:ext cx="386730" cy="35584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Arrow: Up 1040">
            <a:extLst>
              <a:ext uri="{FF2B5EF4-FFF2-40B4-BE49-F238E27FC236}">
                <a16:creationId xmlns:a16="http://schemas.microsoft.com/office/drawing/2014/main" id="{35D63895-8635-810F-1EAD-A955DF38D848}"/>
              </a:ext>
            </a:extLst>
          </p:cNvPr>
          <p:cNvSpPr/>
          <p:nvPr/>
        </p:nvSpPr>
        <p:spPr>
          <a:xfrm rot="18323024">
            <a:off x="8297003" y="2717174"/>
            <a:ext cx="345068" cy="2779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Arrow: Up 1041">
            <a:extLst>
              <a:ext uri="{FF2B5EF4-FFF2-40B4-BE49-F238E27FC236}">
                <a16:creationId xmlns:a16="http://schemas.microsoft.com/office/drawing/2014/main" id="{3CDF3D62-BD9B-C1DD-A45D-A3D4FEADE87B}"/>
              </a:ext>
            </a:extLst>
          </p:cNvPr>
          <p:cNvSpPr/>
          <p:nvPr/>
        </p:nvSpPr>
        <p:spPr>
          <a:xfrm rot="1557187">
            <a:off x="9302355" y="2858496"/>
            <a:ext cx="410158" cy="27393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 1042">
            <a:extLst>
              <a:ext uri="{FF2B5EF4-FFF2-40B4-BE49-F238E27FC236}">
                <a16:creationId xmlns:a16="http://schemas.microsoft.com/office/drawing/2014/main" id="{C945FDE1-59AE-BEAF-3089-3BA676A5C48D}"/>
              </a:ext>
            </a:extLst>
          </p:cNvPr>
          <p:cNvSpPr>
            <a:spLocks noChangeAspect="1"/>
          </p:cNvSpPr>
          <p:nvPr/>
        </p:nvSpPr>
        <p:spPr>
          <a:xfrm>
            <a:off x="1816446" y="4698734"/>
            <a:ext cx="1044000" cy="104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 1043">
            <a:extLst>
              <a:ext uri="{FF2B5EF4-FFF2-40B4-BE49-F238E27FC236}">
                <a16:creationId xmlns:a16="http://schemas.microsoft.com/office/drawing/2014/main" id="{273B984E-71A3-338E-E25B-5B70770035D0}"/>
              </a:ext>
            </a:extLst>
          </p:cNvPr>
          <p:cNvSpPr>
            <a:spLocks noChangeAspect="1"/>
          </p:cNvSpPr>
          <p:nvPr/>
        </p:nvSpPr>
        <p:spPr>
          <a:xfrm>
            <a:off x="4432872" y="4616677"/>
            <a:ext cx="1044000" cy="104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 1044">
            <a:extLst>
              <a:ext uri="{FF2B5EF4-FFF2-40B4-BE49-F238E27FC236}">
                <a16:creationId xmlns:a16="http://schemas.microsoft.com/office/drawing/2014/main" id="{2AB1894C-48E5-4B16-58B5-482170D7CBDD}"/>
              </a:ext>
            </a:extLst>
          </p:cNvPr>
          <p:cNvSpPr>
            <a:spLocks noChangeAspect="1"/>
          </p:cNvSpPr>
          <p:nvPr/>
        </p:nvSpPr>
        <p:spPr>
          <a:xfrm>
            <a:off x="3130780" y="5126011"/>
            <a:ext cx="1044000" cy="104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 1045">
            <a:extLst>
              <a:ext uri="{FF2B5EF4-FFF2-40B4-BE49-F238E27FC236}">
                <a16:creationId xmlns:a16="http://schemas.microsoft.com/office/drawing/2014/main" id="{5FE98AE5-A530-046D-DF3F-E93103279724}"/>
              </a:ext>
            </a:extLst>
          </p:cNvPr>
          <p:cNvSpPr>
            <a:spLocks noChangeAspect="1"/>
          </p:cNvSpPr>
          <p:nvPr/>
        </p:nvSpPr>
        <p:spPr>
          <a:xfrm>
            <a:off x="8558805" y="5142053"/>
            <a:ext cx="1044000" cy="104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 1046">
            <a:extLst>
              <a:ext uri="{FF2B5EF4-FFF2-40B4-BE49-F238E27FC236}">
                <a16:creationId xmlns:a16="http://schemas.microsoft.com/office/drawing/2014/main" id="{27C02BCD-0FD0-411A-B557-5F98D585BA4C}"/>
              </a:ext>
            </a:extLst>
          </p:cNvPr>
          <p:cNvSpPr>
            <a:spLocks noChangeAspect="1"/>
          </p:cNvSpPr>
          <p:nvPr/>
        </p:nvSpPr>
        <p:spPr>
          <a:xfrm>
            <a:off x="5888798" y="5139807"/>
            <a:ext cx="1044000" cy="1044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 1047">
            <a:extLst>
              <a:ext uri="{FF2B5EF4-FFF2-40B4-BE49-F238E27FC236}">
                <a16:creationId xmlns:a16="http://schemas.microsoft.com/office/drawing/2014/main" id="{9806A1C8-E4A2-3546-7B45-72F752C7B336}"/>
              </a:ext>
            </a:extLst>
          </p:cNvPr>
          <p:cNvSpPr>
            <a:spLocks noChangeAspect="1"/>
          </p:cNvSpPr>
          <p:nvPr/>
        </p:nvSpPr>
        <p:spPr>
          <a:xfrm>
            <a:off x="7221624" y="4613130"/>
            <a:ext cx="1044000" cy="104400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20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 illustration of a pale green coloured ruler showing measurements in cm from '1' to '10'. ">
            <a:extLst>
              <a:ext uri="{FF2B5EF4-FFF2-40B4-BE49-F238E27FC236}">
                <a16:creationId xmlns:a16="http://schemas.microsoft.com/office/drawing/2014/main" id="{59AACA65-756B-0918-6D2F-5F9742DD48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476" y="1876606"/>
            <a:ext cx="5944956" cy="1019934"/>
          </a:xfrm>
          <a:prstGeom prst="rect">
            <a:avLst/>
          </a:prstGeom>
        </p:spPr>
      </p:pic>
      <p:sp>
        <p:nvSpPr>
          <p:cNvPr id="7" name="Cloud 6"/>
          <p:cNvSpPr/>
          <p:nvPr/>
        </p:nvSpPr>
        <p:spPr>
          <a:xfrm>
            <a:off x="5675582" y="2804772"/>
            <a:ext cx="5678218" cy="1564532"/>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1DC912BC-8C2C-312A-BDCD-C7264D7EB88E}"/>
              </a:ext>
            </a:extLst>
          </p:cNvPr>
          <p:cNvSpPr>
            <a:spLocks noGrp="1"/>
          </p:cNvSpPr>
          <p:nvPr>
            <p:ph type="sldNum" sz="quarter" idx="12"/>
          </p:nvPr>
        </p:nvSpPr>
        <p:spPr/>
        <p:txBody>
          <a:bodyPr/>
          <a:lstStyle/>
          <a:p>
            <a:fld id="{BAB26A49-E6E2-4EC6-A6B2-9EEDEFCE8D1E}" type="slidenum">
              <a:rPr lang="en-GB" smtClean="0"/>
              <a:t>4</a:t>
            </a:fld>
            <a:endParaRPr lang="en-GB"/>
          </a:p>
        </p:txBody>
      </p:sp>
      <p:sp>
        <p:nvSpPr>
          <p:cNvPr id="3" name="Content Placeholder 2">
            <a:extLst>
              <a:ext uri="{FF2B5EF4-FFF2-40B4-BE49-F238E27FC236}">
                <a16:creationId xmlns:a16="http://schemas.microsoft.com/office/drawing/2014/main" id="{D9914CC3-9C0B-4BE0-9A17-337AB96D51CE}"/>
              </a:ext>
            </a:extLst>
          </p:cNvPr>
          <p:cNvSpPr>
            <a:spLocks noGrp="1"/>
          </p:cNvSpPr>
          <p:nvPr>
            <p:ph idx="4294967295"/>
          </p:nvPr>
        </p:nvSpPr>
        <p:spPr>
          <a:xfrm>
            <a:off x="0" y="1770063"/>
            <a:ext cx="10515600" cy="4351337"/>
          </a:xfrm>
          <a:prstGeom prst="rect">
            <a:avLst/>
          </a:prstGeo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137" name="Up Arrow 15">
            <a:extLst>
              <a:ext uri="{FF2B5EF4-FFF2-40B4-BE49-F238E27FC236}">
                <a16:creationId xmlns:a16="http://schemas.microsoft.com/office/drawing/2014/main" id="{AEF58413-160B-401B-B0A2-FA0FD6A80900}"/>
              </a:ext>
            </a:extLst>
          </p:cNvPr>
          <p:cNvSpPr/>
          <p:nvPr/>
        </p:nvSpPr>
        <p:spPr>
          <a:xfrm>
            <a:off x="2443092" y="2917581"/>
            <a:ext cx="432048" cy="56701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141">
            <a:extLst>
              <a:ext uri="{FF2B5EF4-FFF2-40B4-BE49-F238E27FC236}">
                <a16:creationId xmlns:a16="http://schemas.microsoft.com/office/drawing/2014/main" id="{891EE3CB-EFDA-4026-80A3-7E1828F02FEC}"/>
              </a:ext>
            </a:extLst>
          </p:cNvPr>
          <p:cNvSpPr txBox="1"/>
          <p:nvPr/>
        </p:nvSpPr>
        <p:spPr>
          <a:xfrm>
            <a:off x="6831510" y="1444110"/>
            <a:ext cx="452229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3.9</a:t>
            </a:r>
            <a:r>
              <a:rPr lang="en-US" sz="1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cm  </a:t>
            </a:r>
          </a:p>
        </p:txBody>
      </p:sp>
      <p:sp>
        <p:nvSpPr>
          <p:cNvPr id="63" name="TextBox 62">
            <a:extLst>
              <a:ext uri="{FF2B5EF4-FFF2-40B4-BE49-F238E27FC236}">
                <a16:creationId xmlns:a16="http://schemas.microsoft.com/office/drawing/2014/main" id="{891EE3CB-EFDA-4026-80A3-7E1828F02FEC}"/>
              </a:ext>
            </a:extLst>
          </p:cNvPr>
          <p:cNvSpPr txBox="1"/>
          <p:nvPr/>
        </p:nvSpPr>
        <p:spPr>
          <a:xfrm>
            <a:off x="8036733" y="1449858"/>
            <a:ext cx="4522290"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 or 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mm or 0.039</a:t>
            </a:r>
            <a:r>
              <a:rPr lang="en-US" sz="160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m</a:t>
            </a:r>
          </a:p>
        </p:txBody>
      </p:sp>
      <p:graphicFrame>
        <p:nvGraphicFramePr>
          <p:cNvPr id="4" name="Table 3"/>
          <p:cNvGraphicFramePr>
            <a:graphicFrameLocks noGrp="1"/>
          </p:cNvGraphicFramePr>
          <p:nvPr>
            <p:extLst>
              <p:ext uri="{D42A27DB-BD31-4B8C-83A1-F6EECF244321}">
                <p14:modId xmlns:p14="http://schemas.microsoft.com/office/powerpoint/2010/main" val="6849841"/>
              </p:ext>
            </p:extLst>
          </p:nvPr>
        </p:nvGraphicFramePr>
        <p:xfrm>
          <a:off x="838200"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r>
                        <a:rPr lang="en-GB" sz="2000" dirty="0">
                          <a:solidFill>
                            <a:schemeClr val="tx1"/>
                          </a:solidFill>
                          <a:latin typeface="Arial" panose="020B0604020202020204" pitchFamily="34" charset="0"/>
                          <a:cs typeface="Arial" panose="020B0604020202020204" pitchFamily="34" charset="0"/>
                        </a:rPr>
                        <a:t>Millimetres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65" name="TextBox 64">
            <a:extLst>
              <a:ext uri="{FF2B5EF4-FFF2-40B4-BE49-F238E27FC236}">
                <a16:creationId xmlns:a16="http://schemas.microsoft.com/office/drawing/2014/main" id="{891EE3CB-EFDA-4026-80A3-7E1828F02FEC}"/>
              </a:ext>
            </a:extLst>
          </p:cNvPr>
          <p:cNvSpPr txBox="1"/>
          <p:nvPr/>
        </p:nvSpPr>
        <p:spPr>
          <a:xfrm>
            <a:off x="4870548" y="5161606"/>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66" name="TextBox 65">
            <a:extLst>
              <a:ext uri="{FF2B5EF4-FFF2-40B4-BE49-F238E27FC236}">
                <a16:creationId xmlns:a16="http://schemas.microsoft.com/office/drawing/2014/main" id="{891EE3CB-EFDA-4026-80A3-7E1828F02FEC}"/>
              </a:ext>
            </a:extLst>
          </p:cNvPr>
          <p:cNvSpPr txBox="1"/>
          <p:nvPr/>
        </p:nvSpPr>
        <p:spPr>
          <a:xfrm>
            <a:off x="4776196"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39.0</a:t>
            </a:r>
          </a:p>
        </p:txBody>
      </p:sp>
      <p:sp>
        <p:nvSpPr>
          <p:cNvPr id="5" name="Curved Right Arrow 4"/>
          <p:cNvSpPr/>
          <p:nvPr/>
        </p:nvSpPr>
        <p:spPr>
          <a:xfrm>
            <a:off x="3016335" y="5348352"/>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TextBox 67">
            <a:extLst>
              <a:ext uri="{FF2B5EF4-FFF2-40B4-BE49-F238E27FC236}">
                <a16:creationId xmlns:a16="http://schemas.microsoft.com/office/drawing/2014/main" id="{891EE3CB-EFDA-4026-80A3-7E1828F02FEC}"/>
              </a:ext>
            </a:extLst>
          </p:cNvPr>
          <p:cNvSpPr txBox="1"/>
          <p:nvPr/>
        </p:nvSpPr>
        <p:spPr>
          <a:xfrm>
            <a:off x="2541228"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a:t>
            </a:r>
          </a:p>
        </p:txBody>
      </p:sp>
      <p:graphicFrame>
        <p:nvGraphicFramePr>
          <p:cNvPr id="69" name="Table 68"/>
          <p:cNvGraphicFramePr>
            <a:graphicFrameLocks noGrp="1"/>
          </p:cNvGraphicFramePr>
          <p:nvPr>
            <p:extLst>
              <p:ext uri="{D42A27DB-BD31-4B8C-83A1-F6EECF244321}">
                <p14:modId xmlns:p14="http://schemas.microsoft.com/office/powerpoint/2010/main" val="444788392"/>
              </p:ext>
            </p:extLst>
          </p:nvPr>
        </p:nvGraphicFramePr>
        <p:xfrm>
          <a:off x="6443157" y="5142018"/>
          <a:ext cx="4984147" cy="792480"/>
        </p:xfrm>
        <a:graphic>
          <a:graphicData uri="http://schemas.openxmlformats.org/drawingml/2006/table">
            <a:tbl>
              <a:tblPr firstRow="1" bandRow="1">
                <a:tableStyleId>{5C22544A-7EE6-4342-B048-85BDC9FD1C3A}</a:tableStyleId>
              </a:tblPr>
              <a:tblGrid>
                <a:gridCol w="1661383">
                  <a:extLst>
                    <a:ext uri="{9D8B030D-6E8A-4147-A177-3AD203B41FA5}">
                      <a16:colId xmlns:a16="http://schemas.microsoft.com/office/drawing/2014/main" val="1065758961"/>
                    </a:ext>
                  </a:extLst>
                </a:gridCol>
                <a:gridCol w="1678717">
                  <a:extLst>
                    <a:ext uri="{9D8B030D-6E8A-4147-A177-3AD203B41FA5}">
                      <a16:colId xmlns:a16="http://schemas.microsoft.com/office/drawing/2014/main" val="658924298"/>
                    </a:ext>
                  </a:extLst>
                </a:gridCol>
                <a:gridCol w="1644047">
                  <a:extLst>
                    <a:ext uri="{9D8B030D-6E8A-4147-A177-3AD203B41FA5}">
                      <a16:colId xmlns:a16="http://schemas.microsoft.com/office/drawing/2014/main" val="1790004476"/>
                    </a:ext>
                  </a:extLst>
                </a:gridCol>
              </a:tblGrid>
              <a:tr h="370840">
                <a:tc>
                  <a:txBody>
                    <a:bodyPr/>
                    <a:lstStyle/>
                    <a:p>
                      <a:r>
                        <a:rPr lang="en-GB" sz="2000" b="0" dirty="0">
                          <a:solidFill>
                            <a:schemeClr val="tx1"/>
                          </a:solidFill>
                          <a:latin typeface="Arial" panose="020B0604020202020204" pitchFamily="34" charset="0"/>
                          <a:cs typeface="Arial" panose="020B0604020202020204" pitchFamily="34" charset="0"/>
                        </a:rPr>
                        <a:t>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1837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Arial" panose="020B0604020202020204" pitchFamily="34" charset="0"/>
                          <a:cs typeface="Arial" panose="020B0604020202020204" pitchFamily="34" charset="0"/>
                        </a:rPr>
                        <a:t>Centimetres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10627"/>
                  </a:ext>
                </a:extLst>
              </a:tr>
            </a:tbl>
          </a:graphicData>
        </a:graphic>
      </p:graphicFrame>
      <p:sp>
        <p:nvSpPr>
          <p:cNvPr id="70" name="TextBox 69">
            <a:extLst>
              <a:ext uri="{FF2B5EF4-FFF2-40B4-BE49-F238E27FC236}">
                <a16:creationId xmlns:a16="http://schemas.microsoft.com/office/drawing/2014/main" id="{891EE3CB-EFDA-4026-80A3-7E1828F02FEC}"/>
              </a:ext>
            </a:extLst>
          </p:cNvPr>
          <p:cNvSpPr txBox="1"/>
          <p:nvPr/>
        </p:nvSpPr>
        <p:spPr>
          <a:xfrm>
            <a:off x="10369996" y="513814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0.039</a:t>
            </a:r>
          </a:p>
        </p:txBody>
      </p:sp>
      <p:sp>
        <p:nvSpPr>
          <p:cNvPr id="71" name="TextBox 70">
            <a:extLst>
              <a:ext uri="{FF2B5EF4-FFF2-40B4-BE49-F238E27FC236}">
                <a16:creationId xmlns:a16="http://schemas.microsoft.com/office/drawing/2014/main" id="{891EE3CB-EFDA-4026-80A3-7E1828F02FEC}"/>
              </a:ext>
            </a:extLst>
          </p:cNvPr>
          <p:cNvSpPr txBox="1"/>
          <p:nvPr/>
        </p:nvSpPr>
        <p:spPr>
          <a:xfrm>
            <a:off x="10380441" y="5534388"/>
            <a:ext cx="137757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72" name="Curved Right Arrow 71"/>
          <p:cNvSpPr/>
          <p:nvPr/>
        </p:nvSpPr>
        <p:spPr>
          <a:xfrm flipV="1">
            <a:off x="8640616" y="5335030"/>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3" name="TextBox 72">
            <a:extLst>
              <a:ext uri="{FF2B5EF4-FFF2-40B4-BE49-F238E27FC236}">
                <a16:creationId xmlns:a16="http://schemas.microsoft.com/office/drawing/2014/main" id="{891EE3CB-EFDA-4026-80A3-7E1828F02FEC}"/>
              </a:ext>
            </a:extLst>
          </p:cNvPr>
          <p:cNvSpPr txBox="1"/>
          <p:nvPr/>
        </p:nvSpPr>
        <p:spPr>
          <a:xfrm>
            <a:off x="8092215" y="5147438"/>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6" name="TextBox 5"/>
          <p:cNvSpPr txBox="1"/>
          <p:nvPr/>
        </p:nvSpPr>
        <p:spPr>
          <a:xfrm>
            <a:off x="6371729" y="3139195"/>
            <a:ext cx="4081550"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Convert this measurement to millimetres and to metres</a:t>
            </a:r>
          </a:p>
        </p:txBody>
      </p:sp>
      <p:sp>
        <p:nvSpPr>
          <p:cNvPr id="25" name="Curved Right Arrow 24"/>
          <p:cNvSpPr/>
          <p:nvPr/>
        </p:nvSpPr>
        <p:spPr>
          <a:xfrm>
            <a:off x="4629918" y="5335030"/>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891EE3CB-EFDA-4026-80A3-7E1828F02FEC}"/>
              </a:ext>
            </a:extLst>
          </p:cNvPr>
          <p:cNvSpPr txBox="1"/>
          <p:nvPr/>
        </p:nvSpPr>
        <p:spPr>
          <a:xfrm>
            <a:off x="4154880" y="5195834"/>
            <a:ext cx="57908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a:t>
            </a:r>
          </a:p>
        </p:txBody>
      </p:sp>
      <p:sp>
        <p:nvSpPr>
          <p:cNvPr id="27" name="Curved Right Arrow 26"/>
          <p:cNvSpPr/>
          <p:nvPr/>
        </p:nvSpPr>
        <p:spPr>
          <a:xfrm flipV="1">
            <a:off x="10214034" y="5303816"/>
            <a:ext cx="167688" cy="461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a:extLst>
              <a:ext uri="{FF2B5EF4-FFF2-40B4-BE49-F238E27FC236}">
                <a16:creationId xmlns:a16="http://schemas.microsoft.com/office/drawing/2014/main" id="{891EE3CB-EFDA-4026-80A3-7E1828F02FEC}"/>
              </a:ext>
            </a:extLst>
          </p:cNvPr>
          <p:cNvSpPr txBox="1"/>
          <p:nvPr/>
        </p:nvSpPr>
        <p:spPr>
          <a:xfrm>
            <a:off x="9720644" y="5165753"/>
            <a:ext cx="6569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8" name="Title 1">
            <a:extLst>
              <a:ext uri="{FF2B5EF4-FFF2-40B4-BE49-F238E27FC236}">
                <a16:creationId xmlns:a16="http://schemas.microsoft.com/office/drawing/2014/main" id="{8A746F7B-1AEE-B86F-9656-0D0CB37389AF}"/>
              </a:ext>
            </a:extLst>
          </p:cNvPr>
          <p:cNvSpPr txBox="1">
            <a:spLocks/>
          </p:cNvSpPr>
          <p:nvPr/>
        </p:nvSpPr>
        <p:spPr>
          <a:xfrm>
            <a:off x="1870507" y="224591"/>
            <a:ext cx="9887509"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9" name="Isosceles Triangle 8">
            <a:extLst>
              <a:ext uri="{FF2B5EF4-FFF2-40B4-BE49-F238E27FC236}">
                <a16:creationId xmlns:a16="http://schemas.microsoft.com/office/drawing/2014/main" id="{963E037B-88E5-593C-0968-BB7F8F07F09C}"/>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F82D19D-1FB9-47B5-A87D-36C07F3B87C2}"/>
              </a:ext>
            </a:extLst>
          </p:cNvPr>
          <p:cNvSpPr txBox="1"/>
          <p:nvPr/>
        </p:nvSpPr>
        <p:spPr>
          <a:xfrm>
            <a:off x="0" y="0"/>
            <a:ext cx="142702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MODEL</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9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2" grpId="0"/>
      <p:bldP spid="63" grpId="0"/>
      <p:bldP spid="65" grpId="0"/>
      <p:bldP spid="66" grpId="0"/>
      <p:bldP spid="5" grpId="0" animBg="1"/>
      <p:bldP spid="68" grpId="0"/>
      <p:bldP spid="70" grpId="0"/>
      <p:bldP spid="71" grpId="0"/>
      <p:bldP spid="72" grpId="0" animBg="1"/>
      <p:bldP spid="73" grpId="0"/>
      <p:bldP spid="6" grpId="0"/>
      <p:bldP spid="25" grpId="0" animBg="1"/>
      <p:bldP spid="26" grpId="0"/>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7119" y="1275216"/>
            <a:ext cx="572611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71916" y="3567711"/>
            <a:ext cx="4526978"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2) Write these in mm and cm.</a:t>
            </a:r>
          </a:p>
        </p:txBody>
      </p:sp>
      <p:sp>
        <p:nvSpPr>
          <p:cNvPr id="29" name="TextBox 28"/>
          <p:cNvSpPr txBox="1"/>
          <p:nvPr/>
        </p:nvSpPr>
        <p:spPr>
          <a:xfrm>
            <a:off x="6971915" y="5513000"/>
            <a:ext cx="4945679" cy="444677"/>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3) Write these in m and cm.</a:t>
            </a:r>
          </a:p>
        </p:txBody>
      </p:sp>
      <p:pic>
        <p:nvPicPr>
          <p:cNvPr id="22" name="Picture 21">
            <a:extLst>
              <a:ext uri="{FF2B5EF4-FFF2-40B4-BE49-F238E27FC236}">
                <a16:creationId xmlns:a16="http://schemas.microsoft.com/office/drawing/2014/main" id="{5B3785C0-E3F9-20A7-573D-681794F19506}"/>
              </a:ext>
            </a:extLst>
          </p:cNvPr>
          <p:cNvPicPr>
            <a:picLocks noChangeAspect="1"/>
          </p:cNvPicPr>
          <p:nvPr/>
        </p:nvPicPr>
        <p:blipFill>
          <a:blip r:embed="rId3"/>
          <a:stretch>
            <a:fillRect/>
          </a:stretch>
        </p:blipFill>
        <p:spPr>
          <a:xfrm>
            <a:off x="9956063" y="11397"/>
            <a:ext cx="2176461" cy="847417"/>
          </a:xfrm>
          <a:prstGeom prst="rect">
            <a:avLst/>
          </a:prstGeom>
        </p:spPr>
      </p:pic>
      <p:grpSp>
        <p:nvGrpSpPr>
          <p:cNvPr id="2" name="Group 1">
            <a:extLst>
              <a:ext uri="{FF2B5EF4-FFF2-40B4-BE49-F238E27FC236}">
                <a16:creationId xmlns:a16="http://schemas.microsoft.com/office/drawing/2014/main" id="{92FC7CBB-8B5E-9917-26F0-6070642D1D36}"/>
              </a:ext>
            </a:extLst>
          </p:cNvPr>
          <p:cNvGrpSpPr/>
          <p:nvPr/>
        </p:nvGrpSpPr>
        <p:grpSpPr>
          <a:xfrm>
            <a:off x="6344944" y="1158806"/>
            <a:ext cx="5787580" cy="1901564"/>
            <a:chOff x="5788600" y="1029526"/>
            <a:chExt cx="6343695" cy="2279931"/>
          </a:xfrm>
        </p:grpSpPr>
        <p:pic>
          <p:nvPicPr>
            <p:cNvPr id="13" name="Picture 12" descr="An illustration of a cream coloured ruler showing measurements from '88' to '93'. The numbers are all in black except for '99' which is red.">
              <a:extLst>
                <a:ext uri="{FF2B5EF4-FFF2-40B4-BE49-F238E27FC236}">
                  <a16:creationId xmlns:a16="http://schemas.microsoft.com/office/drawing/2014/main" id="{AFAD26F7-AD3C-A30D-AF42-6B3459A507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88600" y="1582550"/>
              <a:ext cx="6343695" cy="1161384"/>
            </a:xfrm>
            <a:prstGeom prst="rect">
              <a:avLst/>
            </a:prstGeom>
          </p:spPr>
        </p:pic>
        <p:sp>
          <p:nvSpPr>
            <p:cNvPr id="17" name="Up Arrow 16"/>
            <p:cNvSpPr/>
            <p:nvPr/>
          </p:nvSpPr>
          <p:spPr>
            <a:xfrm rot="10800000">
              <a:off x="7564071" y="1088904"/>
              <a:ext cx="384239" cy="44467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9400558" y="2774787"/>
              <a:ext cx="368181" cy="466149"/>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799214" y="102952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616158" y="2940125"/>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4" name="Group 3">
            <a:extLst>
              <a:ext uri="{FF2B5EF4-FFF2-40B4-BE49-F238E27FC236}">
                <a16:creationId xmlns:a16="http://schemas.microsoft.com/office/drawing/2014/main" id="{AD70712B-4AD3-5464-7730-519120060D06}"/>
              </a:ext>
            </a:extLst>
          </p:cNvPr>
          <p:cNvGrpSpPr/>
          <p:nvPr/>
        </p:nvGrpSpPr>
        <p:grpSpPr>
          <a:xfrm>
            <a:off x="274406" y="2588532"/>
            <a:ext cx="5472154" cy="1680935"/>
            <a:chOff x="252241" y="2731139"/>
            <a:chExt cx="5536359" cy="1888150"/>
          </a:xfrm>
        </p:grpSpPr>
        <p:sp>
          <p:nvSpPr>
            <p:cNvPr id="31" name="Up Arrow 30"/>
            <p:cNvSpPr/>
            <p:nvPr/>
          </p:nvSpPr>
          <p:spPr>
            <a:xfrm>
              <a:off x="2648185" y="4159735"/>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097049"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descr="An illustration of a white coloured ruler showing measurements from '0mm' to '50'. The numbers are all in black."/>
            <p:cNvPicPr>
              <a:picLocks noChangeAspect="1"/>
            </p:cNvPicPr>
            <p:nvPr/>
          </p:nvPicPr>
          <p:blipFill rotWithShape="1">
            <a:blip r:embed="rId5"/>
            <a:srcRect l="5200" t="57497" r="5245" b="5825"/>
            <a:stretch/>
          </p:blipFill>
          <p:spPr>
            <a:xfrm>
              <a:off x="252241" y="2731139"/>
              <a:ext cx="5536359" cy="1369987"/>
            </a:xfrm>
            <a:prstGeom prst="rect">
              <a:avLst/>
            </a:prstGeom>
          </p:spPr>
        </p:pic>
        <p:sp>
          <p:nvSpPr>
            <p:cNvPr id="30" name="Up Arrow 29"/>
            <p:cNvSpPr/>
            <p:nvPr/>
          </p:nvSpPr>
          <p:spPr>
            <a:xfrm>
              <a:off x="1412994" y="4158151"/>
              <a:ext cx="396115" cy="32663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994198" y="4249957"/>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174642" y="4229502"/>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744195" y="4210740"/>
              <a:ext cx="50439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5" name="Group 4">
            <a:extLst>
              <a:ext uri="{FF2B5EF4-FFF2-40B4-BE49-F238E27FC236}">
                <a16:creationId xmlns:a16="http://schemas.microsoft.com/office/drawing/2014/main" id="{F18AEC17-6C63-4322-B818-B76166A03685}"/>
              </a:ext>
            </a:extLst>
          </p:cNvPr>
          <p:cNvGrpSpPr/>
          <p:nvPr/>
        </p:nvGrpSpPr>
        <p:grpSpPr>
          <a:xfrm>
            <a:off x="274406" y="4920499"/>
            <a:ext cx="6126394" cy="1324569"/>
            <a:chOff x="274406" y="5000249"/>
            <a:chExt cx="6126394" cy="1324569"/>
          </a:xfrm>
        </p:grpSpPr>
        <p:grpSp>
          <p:nvGrpSpPr>
            <p:cNvPr id="24" name="Group 23"/>
            <p:cNvGrpSpPr/>
            <p:nvPr/>
          </p:nvGrpSpPr>
          <p:grpSpPr>
            <a:xfrm>
              <a:off x="274406" y="5065805"/>
              <a:ext cx="6126394" cy="1259013"/>
              <a:chOff x="736261" y="5229200"/>
              <a:chExt cx="6120680" cy="1451023"/>
            </a:xfrm>
          </p:grpSpPr>
          <p:pic>
            <p:nvPicPr>
              <p:cNvPr id="2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7702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784744" y="5018172"/>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2028660"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332916" y="5000249"/>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9" name="Isosceles Triangle 8">
            <a:extLst>
              <a:ext uri="{FF2B5EF4-FFF2-40B4-BE49-F238E27FC236}">
                <a16:creationId xmlns:a16="http://schemas.microsoft.com/office/drawing/2014/main" id="{61BE984E-E33C-9823-927E-CDC23FA6F731}"/>
              </a:ext>
              <a:ext uri="{C183D7F6-B498-43B3-948B-1728B52AA6E4}">
                <adec:decorative xmlns:adec="http://schemas.microsoft.com/office/drawing/2017/decorative" val="1"/>
              </a:ext>
            </a:extLst>
          </p:cNvPr>
          <p:cNvSpPr/>
          <p:nvPr/>
        </p:nvSpPr>
        <p:spPr>
          <a:xfrm flipV="1">
            <a:off x="-3816" y="-1593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2AAB2C-FF51-C27D-4F4D-E7183F6D691C}"/>
              </a:ext>
            </a:extLst>
          </p:cNvPr>
          <p:cNvSpPr txBox="1">
            <a:spLocks/>
          </p:cNvSpPr>
          <p:nvPr/>
        </p:nvSpPr>
        <p:spPr>
          <a:xfrm>
            <a:off x="1900674" y="50162"/>
            <a:ext cx="7610248"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a:t>
            </a:r>
          </a:p>
        </p:txBody>
      </p:sp>
      <p:sp>
        <p:nvSpPr>
          <p:cNvPr id="11" name="Slide Number Placeholder 10">
            <a:extLst>
              <a:ext uri="{FF2B5EF4-FFF2-40B4-BE49-F238E27FC236}">
                <a16:creationId xmlns:a16="http://schemas.microsoft.com/office/drawing/2014/main" id="{15B1564C-9367-ECEB-B132-628251AB389A}"/>
              </a:ext>
            </a:extLst>
          </p:cNvPr>
          <p:cNvSpPr>
            <a:spLocks noGrp="1"/>
          </p:cNvSpPr>
          <p:nvPr>
            <p:ph type="sldNum" sz="quarter" idx="12"/>
          </p:nvPr>
        </p:nvSpPr>
        <p:spPr/>
        <p:txBody>
          <a:bodyPr/>
          <a:lstStyle/>
          <a:p>
            <a:fld id="{BAB26A49-E6E2-4EC6-A6B2-9EEDEFCE8D1E}" type="slidenum">
              <a:rPr lang="en-GB" smtClean="0"/>
              <a:t>5</a:t>
            </a:fld>
            <a:endParaRPr lang="en-GB"/>
          </a:p>
        </p:txBody>
      </p:sp>
      <p:sp>
        <p:nvSpPr>
          <p:cNvPr id="21" name="TextBox 20">
            <a:extLst>
              <a:ext uri="{FF2B5EF4-FFF2-40B4-BE49-F238E27FC236}">
                <a16:creationId xmlns:a16="http://schemas.microsoft.com/office/drawing/2014/main" id="{0F82D19D-1FB9-47B5-A87D-36C07F3B87C2}"/>
              </a:ext>
            </a:extLst>
          </p:cNvPr>
          <p:cNvSpPr txBox="1"/>
          <p:nvPr/>
        </p:nvSpPr>
        <p:spPr>
          <a:xfrm>
            <a:off x="41782" y="28581"/>
            <a:ext cx="1628306"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Tree>
    <p:extLst>
      <p:ext uri="{BB962C8B-B14F-4D97-AF65-F5344CB8AC3E}">
        <p14:creationId xmlns:p14="http://schemas.microsoft.com/office/powerpoint/2010/main" val="124213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54A2DD8-77BB-A64D-EFE0-A836DB591372}"/>
              </a:ext>
            </a:extLst>
          </p:cNvPr>
          <p:cNvSpPr>
            <a:spLocks noGrp="1"/>
          </p:cNvSpPr>
          <p:nvPr>
            <p:ph type="sldNum" sz="quarter" idx="12"/>
          </p:nvPr>
        </p:nvSpPr>
        <p:spPr>
          <a:xfrm>
            <a:off x="8621707" y="5906078"/>
            <a:ext cx="2623442" cy="365125"/>
          </a:xfrm>
        </p:spPr>
        <p:txBody>
          <a:bodyPr/>
          <a:lstStyle/>
          <a:p>
            <a:fld id="{BAB26A49-E6E2-4EC6-A6B2-9EEDEFCE8D1E}" type="slidenum">
              <a:rPr lang="en-GB" smtClean="0"/>
              <a:t>6</a:t>
            </a:fld>
            <a:endParaRPr lang="en-GB" dirty="0"/>
          </a:p>
        </p:txBody>
      </p:sp>
      <p:sp>
        <p:nvSpPr>
          <p:cNvPr id="3" name="TextBox 2"/>
          <p:cNvSpPr txBox="1"/>
          <p:nvPr/>
        </p:nvSpPr>
        <p:spPr>
          <a:xfrm>
            <a:off x="947119" y="1275216"/>
            <a:ext cx="5726119" cy="383121"/>
          </a:xfrm>
          <a:prstGeom prst="rect">
            <a:avLst/>
          </a:prstGeom>
          <a:noFill/>
        </p:spPr>
        <p:txBody>
          <a:bodyPr vert="horz" wrap="square" lIns="74615" tIns="37308" rIns="74615" bIns="37308" rtlCol="0">
            <a:spAutoFit/>
          </a:bodyPr>
          <a:lstStyle/>
          <a:p>
            <a:r>
              <a:rPr lang="en-GB" sz="2000" dirty="0">
                <a:solidFill>
                  <a:srgbClr val="000000"/>
                </a:solidFill>
                <a:latin typeface="Arial" panose="020B0604020202020204" pitchFamily="34" charset="0"/>
                <a:cs typeface="Arial" panose="020B0604020202020204" pitchFamily="34" charset="0"/>
              </a:rPr>
              <a:t>1) Write these in cm, mm and m.</a:t>
            </a:r>
          </a:p>
        </p:txBody>
      </p:sp>
      <p:sp>
        <p:nvSpPr>
          <p:cNvPr id="28" name="TextBox 27"/>
          <p:cNvSpPr txBox="1"/>
          <p:nvPr/>
        </p:nvSpPr>
        <p:spPr>
          <a:xfrm>
            <a:off x="6983023" y="3117439"/>
            <a:ext cx="4549741" cy="444677"/>
          </a:xfrm>
          <a:prstGeom prst="rect">
            <a:avLst/>
          </a:prstGeom>
          <a:noFill/>
        </p:spPr>
        <p:txBody>
          <a:bodyPr vert="horz" wrap="square" lIns="74615" tIns="37308" rIns="74615" bIns="37308" rtlCol="0">
            <a:spAutoFit/>
          </a:bodyPr>
          <a:lstStyle/>
          <a:p>
            <a:r>
              <a:rPr lang="en-GB" sz="2400" dirty="0">
                <a:solidFill>
                  <a:srgbClr val="000000"/>
                </a:solidFill>
              </a:rPr>
              <a:t>2) Write these in mm and cm.</a:t>
            </a:r>
          </a:p>
        </p:txBody>
      </p:sp>
      <p:sp>
        <p:nvSpPr>
          <p:cNvPr id="29" name="TextBox 28"/>
          <p:cNvSpPr txBox="1"/>
          <p:nvPr/>
        </p:nvSpPr>
        <p:spPr>
          <a:xfrm>
            <a:off x="6983023" y="4858895"/>
            <a:ext cx="3899285" cy="444677"/>
          </a:xfrm>
          <a:prstGeom prst="rect">
            <a:avLst/>
          </a:prstGeom>
          <a:noFill/>
        </p:spPr>
        <p:txBody>
          <a:bodyPr vert="horz" wrap="square" lIns="74615" tIns="37308" rIns="74615" bIns="37308" rtlCol="0">
            <a:spAutoFit/>
          </a:bodyPr>
          <a:lstStyle/>
          <a:p>
            <a:r>
              <a:rPr lang="en-GB" sz="2400" dirty="0">
                <a:solidFill>
                  <a:srgbClr val="000000"/>
                </a:solidFill>
              </a:rPr>
              <a:t>3) Write these in m and cm.</a:t>
            </a:r>
          </a:p>
        </p:txBody>
      </p:sp>
      <p:grpSp>
        <p:nvGrpSpPr>
          <p:cNvPr id="6" name="Group 5" descr="An illustration of a cream coloured ruler showing measurements from '88' to '93'. The numbers are all in black except for '99' which is red.">
            <a:extLst>
              <a:ext uri="{FF2B5EF4-FFF2-40B4-BE49-F238E27FC236}">
                <a16:creationId xmlns:a16="http://schemas.microsoft.com/office/drawing/2014/main" id="{7AEAF0B2-FB99-8217-F5AA-EFE6013EBF5B}"/>
              </a:ext>
            </a:extLst>
          </p:cNvPr>
          <p:cNvGrpSpPr/>
          <p:nvPr/>
        </p:nvGrpSpPr>
        <p:grpSpPr>
          <a:xfrm>
            <a:off x="5910430" y="1118077"/>
            <a:ext cx="5918563" cy="1825044"/>
            <a:chOff x="5183379" y="729972"/>
            <a:chExt cx="6680897" cy="2395341"/>
          </a:xfrm>
        </p:grpSpPr>
        <p:pic>
          <p:nvPicPr>
            <p:cNvPr id="14" name="Picture 13">
              <a:extLst>
                <a:ext uri="{FF2B5EF4-FFF2-40B4-BE49-F238E27FC236}">
                  <a16:creationId xmlns:a16="http://schemas.microsoft.com/office/drawing/2014/main" id="{9A0042FD-4958-582F-5C5B-4C543B2786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3379" y="1282995"/>
              <a:ext cx="6680897" cy="1223118"/>
            </a:xfrm>
            <a:prstGeom prst="rect">
              <a:avLst/>
            </a:prstGeom>
          </p:spPr>
        </p:pic>
        <p:sp>
          <p:nvSpPr>
            <p:cNvPr id="17" name="Up Arrow 16"/>
            <p:cNvSpPr/>
            <p:nvPr/>
          </p:nvSpPr>
          <p:spPr>
            <a:xfrm rot="10800000">
              <a:off x="7043930" y="729972"/>
              <a:ext cx="432049"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8" name="Up Arrow 17"/>
            <p:cNvSpPr/>
            <p:nvPr/>
          </p:nvSpPr>
          <p:spPr>
            <a:xfrm>
              <a:off x="8964959" y="2558622"/>
              <a:ext cx="432049" cy="5040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TextBox 7"/>
            <p:cNvSpPr txBox="1"/>
            <p:nvPr/>
          </p:nvSpPr>
          <p:spPr>
            <a:xfrm>
              <a:off x="6531195" y="729972"/>
              <a:ext cx="586664"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4" name="TextBox 33"/>
            <p:cNvSpPr txBox="1"/>
            <p:nvPr/>
          </p:nvSpPr>
          <p:spPr>
            <a:xfrm>
              <a:off x="8348139" y="2640571"/>
              <a:ext cx="654979" cy="48474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grpSp>
      <p:grpSp>
        <p:nvGrpSpPr>
          <p:cNvPr id="5" name="Group 4" descr="An illustration of a white coloured ruler showing measurements from '0mm' to '50'. The numbers are all in black.">
            <a:extLst>
              <a:ext uri="{FF2B5EF4-FFF2-40B4-BE49-F238E27FC236}">
                <a16:creationId xmlns:a16="http://schemas.microsoft.com/office/drawing/2014/main" id="{5F981C6E-4F8A-0C61-8273-21D9AA2048FC}"/>
              </a:ext>
            </a:extLst>
          </p:cNvPr>
          <p:cNvGrpSpPr/>
          <p:nvPr/>
        </p:nvGrpSpPr>
        <p:grpSpPr>
          <a:xfrm>
            <a:off x="280349" y="2803634"/>
            <a:ext cx="5531728" cy="1832491"/>
            <a:chOff x="280349" y="2798005"/>
            <a:chExt cx="5584709" cy="1845218"/>
          </a:xfrm>
        </p:grpSpPr>
        <p:sp>
          <p:nvSpPr>
            <p:cNvPr id="31" name="Up Arrow 30"/>
            <p:cNvSpPr/>
            <p:nvPr/>
          </p:nvSpPr>
          <p:spPr>
            <a:xfrm>
              <a:off x="2688911" y="4181541"/>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2" name="Up Arrow 31"/>
            <p:cNvSpPr/>
            <p:nvPr/>
          </p:nvSpPr>
          <p:spPr>
            <a:xfrm>
              <a:off x="5180807"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srcRect l="5200" t="57497" r="5245" b="5825"/>
            <a:stretch/>
          </p:blipFill>
          <p:spPr>
            <a:xfrm>
              <a:off x="280349" y="2798005"/>
              <a:ext cx="5584709" cy="1381952"/>
            </a:xfrm>
            <a:prstGeom prst="rect">
              <a:avLst/>
            </a:prstGeom>
          </p:spPr>
        </p:pic>
        <p:sp>
          <p:nvSpPr>
            <p:cNvPr id="30" name="Up Arrow 29"/>
            <p:cNvSpPr/>
            <p:nvPr/>
          </p:nvSpPr>
          <p:spPr>
            <a:xfrm>
              <a:off x="1453698" y="4179957"/>
              <a:ext cx="399574" cy="383656"/>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5" name="TextBox 34"/>
            <p:cNvSpPr txBox="1"/>
            <p:nvPr/>
          </p:nvSpPr>
          <p:spPr>
            <a:xfrm>
              <a:off x="1066251" y="4273891"/>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6" name="TextBox 35"/>
            <p:cNvSpPr txBox="1"/>
            <p:nvPr/>
          </p:nvSpPr>
          <p:spPr>
            <a:xfrm>
              <a:off x="2246695" y="4253436"/>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37" name="TextBox 36"/>
            <p:cNvSpPr txBox="1"/>
            <p:nvPr/>
          </p:nvSpPr>
          <p:spPr>
            <a:xfrm>
              <a:off x="4816248" y="4234674"/>
              <a:ext cx="50879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grpSp>
        <p:nvGrpSpPr>
          <p:cNvPr id="4" name="Group 3">
            <a:extLst>
              <a:ext uri="{FF2B5EF4-FFF2-40B4-BE49-F238E27FC236}">
                <a16:creationId xmlns:a16="http://schemas.microsoft.com/office/drawing/2014/main" id="{D2084DAC-250A-F39D-18A2-A8A29F1D764A}"/>
              </a:ext>
            </a:extLst>
          </p:cNvPr>
          <p:cNvGrpSpPr/>
          <p:nvPr/>
        </p:nvGrpSpPr>
        <p:grpSpPr>
          <a:xfrm>
            <a:off x="177437" y="5031782"/>
            <a:ext cx="5918563" cy="1271345"/>
            <a:chOff x="177437" y="5031781"/>
            <a:chExt cx="6120680" cy="1571001"/>
          </a:xfrm>
        </p:grpSpPr>
        <p:grpSp>
          <p:nvGrpSpPr>
            <p:cNvPr id="24" name="Group 23"/>
            <p:cNvGrpSpPr/>
            <p:nvPr/>
          </p:nvGrpSpPr>
          <p:grpSpPr>
            <a:xfrm>
              <a:off x="177437" y="5092165"/>
              <a:ext cx="6120680" cy="1510617"/>
              <a:chOff x="736261" y="5229200"/>
              <a:chExt cx="6120680" cy="1510617"/>
            </a:xfrm>
          </p:grpSpPr>
          <p:pic>
            <p:nvPicPr>
              <p:cNvPr id="2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6261" y="5229200"/>
                <a:ext cx="6120680" cy="1451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p:cNvSpPr txBox="1"/>
              <p:nvPr/>
            </p:nvSpPr>
            <p:spPr>
              <a:xfrm>
                <a:off x="6423882" y="6283434"/>
                <a:ext cx="389901" cy="456383"/>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a:t>
                </a:r>
              </a:p>
            </p:txBody>
          </p:sp>
        </p:grpSp>
        <p:sp>
          <p:nvSpPr>
            <p:cNvPr id="38" name="TextBox 37"/>
            <p:cNvSpPr txBox="1"/>
            <p:nvPr/>
          </p:nvSpPr>
          <p:spPr>
            <a:xfrm>
              <a:off x="4672010" y="5049704"/>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a:t>
              </a:r>
            </a:p>
          </p:txBody>
        </p:sp>
        <p:sp>
          <p:nvSpPr>
            <p:cNvPr id="39" name="TextBox 38"/>
            <p:cNvSpPr txBox="1"/>
            <p:nvPr/>
          </p:nvSpPr>
          <p:spPr>
            <a:xfrm>
              <a:off x="1915926"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a:t>
              </a:r>
            </a:p>
          </p:txBody>
        </p:sp>
        <p:sp>
          <p:nvSpPr>
            <p:cNvPr id="40" name="TextBox 39"/>
            <p:cNvSpPr txBox="1"/>
            <p:nvPr/>
          </p:nvSpPr>
          <p:spPr>
            <a:xfrm>
              <a:off x="2220183" y="5031781"/>
              <a:ext cx="508798" cy="45638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a:t>
              </a:r>
            </a:p>
          </p:txBody>
        </p:sp>
      </p:grpSp>
      <p:sp>
        <p:nvSpPr>
          <p:cNvPr id="2" name="TextBox 1"/>
          <p:cNvSpPr txBox="1"/>
          <p:nvPr/>
        </p:nvSpPr>
        <p:spPr>
          <a:xfrm>
            <a:off x="870012" y="1810512"/>
            <a:ext cx="3914732" cy="646331"/>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0.893</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 910</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0.91</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a:t>
            </a:r>
          </a:p>
        </p:txBody>
      </p:sp>
      <p:sp>
        <p:nvSpPr>
          <p:cNvPr id="33" name="TextBox 32"/>
          <p:cNvSpPr txBox="1"/>
          <p:nvPr/>
        </p:nvSpPr>
        <p:spPr>
          <a:xfrm>
            <a:off x="7342725" y="3598347"/>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1.2</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2.4</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a:p>
            <a:pPr marL="342900" indent="-342900">
              <a:buAutoNum type="alphaLcParenBoth"/>
            </a:pPr>
            <a:r>
              <a:rPr lang="en-GB" dirty="0">
                <a:solidFill>
                  <a:srgbClr val="FF0000"/>
                </a:solidFill>
                <a:latin typeface="Arial" panose="020B0604020202020204" pitchFamily="34" charset="0"/>
                <a:cs typeface="Arial" panose="020B0604020202020204" pitchFamily="34" charset="0"/>
              </a:rPr>
              <a:t>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mm, 4.8</a:t>
            </a:r>
            <a:r>
              <a:rPr lang="en-GB" sz="900" dirty="0">
                <a:solidFill>
                  <a:srgbClr val="FF0000"/>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cm</a:t>
            </a:r>
          </a:p>
        </p:txBody>
      </p:sp>
      <p:sp>
        <p:nvSpPr>
          <p:cNvPr id="41" name="TextBox 40"/>
          <p:cNvSpPr txBox="1"/>
          <p:nvPr/>
        </p:nvSpPr>
        <p:spPr>
          <a:xfrm>
            <a:off x="7342725" y="5282013"/>
            <a:ext cx="3743830" cy="923330"/>
          </a:xfrm>
          <a:prstGeom prst="rect">
            <a:avLst/>
          </a:prstGeom>
          <a:noFill/>
        </p:spPr>
        <p:txBody>
          <a:bodyPr wrap="square" rtlCol="0">
            <a:spAutoFit/>
          </a:bodyPr>
          <a:lstStyle/>
          <a:p>
            <a:pPr marL="342900" indent="-342900">
              <a:buAutoNum type="alphaLcParenBoth"/>
            </a:pPr>
            <a:r>
              <a:rPr lang="en-GB" dirty="0">
                <a:solidFill>
                  <a:srgbClr val="FF0000"/>
                </a:solidFill>
              </a:rPr>
              <a:t>0.5</a:t>
            </a:r>
            <a:r>
              <a:rPr lang="en-GB" sz="900" dirty="0">
                <a:solidFill>
                  <a:srgbClr val="FF0000"/>
                </a:solidFill>
              </a:rPr>
              <a:t> </a:t>
            </a:r>
            <a:r>
              <a:rPr lang="en-GB" dirty="0">
                <a:solidFill>
                  <a:srgbClr val="FF0000"/>
                </a:solidFill>
              </a:rPr>
              <a:t>m, 50</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0.25</a:t>
            </a:r>
            <a:r>
              <a:rPr lang="en-GB" sz="900" dirty="0">
                <a:solidFill>
                  <a:srgbClr val="FF0000"/>
                </a:solidFill>
              </a:rPr>
              <a:t> </a:t>
            </a:r>
            <a:r>
              <a:rPr lang="en-GB" dirty="0">
                <a:solidFill>
                  <a:srgbClr val="FF0000"/>
                </a:solidFill>
              </a:rPr>
              <a:t>m, 25</a:t>
            </a:r>
            <a:r>
              <a:rPr lang="en-GB" sz="900" dirty="0">
                <a:solidFill>
                  <a:srgbClr val="FF0000"/>
                </a:solidFill>
              </a:rPr>
              <a:t> </a:t>
            </a:r>
            <a:r>
              <a:rPr lang="en-GB" dirty="0">
                <a:solidFill>
                  <a:srgbClr val="FF0000"/>
                </a:solidFill>
              </a:rPr>
              <a:t>cm</a:t>
            </a:r>
          </a:p>
          <a:p>
            <a:pPr marL="342900" indent="-342900">
              <a:buAutoNum type="alphaLcParenBoth"/>
            </a:pPr>
            <a:r>
              <a:rPr lang="en-GB" dirty="0">
                <a:solidFill>
                  <a:srgbClr val="FF0000"/>
                </a:solidFill>
              </a:rPr>
              <a:t>0.275</a:t>
            </a:r>
            <a:r>
              <a:rPr lang="en-GB" sz="900" dirty="0">
                <a:solidFill>
                  <a:srgbClr val="FF0000"/>
                </a:solidFill>
              </a:rPr>
              <a:t> </a:t>
            </a:r>
            <a:r>
              <a:rPr lang="en-GB" dirty="0">
                <a:solidFill>
                  <a:srgbClr val="FF0000"/>
                </a:solidFill>
              </a:rPr>
              <a:t>m, 27.5</a:t>
            </a:r>
            <a:r>
              <a:rPr lang="en-GB" sz="900" dirty="0">
                <a:solidFill>
                  <a:srgbClr val="FF0000"/>
                </a:solidFill>
              </a:rPr>
              <a:t> </a:t>
            </a:r>
            <a:r>
              <a:rPr lang="en-GB" dirty="0">
                <a:solidFill>
                  <a:srgbClr val="FF0000"/>
                </a:solidFill>
              </a:rPr>
              <a:t>cm</a:t>
            </a:r>
          </a:p>
        </p:txBody>
      </p:sp>
      <p:sp>
        <p:nvSpPr>
          <p:cNvPr id="10" name="Isosceles Triangle 9">
            <a:extLst>
              <a:ext uri="{FF2B5EF4-FFF2-40B4-BE49-F238E27FC236}">
                <a16:creationId xmlns:a16="http://schemas.microsoft.com/office/drawing/2014/main" id="{C219A399-5FA6-B1B4-794C-B0FA0F918057}"/>
              </a:ext>
              <a:ext uri="{C183D7F6-B498-43B3-948B-1728B52AA6E4}">
                <adec:decorative xmlns:adec="http://schemas.microsoft.com/office/drawing/2017/decorative" val="1"/>
              </a:ext>
            </a:extLst>
          </p:cNvPr>
          <p:cNvSpPr/>
          <p:nvPr/>
        </p:nvSpPr>
        <p:spPr>
          <a:xfrm flipV="1">
            <a:off x="-3816" y="-22416"/>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CE9943C-B718-BA48-2457-0F10B5BBD9BC}"/>
              </a:ext>
            </a:extLst>
          </p:cNvPr>
          <p:cNvSpPr txBox="1">
            <a:spLocks/>
          </p:cNvSpPr>
          <p:nvPr/>
        </p:nvSpPr>
        <p:spPr>
          <a:xfrm>
            <a:off x="1765660" y="6880"/>
            <a:ext cx="809283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solidFill>
                  <a:schemeClr val="accent1"/>
                </a:solidFill>
                <a:latin typeface="Arial" panose="020B0604020202020204" pitchFamily="34" charset="0"/>
                <a:cs typeface="Arial" panose="020B0604020202020204" pitchFamily="34" charset="0"/>
              </a:rPr>
              <a:t>Reading scales and converting metric units: answers</a:t>
            </a:r>
          </a:p>
        </p:txBody>
      </p:sp>
      <p:sp>
        <p:nvSpPr>
          <p:cNvPr id="9" name="TextBox 8">
            <a:extLst>
              <a:ext uri="{FF2B5EF4-FFF2-40B4-BE49-F238E27FC236}">
                <a16:creationId xmlns:a16="http://schemas.microsoft.com/office/drawing/2014/main" id="{5842DFDD-A3E3-6542-E340-708E7F751D8A}"/>
              </a:ext>
            </a:extLst>
          </p:cNvPr>
          <p:cNvSpPr txBox="1"/>
          <p:nvPr/>
        </p:nvSpPr>
        <p:spPr>
          <a:xfrm>
            <a:off x="-3816" y="158697"/>
            <a:ext cx="1602754"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REVIEW</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88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line drawing of a stick person. This image portrays the character of Rahima. She is wearing a hijab to cover her head and she is smiling.">
            <a:extLst>
              <a:ext uri="{FF2B5EF4-FFF2-40B4-BE49-F238E27FC236}">
                <a16:creationId xmlns:a16="http://schemas.microsoft.com/office/drawing/2014/main" id="{4A22FCA8-84FA-D161-438E-09D59BA28B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1361" y="3643049"/>
            <a:ext cx="849151" cy="2236458"/>
          </a:xfrm>
          <a:prstGeom prst="rect">
            <a:avLst/>
          </a:prstGeom>
        </p:spPr>
      </p:pic>
      <p:sp>
        <p:nvSpPr>
          <p:cNvPr id="4" name="Rounded Rectangular Callout 3"/>
          <p:cNvSpPr/>
          <p:nvPr/>
        </p:nvSpPr>
        <p:spPr>
          <a:xfrm flipH="1">
            <a:off x="4879609" y="2137751"/>
            <a:ext cx="6135625" cy="1205345"/>
          </a:xfrm>
          <a:prstGeom prst="wedgeRoundRectCallout">
            <a:avLst>
              <a:gd name="adj1" fmla="val -48318"/>
              <a:gd name="adj2" fmla="val 12305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TextBox 695"/>
          <p:cNvSpPr txBox="1"/>
          <p:nvPr/>
        </p:nvSpPr>
        <p:spPr>
          <a:xfrm>
            <a:off x="688806" y="1643430"/>
            <a:ext cx="6026695" cy="3399332"/>
          </a:xfrm>
          <a:prstGeom prst="rect">
            <a:avLst/>
          </a:prstGeom>
          <a:noFill/>
        </p:spPr>
        <p:txBody>
          <a:bodyPr vert="horz" wrap="square" lIns="74615" tIns="37308" rIns="74615" bIns="37308" rtlCol="0">
            <a:spAutoFit/>
          </a:bodyPr>
          <a:lstStyle/>
          <a:p>
            <a:r>
              <a:rPr lang="en-GB" sz="2400" dirty="0">
                <a:solidFill>
                  <a:srgbClr val="000000"/>
                </a:solidFill>
                <a:latin typeface="Arial" panose="020B0604020202020204" pitchFamily="34" charset="0"/>
                <a:cs typeface="Arial" panose="020B0604020202020204" pitchFamily="34" charset="0"/>
              </a:rPr>
              <a:t>Rahima is doing a metric conversion.</a:t>
            </a: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Rahima is not correct?</a:t>
            </a:r>
          </a:p>
          <a:p>
            <a:r>
              <a:rPr lang="en-GB" sz="2400" dirty="0">
                <a:solidFill>
                  <a:srgbClr val="000000"/>
                </a:solidFill>
                <a:latin typeface="Arial" panose="020B0604020202020204" pitchFamily="34" charset="0"/>
                <a:cs typeface="Arial" panose="020B0604020202020204" pitchFamily="34" charset="0"/>
              </a:rPr>
              <a:t>Can you explain why with a ratio table?</a:t>
            </a:r>
          </a:p>
        </p:txBody>
      </p:sp>
      <p:sp>
        <p:nvSpPr>
          <p:cNvPr id="5" name="TextBox 4"/>
          <p:cNvSpPr txBox="1"/>
          <p:nvPr/>
        </p:nvSpPr>
        <p:spPr>
          <a:xfrm>
            <a:off x="4989337" y="2324924"/>
            <a:ext cx="6022024" cy="830997"/>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m is the same as 0.003</a:t>
            </a:r>
            <a:r>
              <a:rPr lang="en-GB" sz="1200" dirty="0">
                <a:solidFill>
                  <a:srgbClr val="000000"/>
                </a:solidFill>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cs typeface="Arial" panose="020B0604020202020204" pitchFamily="34" charset="0"/>
              </a:rPr>
              <a:t>cm because </a:t>
            </a:r>
          </a:p>
          <a:p>
            <a:r>
              <a:rPr lang="en-GB" sz="2400" dirty="0">
                <a:solidFill>
                  <a:srgbClr val="000000"/>
                </a:solidFill>
                <a:latin typeface="Arial" panose="020B0604020202020204" pitchFamily="34" charset="0"/>
                <a:cs typeface="Arial" panose="020B0604020202020204" pitchFamily="34" charset="0"/>
              </a:rPr>
              <a:t>you divide by 100 to change from m to cm.</a:t>
            </a:r>
            <a:endParaRPr lang="en-GB" sz="2400" dirty="0"/>
          </a:p>
        </p:txBody>
      </p:sp>
      <p:pic>
        <p:nvPicPr>
          <p:cNvPr id="2" name="Picture 1">
            <a:extLst>
              <a:ext uri="{FF2B5EF4-FFF2-40B4-BE49-F238E27FC236}">
                <a16:creationId xmlns:a16="http://schemas.microsoft.com/office/drawing/2014/main" id="{104643F9-450D-DA01-EC25-89CAC28C4AEC}"/>
              </a:ext>
            </a:extLst>
          </p:cNvPr>
          <p:cNvPicPr>
            <a:picLocks noChangeAspect="1"/>
          </p:cNvPicPr>
          <p:nvPr/>
        </p:nvPicPr>
        <p:blipFill>
          <a:blip r:embed="rId4"/>
          <a:stretch>
            <a:fillRect/>
          </a:stretch>
        </p:blipFill>
        <p:spPr>
          <a:xfrm>
            <a:off x="9817274" y="48082"/>
            <a:ext cx="2176461" cy="847417"/>
          </a:xfrm>
          <a:prstGeom prst="rect">
            <a:avLst/>
          </a:prstGeom>
        </p:spPr>
      </p:pic>
      <p:sp>
        <p:nvSpPr>
          <p:cNvPr id="6" name="Title 1">
            <a:extLst>
              <a:ext uri="{FF2B5EF4-FFF2-40B4-BE49-F238E27FC236}">
                <a16:creationId xmlns:a16="http://schemas.microsoft.com/office/drawing/2014/main" id="{CEFF81F6-3D73-EC7D-C63D-14384FF44475}"/>
              </a:ext>
            </a:extLst>
          </p:cNvPr>
          <p:cNvSpPr txBox="1">
            <a:spLocks/>
          </p:cNvSpPr>
          <p:nvPr/>
        </p:nvSpPr>
        <p:spPr>
          <a:xfrm>
            <a:off x="2291937" y="23825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a:t>
            </a:r>
          </a:p>
        </p:txBody>
      </p:sp>
      <p:sp>
        <p:nvSpPr>
          <p:cNvPr id="8" name="Isosceles Triangle 7">
            <a:extLst>
              <a:ext uri="{FF2B5EF4-FFF2-40B4-BE49-F238E27FC236}">
                <a16:creationId xmlns:a16="http://schemas.microsoft.com/office/drawing/2014/main" id="{98400752-F0EC-9154-EF39-94CAACBC28A8}"/>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22912019-683D-3B47-E58D-EE672ED1FF23}"/>
              </a:ext>
            </a:extLst>
          </p:cNvPr>
          <p:cNvSpPr txBox="1"/>
          <p:nvPr/>
        </p:nvSpPr>
        <p:spPr>
          <a:xfrm>
            <a:off x="0" y="-9891"/>
            <a:ext cx="1756683" cy="400110"/>
          </a:xfrm>
          <a:prstGeom prst="rect">
            <a:avLst/>
          </a:prstGeom>
          <a:solidFill>
            <a:schemeClr val="accent1"/>
          </a:solidFill>
          <a:ln>
            <a:solidFill>
              <a:schemeClr val="accent1"/>
            </a:solidFill>
          </a:ln>
          <a:effectLst/>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EXPLORE 1</a:t>
            </a:r>
          </a:p>
        </p:txBody>
      </p:sp>
      <p:sp>
        <p:nvSpPr>
          <p:cNvPr id="9" name="Slide Number Placeholder 8">
            <a:extLst>
              <a:ext uri="{FF2B5EF4-FFF2-40B4-BE49-F238E27FC236}">
                <a16:creationId xmlns:a16="http://schemas.microsoft.com/office/drawing/2014/main" id="{0DA09612-FB80-4335-D6D9-342D7E634CCF}"/>
              </a:ext>
            </a:extLst>
          </p:cNvPr>
          <p:cNvSpPr>
            <a:spLocks noGrp="1"/>
          </p:cNvSpPr>
          <p:nvPr>
            <p:ph type="sldNum" sz="quarter" idx="12"/>
          </p:nvPr>
        </p:nvSpPr>
        <p:spPr/>
        <p:txBody>
          <a:bodyPr/>
          <a:lstStyle/>
          <a:p>
            <a:fld id="{BAB26A49-E6E2-4EC6-A6B2-9EEDEFCE8D1E}" type="slidenum">
              <a:rPr lang="en-GB" smtClean="0"/>
              <a:t>7</a:t>
            </a:fld>
            <a:endParaRPr lang="en-GB"/>
          </a:p>
        </p:txBody>
      </p:sp>
    </p:spTree>
    <p:extLst>
      <p:ext uri="{BB962C8B-B14F-4D97-AF65-F5344CB8AC3E}">
        <p14:creationId xmlns:p14="http://schemas.microsoft.com/office/powerpoint/2010/main" val="184619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1419126306"/>
              </p:ext>
            </p:extLst>
          </p:nvPr>
        </p:nvGraphicFramePr>
        <p:xfrm>
          <a:off x="993431" y="201129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cm</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4000" dirty="0">
                          <a:effectLst/>
                          <a:latin typeface="Arial" panose="020B0604020202020204" pitchFamily="34" charset="0"/>
                          <a:ea typeface="Calibri" panose="020F0502020204030204" pitchFamily="34" charset="0"/>
                          <a:cs typeface="Arial" panose="020B0604020202020204" pitchFamily="34" charset="0"/>
                        </a:rPr>
                        <a:t>metres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547525" y="2234417"/>
            <a:ext cx="1003067" cy="707886"/>
          </a:xfrm>
          <a:prstGeom prst="rect">
            <a:avLst/>
          </a:prstGeom>
          <a:noFill/>
        </p:spPr>
        <p:txBody>
          <a:bodyPr wrap="square" rtlCol="0">
            <a:spAutoFit/>
          </a:bodyPr>
          <a:lstStyle/>
          <a:p>
            <a:r>
              <a:rPr lang="en-GB" sz="4000" dirty="0"/>
              <a:t>100</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783246" y="3279279"/>
            <a:ext cx="531627" cy="707886"/>
          </a:xfrm>
          <a:prstGeom prst="rect">
            <a:avLst/>
          </a:prstGeom>
          <a:noFill/>
        </p:spPr>
        <p:txBody>
          <a:bodyPr wrap="square" rtlCol="0">
            <a:spAutoFit/>
          </a:bodyPr>
          <a:lstStyle/>
          <a:p>
            <a:r>
              <a:rPr lang="en-US" sz="4000" dirty="0"/>
              <a:t>1</a:t>
            </a:r>
          </a:p>
        </p:txBody>
      </p:sp>
      <p:sp>
        <p:nvSpPr>
          <p:cNvPr id="6" name="TextBox 5">
            <a:extLst>
              <a:ext uri="{FF2B5EF4-FFF2-40B4-BE49-F238E27FC236}">
                <a16:creationId xmlns:a16="http://schemas.microsoft.com/office/drawing/2014/main" id="{FA2F0EEE-4B07-0021-250B-F66E1F2111CF}"/>
              </a:ext>
            </a:extLst>
          </p:cNvPr>
          <p:cNvSpPr txBox="1"/>
          <p:nvPr/>
        </p:nvSpPr>
        <p:spPr>
          <a:xfrm>
            <a:off x="5830185" y="2234417"/>
            <a:ext cx="721587" cy="707886"/>
          </a:xfrm>
          <a:prstGeom prst="rect">
            <a:avLst/>
          </a:prstGeom>
          <a:noFill/>
        </p:spPr>
        <p:txBody>
          <a:bodyPr wrap="square" rtlCol="0">
            <a:spAutoFit/>
          </a:bodyPr>
          <a:lstStyle/>
          <a:p>
            <a:r>
              <a:rPr lang="en-GB" sz="4000" dirty="0"/>
              <a:t>10</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873775" y="2234417"/>
            <a:ext cx="721587" cy="707886"/>
          </a:xfrm>
          <a:prstGeom prst="rect">
            <a:avLst/>
          </a:prstGeom>
          <a:noFill/>
        </p:spPr>
        <p:txBody>
          <a:bodyPr wrap="square" rtlCol="0">
            <a:spAutoFit/>
          </a:bodyPr>
          <a:lstStyle/>
          <a:p>
            <a:r>
              <a:rPr lang="en-GB" sz="4000" dirty="0"/>
              <a:t>30</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869529" y="3264328"/>
            <a:ext cx="974434" cy="707886"/>
          </a:xfrm>
          <a:prstGeom prst="rect">
            <a:avLst/>
          </a:prstGeom>
          <a:noFill/>
        </p:spPr>
        <p:txBody>
          <a:bodyPr wrap="square" rtlCol="0">
            <a:spAutoFit/>
          </a:bodyPr>
          <a:lstStyle/>
          <a:p>
            <a:r>
              <a:rPr lang="en-GB" sz="4000" dirty="0"/>
              <a:t>0.3</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830185" y="3279279"/>
            <a:ext cx="870653" cy="707886"/>
          </a:xfrm>
          <a:prstGeom prst="rect">
            <a:avLst/>
          </a:prstGeom>
          <a:noFill/>
        </p:spPr>
        <p:txBody>
          <a:bodyPr wrap="square" rtlCol="0">
            <a:spAutoFit/>
          </a:bodyPr>
          <a:lstStyle/>
          <a:p>
            <a:r>
              <a:rPr lang="en-GB" sz="4000" dirty="0"/>
              <a:t>0.1</a:t>
            </a:r>
            <a:endParaRPr lang="en-US" sz="4000" dirty="0"/>
          </a:p>
        </p:txBody>
      </p:sp>
      <p:sp>
        <p:nvSpPr>
          <p:cNvPr id="14" name="TextBox 13">
            <a:extLst>
              <a:ext uri="{FF2B5EF4-FFF2-40B4-BE49-F238E27FC236}">
                <a16:creationId xmlns:a16="http://schemas.microsoft.com/office/drawing/2014/main" id="{66FAB947-6028-9D8A-6709-F95D416563E7}"/>
              </a:ext>
            </a:extLst>
          </p:cNvPr>
          <p:cNvSpPr txBox="1"/>
          <p:nvPr/>
        </p:nvSpPr>
        <p:spPr>
          <a:xfrm>
            <a:off x="993429" y="4991961"/>
            <a:ext cx="10205137"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So, 0.3</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m is 30</a:t>
            </a:r>
            <a:r>
              <a:rPr lang="en-GB"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cm.</a:t>
            </a:r>
          </a:p>
        </p:txBody>
      </p:sp>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106681"/>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91937" y="12826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err="1">
                <a:solidFill>
                  <a:schemeClr val="accent1"/>
                </a:solidFill>
                <a:latin typeface="Arial" panose="020B0604020202020204" pitchFamily="34" charset="0"/>
                <a:cs typeface="Arial" panose="020B0604020202020204" pitchFamily="34" charset="0"/>
              </a:rPr>
              <a:t>Rahima’s</a:t>
            </a:r>
            <a:r>
              <a:rPr lang="en-US" sz="3600" b="1" dirty="0">
                <a:solidFill>
                  <a:schemeClr val="accent1"/>
                </a:solidFill>
                <a:latin typeface="Arial" panose="020B0604020202020204" pitchFamily="34" charset="0"/>
                <a:cs typeface="Arial" panose="020B0604020202020204" pitchFamily="34" charset="0"/>
              </a:rPr>
              <a:t> mistake: using ratio tables</a:t>
            </a:r>
          </a:p>
        </p:txBody>
      </p:sp>
    </p:spTree>
    <p:extLst>
      <p:ext uri="{BB962C8B-B14F-4D97-AF65-F5344CB8AC3E}">
        <p14:creationId xmlns:p14="http://schemas.microsoft.com/office/powerpoint/2010/main" val="21377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barn(inVertical)">
                                      <p:cBhvr>
                                        <p:cTn id="3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of a bed with dimensions shown.  Length is 1.4 m and width is 2 m.">
            <a:extLst>
              <a:ext uri="{FF2B5EF4-FFF2-40B4-BE49-F238E27FC236}">
                <a16:creationId xmlns:a16="http://schemas.microsoft.com/office/drawing/2014/main" id="{F3C4DD1F-BBFE-EE6F-BB48-A3B43AD358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89603" y="1059842"/>
            <a:ext cx="1898514" cy="1898514"/>
          </a:xfrm>
          <a:prstGeom prst="rect">
            <a:avLst/>
          </a:prstGeom>
        </p:spPr>
      </p:pic>
      <p:sp>
        <p:nvSpPr>
          <p:cNvPr id="8" name="Isosceles Triangle 7">
            <a:extLst>
              <a:ext uri="{FF2B5EF4-FFF2-40B4-BE49-F238E27FC236}">
                <a16:creationId xmlns:a16="http://schemas.microsoft.com/office/drawing/2014/main" id="{60FCC650-CE91-92AF-C51D-273E64B71A24}"/>
              </a:ext>
              <a:ext uri="{C183D7F6-B498-43B3-948B-1728B52AA6E4}">
                <adec:decorative xmlns:adec="http://schemas.microsoft.com/office/drawing/2017/decorative" val="1"/>
              </a:ext>
            </a:extLst>
          </p:cNvPr>
          <p:cNvSpPr/>
          <p:nvPr/>
        </p:nvSpPr>
        <p:spPr>
          <a:xfrm flipV="1">
            <a:off x="-3816" y="-9890"/>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27710" y="-6344"/>
            <a:ext cx="1800225"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3" name="Title 1">
            <a:extLst>
              <a:ext uri="{FF2B5EF4-FFF2-40B4-BE49-F238E27FC236}">
                <a16:creationId xmlns:a16="http://schemas.microsoft.com/office/drawing/2014/main" id="{137594C1-8479-3797-E831-EA874632F414}"/>
              </a:ext>
            </a:extLst>
          </p:cNvPr>
          <p:cNvSpPr txBox="1">
            <a:spLocks/>
          </p:cNvSpPr>
          <p:nvPr/>
        </p:nvSpPr>
        <p:spPr>
          <a:xfrm>
            <a:off x="2278215" y="143687"/>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Bedroom design</a:t>
            </a:r>
          </a:p>
        </p:txBody>
      </p:sp>
      <p:grpSp>
        <p:nvGrpSpPr>
          <p:cNvPr id="38" name="Group 37">
            <a:extLst>
              <a:ext uri="{FF2B5EF4-FFF2-40B4-BE49-F238E27FC236}">
                <a16:creationId xmlns:a16="http://schemas.microsoft.com/office/drawing/2014/main" id="{C105DA17-C916-83FE-9C78-10EA424127BC}"/>
              </a:ext>
            </a:extLst>
          </p:cNvPr>
          <p:cNvGrpSpPr/>
          <p:nvPr/>
        </p:nvGrpSpPr>
        <p:grpSpPr>
          <a:xfrm>
            <a:off x="9621778" y="2303431"/>
            <a:ext cx="1965993" cy="574628"/>
            <a:chOff x="7663061" y="2323018"/>
            <a:chExt cx="1585103" cy="420947"/>
          </a:xfrm>
        </p:grpSpPr>
        <p:cxnSp>
          <p:nvCxnSpPr>
            <p:cNvPr id="40" name="Straight Arrow Connector 39">
              <a:extLst>
                <a:ext uri="{FF2B5EF4-FFF2-40B4-BE49-F238E27FC236}">
                  <a16:creationId xmlns:a16="http://schemas.microsoft.com/office/drawing/2014/main" id="{6B191C95-5439-C01D-90B7-F69E4E7A6473}"/>
                </a:ext>
              </a:extLst>
            </p:cNvPr>
            <p:cNvCxnSpPr>
              <a:cxnSpLocks/>
            </p:cNvCxnSpPr>
            <p:nvPr/>
          </p:nvCxnSpPr>
          <p:spPr>
            <a:xfrm flipH="1">
              <a:off x="8421698" y="2323018"/>
              <a:ext cx="786318" cy="41823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CC1D2C33-1D39-C3BC-239F-D0E8F6F8C717}"/>
                </a:ext>
              </a:extLst>
            </p:cNvPr>
            <p:cNvCxnSpPr>
              <a:cxnSpLocks/>
            </p:cNvCxnSpPr>
            <p:nvPr/>
          </p:nvCxnSpPr>
          <p:spPr>
            <a:xfrm>
              <a:off x="7761772" y="2323018"/>
              <a:ext cx="571166" cy="401858"/>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E8A1D808-5A83-7C1A-C4CC-728AC75D9A6F}"/>
                </a:ext>
              </a:extLst>
            </p:cNvPr>
            <p:cNvSpPr txBox="1"/>
            <p:nvPr/>
          </p:nvSpPr>
          <p:spPr>
            <a:xfrm>
              <a:off x="8834390" y="2466966"/>
              <a:ext cx="41377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2m</a:t>
              </a:r>
            </a:p>
          </p:txBody>
        </p:sp>
        <p:sp>
          <p:nvSpPr>
            <p:cNvPr id="43" name="TextBox 42">
              <a:extLst>
                <a:ext uri="{FF2B5EF4-FFF2-40B4-BE49-F238E27FC236}">
                  <a16:creationId xmlns:a16="http://schemas.microsoft.com/office/drawing/2014/main" id="{46E0DC72-2643-FDDA-B0B3-8A5534513E7F}"/>
                </a:ext>
              </a:extLst>
            </p:cNvPr>
            <p:cNvSpPr txBox="1"/>
            <p:nvPr/>
          </p:nvSpPr>
          <p:spPr>
            <a:xfrm>
              <a:off x="7663061" y="2444000"/>
              <a:ext cx="522757"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1.4m</a:t>
              </a:r>
            </a:p>
          </p:txBody>
        </p:sp>
      </p:grpSp>
      <p:graphicFrame>
        <p:nvGraphicFramePr>
          <p:cNvPr id="2" name="Table 17">
            <a:extLst>
              <a:ext uri="{FF2B5EF4-FFF2-40B4-BE49-F238E27FC236}">
                <a16:creationId xmlns:a16="http://schemas.microsoft.com/office/drawing/2014/main" id="{3E880FB5-34E1-085D-6027-03E3E809970B}"/>
              </a:ext>
            </a:extLst>
          </p:cNvPr>
          <p:cNvGraphicFramePr>
            <a:graphicFrameLocks noGrp="1"/>
          </p:cNvGraphicFramePr>
          <p:nvPr>
            <p:extLst>
              <p:ext uri="{D42A27DB-BD31-4B8C-83A1-F6EECF244321}">
                <p14:modId xmlns:p14="http://schemas.microsoft.com/office/powerpoint/2010/main" val="397421630"/>
              </p:ext>
            </p:extLst>
          </p:nvPr>
        </p:nvGraphicFramePr>
        <p:xfrm>
          <a:off x="9791175" y="4673030"/>
          <a:ext cx="1746798" cy="1677654"/>
        </p:xfrm>
        <a:graphic>
          <a:graphicData uri="http://schemas.openxmlformats.org/drawingml/2006/table">
            <a:tbl>
              <a:tblPr firstRow="1" bandRow="1">
                <a:tableStyleId>{5C22544A-7EE6-4342-B048-85BDC9FD1C3A}</a:tableStyleId>
              </a:tblPr>
              <a:tblGrid>
                <a:gridCol w="291133">
                  <a:extLst>
                    <a:ext uri="{9D8B030D-6E8A-4147-A177-3AD203B41FA5}">
                      <a16:colId xmlns:a16="http://schemas.microsoft.com/office/drawing/2014/main" val="1772185683"/>
                    </a:ext>
                  </a:extLst>
                </a:gridCol>
                <a:gridCol w="291133">
                  <a:extLst>
                    <a:ext uri="{9D8B030D-6E8A-4147-A177-3AD203B41FA5}">
                      <a16:colId xmlns:a16="http://schemas.microsoft.com/office/drawing/2014/main" val="3326805990"/>
                    </a:ext>
                  </a:extLst>
                </a:gridCol>
                <a:gridCol w="291133">
                  <a:extLst>
                    <a:ext uri="{9D8B030D-6E8A-4147-A177-3AD203B41FA5}">
                      <a16:colId xmlns:a16="http://schemas.microsoft.com/office/drawing/2014/main" val="1756752395"/>
                    </a:ext>
                  </a:extLst>
                </a:gridCol>
                <a:gridCol w="291133">
                  <a:extLst>
                    <a:ext uri="{9D8B030D-6E8A-4147-A177-3AD203B41FA5}">
                      <a16:colId xmlns:a16="http://schemas.microsoft.com/office/drawing/2014/main" val="800497249"/>
                    </a:ext>
                  </a:extLst>
                </a:gridCol>
                <a:gridCol w="291133">
                  <a:extLst>
                    <a:ext uri="{9D8B030D-6E8A-4147-A177-3AD203B41FA5}">
                      <a16:colId xmlns:a16="http://schemas.microsoft.com/office/drawing/2014/main" val="764621061"/>
                    </a:ext>
                  </a:extLst>
                </a:gridCol>
                <a:gridCol w="291133">
                  <a:extLst>
                    <a:ext uri="{9D8B030D-6E8A-4147-A177-3AD203B41FA5}">
                      <a16:colId xmlns:a16="http://schemas.microsoft.com/office/drawing/2014/main" val="580933751"/>
                    </a:ext>
                  </a:extLst>
                </a:gridCol>
              </a:tblGrid>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72970"/>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010241"/>
                  </a:ext>
                </a:extLst>
              </a:tr>
              <a:tr h="279609">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497542"/>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358582"/>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522383"/>
                  </a:ext>
                </a:extLst>
              </a:tr>
              <a:tr h="279609">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dirty="0">
                        <a:solidFill>
                          <a:schemeClr val="bg1">
                            <a:lumMod val="65000"/>
                          </a:schemeClr>
                        </a:solidFill>
                      </a:endParaRPr>
                    </a:p>
                  </a:txBody>
                  <a:tcPr marL="46120" marR="46120" marT="23060" marB="23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920401"/>
                  </a:ext>
                </a:extLst>
              </a:tr>
            </a:tbl>
          </a:graphicData>
        </a:graphic>
      </p:graphicFrame>
      <p:graphicFrame>
        <p:nvGraphicFramePr>
          <p:cNvPr id="3" name="Table 2">
            <a:extLst>
              <a:ext uri="{FF2B5EF4-FFF2-40B4-BE49-F238E27FC236}">
                <a16:creationId xmlns:a16="http://schemas.microsoft.com/office/drawing/2014/main" id="{1E31E76D-0710-37D9-C940-4A2D7D151C6F}"/>
              </a:ext>
            </a:extLst>
          </p:cNvPr>
          <p:cNvGraphicFramePr>
            <a:graphicFrameLocks noGrp="1"/>
          </p:cNvGraphicFramePr>
          <p:nvPr>
            <p:extLst>
              <p:ext uri="{D42A27DB-BD31-4B8C-83A1-F6EECF244321}">
                <p14:modId xmlns:p14="http://schemas.microsoft.com/office/powerpoint/2010/main" val="277769124"/>
              </p:ext>
            </p:extLst>
          </p:nvPr>
        </p:nvGraphicFramePr>
        <p:xfrm>
          <a:off x="4320726" y="3077129"/>
          <a:ext cx="5870449" cy="567690"/>
        </p:xfrm>
        <a:graphic>
          <a:graphicData uri="http://schemas.openxmlformats.org/drawingml/2006/table">
            <a:tbl>
              <a:tblPr/>
              <a:tblGrid>
                <a:gridCol w="1791526">
                  <a:extLst>
                    <a:ext uri="{9D8B030D-6E8A-4147-A177-3AD203B41FA5}">
                      <a16:colId xmlns:a16="http://schemas.microsoft.com/office/drawing/2014/main" val="1450251986"/>
                    </a:ext>
                  </a:extLst>
                </a:gridCol>
                <a:gridCol w="1359641">
                  <a:extLst>
                    <a:ext uri="{9D8B030D-6E8A-4147-A177-3AD203B41FA5}">
                      <a16:colId xmlns:a16="http://schemas.microsoft.com/office/drawing/2014/main" val="567788860"/>
                    </a:ext>
                  </a:extLst>
                </a:gridCol>
                <a:gridCol w="1359641">
                  <a:extLst>
                    <a:ext uri="{9D8B030D-6E8A-4147-A177-3AD203B41FA5}">
                      <a16:colId xmlns:a16="http://schemas.microsoft.com/office/drawing/2014/main" val="3382013155"/>
                    </a:ext>
                  </a:extLst>
                </a:gridCol>
                <a:gridCol w="1359641">
                  <a:extLst>
                    <a:ext uri="{9D8B030D-6E8A-4147-A177-3AD203B41FA5}">
                      <a16:colId xmlns:a16="http://schemas.microsoft.com/office/drawing/2014/main" val="2697876789"/>
                    </a:ext>
                  </a:extLst>
                </a:gridCol>
              </a:tblGrid>
              <a:tr h="245924">
                <a:tc>
                  <a:txBody>
                    <a:bodyPr/>
                    <a:lstStyle/>
                    <a:p>
                      <a:pPr algn="l" fontAlgn="ctr"/>
                      <a:r>
                        <a:rPr lang="en-GB" sz="1800" b="0" i="0" u="none" strike="noStrike" dirty="0">
                          <a:solidFill>
                            <a:srgbClr val="000000"/>
                          </a:solidFill>
                          <a:effectLst/>
                          <a:latin typeface="Arial" panose="020B0604020202020204" pitchFamily="34" charset="0"/>
                        </a:rPr>
                        <a:t>   metres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245924">
                <a:tc>
                  <a:txBody>
                    <a:bodyPr/>
                    <a:lstStyle/>
                    <a:p>
                      <a:pPr algn="l" fontAlgn="ctr"/>
                      <a:r>
                        <a:rPr lang="en-GB" sz="1800" b="0" i="0" u="none" strike="noStrike" dirty="0">
                          <a:solidFill>
                            <a:srgbClr val="000000"/>
                          </a:solidFill>
                          <a:effectLst/>
                          <a:latin typeface="Arial" panose="020B0604020202020204" pitchFamily="34" charset="0"/>
                        </a:rPr>
                        <a:t>   centimetres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100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pic>
        <p:nvPicPr>
          <p:cNvPr id="5" name="Picture 4">
            <a:extLst>
              <a:ext uri="{FF2B5EF4-FFF2-40B4-BE49-F238E27FC236}">
                <a16:creationId xmlns:a16="http://schemas.microsoft.com/office/drawing/2014/main" id="{958D1029-2E16-2BBB-1BA3-C24D76FF45CC}"/>
              </a:ext>
            </a:extLst>
          </p:cNvPr>
          <p:cNvPicPr>
            <a:picLocks noChangeAspect="1"/>
          </p:cNvPicPr>
          <p:nvPr/>
        </p:nvPicPr>
        <p:blipFill rotWithShape="1">
          <a:blip r:embed="rId4"/>
          <a:srcRect l="16204" t="40640" r="58212" b="20825"/>
          <a:stretch/>
        </p:blipFill>
        <p:spPr>
          <a:xfrm>
            <a:off x="411274" y="2640737"/>
            <a:ext cx="3112655" cy="2637091"/>
          </a:xfrm>
          <a:prstGeom prst="rect">
            <a:avLst/>
          </a:prstGeom>
        </p:spPr>
      </p:pic>
      <p:sp>
        <p:nvSpPr>
          <p:cNvPr id="7" name="Curved Right Arrow 18">
            <a:extLst>
              <a:ext uri="{FF2B5EF4-FFF2-40B4-BE49-F238E27FC236}">
                <a16:creationId xmlns:a16="http://schemas.microsoft.com/office/drawing/2014/main" id="{1FA613D2-416D-12B6-EAE9-FACE8FE9DF62}"/>
              </a:ext>
            </a:extLst>
          </p:cNvPr>
          <p:cNvSpPr/>
          <p:nvPr/>
        </p:nvSpPr>
        <p:spPr>
          <a:xfrm>
            <a:off x="6586828" y="3171035"/>
            <a:ext cx="201612"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E5AD413-61E9-8184-33C6-D1BA784766AF}"/>
              </a:ext>
            </a:extLst>
          </p:cNvPr>
          <p:cNvSpPr txBox="1"/>
          <p:nvPr/>
        </p:nvSpPr>
        <p:spPr>
          <a:xfrm>
            <a:off x="6068464" y="3042685"/>
            <a:ext cx="78175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10" name="Curved Right Arrow 20">
            <a:extLst>
              <a:ext uri="{FF2B5EF4-FFF2-40B4-BE49-F238E27FC236}">
                <a16:creationId xmlns:a16="http://schemas.microsoft.com/office/drawing/2014/main" id="{DE67BF00-080E-83BE-D613-C163A69B51EF}"/>
              </a:ext>
            </a:extLst>
          </p:cNvPr>
          <p:cNvSpPr/>
          <p:nvPr/>
        </p:nvSpPr>
        <p:spPr>
          <a:xfrm>
            <a:off x="7941225" y="3163188"/>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77AD67-CA39-33D1-EFCD-EA182FFE20AD}"/>
              </a:ext>
            </a:extLst>
          </p:cNvPr>
          <p:cNvSpPr txBox="1"/>
          <p:nvPr/>
        </p:nvSpPr>
        <p:spPr>
          <a:xfrm>
            <a:off x="8769075" y="3054089"/>
            <a:ext cx="66846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sp>
        <p:nvSpPr>
          <p:cNvPr id="45" name="TextBox 44">
            <a:extLst>
              <a:ext uri="{FF2B5EF4-FFF2-40B4-BE49-F238E27FC236}">
                <a16:creationId xmlns:a16="http://schemas.microsoft.com/office/drawing/2014/main" id="{8EB30C0E-100E-1446-3374-2C1BB868A614}"/>
              </a:ext>
            </a:extLst>
          </p:cNvPr>
          <p:cNvSpPr txBox="1"/>
          <p:nvPr/>
        </p:nvSpPr>
        <p:spPr>
          <a:xfrm>
            <a:off x="8153729" y="3042685"/>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2</a:t>
            </a:r>
          </a:p>
        </p:txBody>
      </p:sp>
      <p:sp>
        <p:nvSpPr>
          <p:cNvPr id="46" name="TextBox 45">
            <a:extLst>
              <a:ext uri="{FF2B5EF4-FFF2-40B4-BE49-F238E27FC236}">
                <a16:creationId xmlns:a16="http://schemas.microsoft.com/office/drawing/2014/main" id="{C090DAFB-AE88-5429-71D2-9401BE6946F8}"/>
              </a:ext>
            </a:extLst>
          </p:cNvPr>
          <p:cNvSpPr txBox="1"/>
          <p:nvPr/>
        </p:nvSpPr>
        <p:spPr>
          <a:xfrm>
            <a:off x="9500062" y="3042685"/>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1.4</a:t>
            </a:r>
          </a:p>
        </p:txBody>
      </p:sp>
      <p:sp>
        <p:nvSpPr>
          <p:cNvPr id="47" name="TextBox 46">
            <a:extLst>
              <a:ext uri="{FF2B5EF4-FFF2-40B4-BE49-F238E27FC236}">
                <a16:creationId xmlns:a16="http://schemas.microsoft.com/office/drawing/2014/main" id="{6F645F0D-EAF0-0B32-A018-601B7F4B9F2C}"/>
              </a:ext>
            </a:extLst>
          </p:cNvPr>
          <p:cNvSpPr txBox="1"/>
          <p:nvPr/>
        </p:nvSpPr>
        <p:spPr>
          <a:xfrm>
            <a:off x="8091328" y="3322668"/>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200</a:t>
            </a:r>
          </a:p>
        </p:txBody>
      </p:sp>
      <p:sp>
        <p:nvSpPr>
          <p:cNvPr id="48" name="TextBox 47">
            <a:extLst>
              <a:ext uri="{FF2B5EF4-FFF2-40B4-BE49-F238E27FC236}">
                <a16:creationId xmlns:a16="http://schemas.microsoft.com/office/drawing/2014/main" id="{64D60E2C-4F74-595B-A941-60FBC1D2E50D}"/>
              </a:ext>
            </a:extLst>
          </p:cNvPr>
          <p:cNvSpPr txBox="1"/>
          <p:nvPr/>
        </p:nvSpPr>
        <p:spPr>
          <a:xfrm>
            <a:off x="9454668" y="3322668"/>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140</a:t>
            </a:r>
          </a:p>
        </p:txBody>
      </p:sp>
      <p:sp>
        <p:nvSpPr>
          <p:cNvPr id="49" name="Curved Right Arrow 38">
            <a:extLst>
              <a:ext uri="{FF2B5EF4-FFF2-40B4-BE49-F238E27FC236}">
                <a16:creationId xmlns:a16="http://schemas.microsoft.com/office/drawing/2014/main" id="{4E2CB040-9FCD-3DFC-E7BF-0C0286BB733F}"/>
              </a:ext>
            </a:extLst>
          </p:cNvPr>
          <p:cNvSpPr/>
          <p:nvPr/>
        </p:nvSpPr>
        <p:spPr>
          <a:xfrm>
            <a:off x="9322239" y="3182439"/>
            <a:ext cx="193430" cy="4204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8830BA8F-14F1-BE24-E2A4-CFACC8DEDC2E}"/>
              </a:ext>
            </a:extLst>
          </p:cNvPr>
          <p:cNvSpPr txBox="1"/>
          <p:nvPr/>
        </p:nvSpPr>
        <p:spPr>
          <a:xfrm>
            <a:off x="7413691" y="3060726"/>
            <a:ext cx="66846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×100</a:t>
            </a:r>
          </a:p>
        </p:txBody>
      </p:sp>
      <p:graphicFrame>
        <p:nvGraphicFramePr>
          <p:cNvPr id="51" name="Table 50">
            <a:extLst>
              <a:ext uri="{FF2B5EF4-FFF2-40B4-BE49-F238E27FC236}">
                <a16:creationId xmlns:a16="http://schemas.microsoft.com/office/drawing/2014/main" id="{6D848548-A75C-F7C9-5039-0080DA714E78}"/>
              </a:ext>
            </a:extLst>
          </p:cNvPr>
          <p:cNvGraphicFramePr>
            <a:graphicFrameLocks noGrp="1"/>
          </p:cNvGraphicFramePr>
          <p:nvPr>
            <p:extLst>
              <p:ext uri="{D42A27DB-BD31-4B8C-83A1-F6EECF244321}">
                <p14:modId xmlns:p14="http://schemas.microsoft.com/office/powerpoint/2010/main" val="3298008012"/>
              </p:ext>
            </p:extLst>
          </p:nvPr>
        </p:nvGraphicFramePr>
        <p:xfrm>
          <a:off x="4320726" y="3933718"/>
          <a:ext cx="5870449" cy="567690"/>
        </p:xfrm>
        <a:graphic>
          <a:graphicData uri="http://schemas.openxmlformats.org/drawingml/2006/table">
            <a:tbl>
              <a:tblPr/>
              <a:tblGrid>
                <a:gridCol w="1791526">
                  <a:extLst>
                    <a:ext uri="{9D8B030D-6E8A-4147-A177-3AD203B41FA5}">
                      <a16:colId xmlns:a16="http://schemas.microsoft.com/office/drawing/2014/main" val="1450251986"/>
                    </a:ext>
                  </a:extLst>
                </a:gridCol>
                <a:gridCol w="1359641">
                  <a:extLst>
                    <a:ext uri="{9D8B030D-6E8A-4147-A177-3AD203B41FA5}">
                      <a16:colId xmlns:a16="http://schemas.microsoft.com/office/drawing/2014/main" val="567788860"/>
                    </a:ext>
                  </a:extLst>
                </a:gridCol>
                <a:gridCol w="1359641">
                  <a:extLst>
                    <a:ext uri="{9D8B030D-6E8A-4147-A177-3AD203B41FA5}">
                      <a16:colId xmlns:a16="http://schemas.microsoft.com/office/drawing/2014/main" val="3382013155"/>
                    </a:ext>
                  </a:extLst>
                </a:gridCol>
                <a:gridCol w="1359641">
                  <a:extLst>
                    <a:ext uri="{9D8B030D-6E8A-4147-A177-3AD203B41FA5}">
                      <a16:colId xmlns:a16="http://schemas.microsoft.com/office/drawing/2014/main" val="2697876789"/>
                    </a:ext>
                  </a:extLst>
                </a:gridCol>
              </a:tblGrid>
              <a:tr h="245924">
                <a:tc>
                  <a:txBody>
                    <a:bodyPr/>
                    <a:lstStyle/>
                    <a:p>
                      <a:pPr algn="ctr" fontAlgn="ctr"/>
                      <a:r>
                        <a:rPr lang="en-GB" sz="1800" b="0" i="0" u="none" strike="noStrike" dirty="0">
                          <a:solidFill>
                            <a:srgbClr val="000000"/>
                          </a:solidFill>
                          <a:effectLst/>
                          <a:latin typeface="Arial" panose="020B0604020202020204" pitchFamily="34" charset="0"/>
                        </a:rPr>
                        <a:t>drawing</a:t>
                      </a:r>
                      <a:r>
                        <a:rPr lang="en-GB" sz="1800" b="0" i="0" u="none" strike="noStrike" baseline="0" dirty="0">
                          <a:solidFill>
                            <a:srgbClr val="000000"/>
                          </a:solidFill>
                          <a:effectLst/>
                          <a:latin typeface="Arial" panose="020B0604020202020204" pitchFamily="34" charset="0"/>
                        </a:rPr>
                        <a:t> (cm)</a:t>
                      </a:r>
                      <a:endParaRPr lang="en-GB" sz="1800" b="0" i="0" u="none" strike="noStrike" dirty="0">
                        <a:solidFill>
                          <a:srgbClr val="000000"/>
                        </a:solidFill>
                        <a:effectLst/>
                        <a:latin typeface="Arial" panose="020B060402020202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73975"/>
                  </a:ext>
                </a:extLst>
              </a:tr>
              <a:tr h="245924">
                <a:tc>
                  <a:txBody>
                    <a:bodyPr/>
                    <a:lstStyle/>
                    <a:p>
                      <a:pPr algn="ctr" fontAlgn="ctr"/>
                      <a:r>
                        <a:rPr lang="en-GB" sz="1800" b="0" i="0" u="none" strike="noStrike" dirty="0">
                          <a:solidFill>
                            <a:srgbClr val="000000"/>
                          </a:solidFill>
                          <a:effectLst/>
                          <a:latin typeface="Arial" panose="020B0604020202020204" pitchFamily="34" charset="0"/>
                        </a:rPr>
                        <a:t>real bed (cm)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50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023"/>
                  </a:ext>
                </a:extLst>
              </a:tr>
            </a:tbl>
          </a:graphicData>
        </a:graphic>
      </p:graphicFrame>
      <p:sp>
        <p:nvSpPr>
          <p:cNvPr id="52" name="Curved Right Arrow 42">
            <a:extLst>
              <a:ext uri="{FF2B5EF4-FFF2-40B4-BE49-F238E27FC236}">
                <a16:creationId xmlns:a16="http://schemas.microsoft.com/office/drawing/2014/main" id="{BA834597-F3AE-7C07-BD5A-CE73650BCF2D}"/>
              </a:ext>
            </a:extLst>
          </p:cNvPr>
          <p:cNvSpPr/>
          <p:nvPr/>
        </p:nvSpPr>
        <p:spPr>
          <a:xfrm flipV="1">
            <a:off x="6577464" y="4026907"/>
            <a:ext cx="169252" cy="3813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977CBE1-C665-0FD1-9FD5-780A2BFFE562}"/>
              </a:ext>
            </a:extLst>
          </p:cNvPr>
          <p:cNvSpPr txBox="1"/>
          <p:nvPr/>
        </p:nvSpPr>
        <p:spPr>
          <a:xfrm>
            <a:off x="6150062" y="3899554"/>
            <a:ext cx="66853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÷50</a:t>
            </a:r>
          </a:p>
        </p:txBody>
      </p:sp>
      <p:sp>
        <p:nvSpPr>
          <p:cNvPr id="54" name="Curved Right Arrow 44">
            <a:extLst>
              <a:ext uri="{FF2B5EF4-FFF2-40B4-BE49-F238E27FC236}">
                <a16:creationId xmlns:a16="http://schemas.microsoft.com/office/drawing/2014/main" id="{143356AE-9DEE-02DC-48FA-EEB69A5E84EC}"/>
              </a:ext>
            </a:extLst>
          </p:cNvPr>
          <p:cNvSpPr/>
          <p:nvPr/>
        </p:nvSpPr>
        <p:spPr>
          <a:xfrm flipV="1">
            <a:off x="7881871" y="4024038"/>
            <a:ext cx="176241" cy="3841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705EDEA-5ACA-F128-5A95-87336D5EB9B1}"/>
              </a:ext>
            </a:extLst>
          </p:cNvPr>
          <p:cNvSpPr txBox="1"/>
          <p:nvPr/>
        </p:nvSpPr>
        <p:spPr>
          <a:xfrm>
            <a:off x="8769075" y="3910678"/>
            <a:ext cx="66846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÷50</a:t>
            </a:r>
          </a:p>
        </p:txBody>
      </p:sp>
      <p:sp>
        <p:nvSpPr>
          <p:cNvPr id="56" name="TextBox 55">
            <a:extLst>
              <a:ext uri="{FF2B5EF4-FFF2-40B4-BE49-F238E27FC236}">
                <a16:creationId xmlns:a16="http://schemas.microsoft.com/office/drawing/2014/main" id="{1C6DCAE4-4EC7-C34D-9103-4DF3F0B0625F}"/>
              </a:ext>
            </a:extLst>
          </p:cNvPr>
          <p:cNvSpPr txBox="1"/>
          <p:nvPr/>
        </p:nvSpPr>
        <p:spPr>
          <a:xfrm>
            <a:off x="8117541" y="3907263"/>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4</a:t>
            </a:r>
          </a:p>
        </p:txBody>
      </p:sp>
      <p:sp>
        <p:nvSpPr>
          <p:cNvPr id="57" name="TextBox 56">
            <a:extLst>
              <a:ext uri="{FF2B5EF4-FFF2-40B4-BE49-F238E27FC236}">
                <a16:creationId xmlns:a16="http://schemas.microsoft.com/office/drawing/2014/main" id="{25FC4DA0-C980-5F5A-34D9-3F99873159B5}"/>
              </a:ext>
            </a:extLst>
          </p:cNvPr>
          <p:cNvSpPr txBox="1"/>
          <p:nvPr/>
        </p:nvSpPr>
        <p:spPr>
          <a:xfrm>
            <a:off x="9399490" y="3907263"/>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2.8</a:t>
            </a:r>
          </a:p>
        </p:txBody>
      </p:sp>
      <p:sp>
        <p:nvSpPr>
          <p:cNvPr id="58" name="TextBox 57">
            <a:extLst>
              <a:ext uri="{FF2B5EF4-FFF2-40B4-BE49-F238E27FC236}">
                <a16:creationId xmlns:a16="http://schemas.microsoft.com/office/drawing/2014/main" id="{EEB0091E-4604-A79A-FE96-6F49C170D799}"/>
              </a:ext>
            </a:extLst>
          </p:cNvPr>
          <p:cNvSpPr txBox="1"/>
          <p:nvPr/>
        </p:nvSpPr>
        <p:spPr>
          <a:xfrm>
            <a:off x="8027612" y="4179257"/>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200</a:t>
            </a:r>
          </a:p>
        </p:txBody>
      </p:sp>
      <p:sp>
        <p:nvSpPr>
          <p:cNvPr id="59" name="TextBox 58">
            <a:extLst>
              <a:ext uri="{FF2B5EF4-FFF2-40B4-BE49-F238E27FC236}">
                <a16:creationId xmlns:a16="http://schemas.microsoft.com/office/drawing/2014/main" id="{5C72E536-5161-8DE8-F163-1B321D89EC8B}"/>
              </a:ext>
            </a:extLst>
          </p:cNvPr>
          <p:cNvSpPr txBox="1"/>
          <p:nvPr/>
        </p:nvSpPr>
        <p:spPr>
          <a:xfrm>
            <a:off x="9366883" y="4179257"/>
            <a:ext cx="579083"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140</a:t>
            </a:r>
          </a:p>
        </p:txBody>
      </p:sp>
      <p:sp>
        <p:nvSpPr>
          <p:cNvPr id="60" name="Curved Right Arrow 50">
            <a:extLst>
              <a:ext uri="{FF2B5EF4-FFF2-40B4-BE49-F238E27FC236}">
                <a16:creationId xmlns:a16="http://schemas.microsoft.com/office/drawing/2014/main" id="{999EE5C9-3F39-98C8-CFEE-EA0A4F95BE51}"/>
              </a:ext>
            </a:extLst>
          </p:cNvPr>
          <p:cNvSpPr/>
          <p:nvPr/>
        </p:nvSpPr>
        <p:spPr>
          <a:xfrm flipV="1">
            <a:off x="9205047" y="4024038"/>
            <a:ext cx="182985" cy="3534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E68CC0F-A109-C5BD-1BD0-A841D31F497E}"/>
              </a:ext>
            </a:extLst>
          </p:cNvPr>
          <p:cNvSpPr txBox="1"/>
          <p:nvPr/>
        </p:nvSpPr>
        <p:spPr>
          <a:xfrm>
            <a:off x="7413691" y="3917315"/>
            <a:ext cx="668468"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÷50</a:t>
            </a:r>
          </a:p>
        </p:txBody>
      </p:sp>
      <p:sp>
        <p:nvSpPr>
          <p:cNvPr id="62" name="Rectangle 61">
            <a:extLst>
              <a:ext uri="{FF2B5EF4-FFF2-40B4-BE49-F238E27FC236}">
                <a16:creationId xmlns:a16="http://schemas.microsoft.com/office/drawing/2014/main" id="{7A0EF123-FA40-F8CA-75D1-DEA0FD0BFF1C}"/>
              </a:ext>
            </a:extLst>
          </p:cNvPr>
          <p:cNvSpPr/>
          <p:nvPr/>
        </p:nvSpPr>
        <p:spPr>
          <a:xfrm>
            <a:off x="9793872" y="4682676"/>
            <a:ext cx="815790" cy="10980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EEDD10C-38C8-FD0F-C3A4-671C047AE7F0}"/>
              </a:ext>
            </a:extLst>
          </p:cNvPr>
          <p:cNvSpPr txBox="1"/>
          <p:nvPr/>
        </p:nvSpPr>
        <p:spPr>
          <a:xfrm>
            <a:off x="9931744" y="5060082"/>
            <a:ext cx="591671" cy="369332"/>
          </a:xfrm>
          <a:prstGeom prst="rect">
            <a:avLst/>
          </a:prstGeom>
          <a:noFill/>
        </p:spPr>
        <p:txBody>
          <a:bodyPr wrap="square" rtlCol="0">
            <a:spAutoFit/>
          </a:bodyPr>
          <a:lstStyle/>
          <a:p>
            <a:r>
              <a:rPr lang="en-GB"/>
              <a:t>Bed</a:t>
            </a:r>
          </a:p>
        </p:txBody>
      </p:sp>
      <p:sp>
        <p:nvSpPr>
          <p:cNvPr id="66" name="TextBox 65">
            <a:extLst>
              <a:ext uri="{FF2B5EF4-FFF2-40B4-BE49-F238E27FC236}">
                <a16:creationId xmlns:a16="http://schemas.microsoft.com/office/drawing/2014/main" id="{B568C889-BEF0-ED4E-BFF5-8CB99B02A739}"/>
              </a:ext>
            </a:extLst>
          </p:cNvPr>
          <p:cNvSpPr txBox="1"/>
          <p:nvPr/>
        </p:nvSpPr>
        <p:spPr>
          <a:xfrm>
            <a:off x="973893" y="5206252"/>
            <a:ext cx="208796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Scale   1 cm : 50 cm</a:t>
            </a:r>
          </a:p>
        </p:txBody>
      </p:sp>
      <p:sp>
        <p:nvSpPr>
          <p:cNvPr id="4" name="TextBox 3">
            <a:extLst>
              <a:ext uri="{FF2B5EF4-FFF2-40B4-BE49-F238E27FC236}">
                <a16:creationId xmlns:a16="http://schemas.microsoft.com/office/drawing/2014/main" id="{D8F89478-BD0C-8B84-8BDE-A54119626DE2}"/>
              </a:ext>
            </a:extLst>
          </p:cNvPr>
          <p:cNvSpPr txBox="1"/>
          <p:nvPr/>
        </p:nvSpPr>
        <p:spPr>
          <a:xfrm>
            <a:off x="1050854" y="971107"/>
            <a:ext cx="7330015" cy="1015663"/>
          </a:xfrm>
          <a:prstGeom prst="rect">
            <a:avLst/>
          </a:prstGeom>
          <a:noFill/>
        </p:spPr>
        <p:txBody>
          <a:bodyPr wrap="square" lIns="91440" tIns="45720" rIns="91440" bIns="45720" rtlCol="0" anchor="t">
            <a:spAutoFit/>
          </a:bodyPr>
          <a:lstStyle/>
          <a:p>
            <a:r>
              <a:rPr lang="en-GB" sz="2000" dirty="0">
                <a:latin typeface="Arial" panose="020B0604020202020204" pitchFamily="34" charset="0"/>
                <a:cs typeface="Arial" panose="020B0604020202020204" pitchFamily="34" charset="0"/>
              </a:rPr>
              <a:t>Ali has bought a new bed and is planning where to put it in his room. He has made a scale drawing of his room. </a:t>
            </a:r>
          </a:p>
          <a:p>
            <a:r>
              <a:rPr lang="en-GB" sz="2000" dirty="0">
                <a:latin typeface="Arial" panose="020B0604020202020204" pitchFamily="34" charset="0"/>
                <a:cs typeface="Arial" panose="020B0604020202020204" pitchFamily="34" charset="0"/>
              </a:rPr>
              <a:t>The scale is 1 cm : 50 cm.</a:t>
            </a:r>
          </a:p>
        </p:txBody>
      </p:sp>
      <p:sp>
        <p:nvSpPr>
          <p:cNvPr id="11" name="TextBox 10">
            <a:extLst>
              <a:ext uri="{FF2B5EF4-FFF2-40B4-BE49-F238E27FC236}">
                <a16:creationId xmlns:a16="http://schemas.microsoft.com/office/drawing/2014/main" id="{B5034278-2386-68EB-8B1F-D7B49A586430}"/>
              </a:ext>
            </a:extLst>
          </p:cNvPr>
          <p:cNvSpPr txBox="1"/>
          <p:nvPr/>
        </p:nvSpPr>
        <p:spPr>
          <a:xfrm>
            <a:off x="3613393" y="2490226"/>
            <a:ext cx="6148481"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Here is how he worked out the scale size of the bed:</a:t>
            </a:r>
          </a:p>
        </p:txBody>
      </p:sp>
      <p:sp>
        <p:nvSpPr>
          <p:cNvPr id="15" name="TextBox 14">
            <a:extLst>
              <a:ext uri="{FF2B5EF4-FFF2-40B4-BE49-F238E27FC236}">
                <a16:creationId xmlns:a16="http://schemas.microsoft.com/office/drawing/2014/main" id="{DD342F05-489A-5902-2FDD-96428953AD99}"/>
              </a:ext>
            </a:extLst>
          </p:cNvPr>
          <p:cNvSpPr txBox="1"/>
          <p:nvPr/>
        </p:nvSpPr>
        <p:spPr>
          <a:xfrm>
            <a:off x="3697384" y="4856926"/>
            <a:ext cx="4909311"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So now he draws a rectangle size 4 cm by 2.8 cm on centimetre squared paper.</a:t>
            </a:r>
          </a:p>
        </p:txBody>
      </p:sp>
      <p:sp>
        <p:nvSpPr>
          <p:cNvPr id="16" name="TextBox 15">
            <a:extLst>
              <a:ext uri="{FF2B5EF4-FFF2-40B4-BE49-F238E27FC236}">
                <a16:creationId xmlns:a16="http://schemas.microsoft.com/office/drawing/2014/main" id="{32D8DD8C-1733-A27F-62D5-47303895A76A}"/>
              </a:ext>
            </a:extLst>
          </p:cNvPr>
          <p:cNvSpPr txBox="1"/>
          <p:nvPr/>
        </p:nvSpPr>
        <p:spPr>
          <a:xfrm>
            <a:off x="2400825" y="5766891"/>
            <a:ext cx="65277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do you think he should put the bed in his room?</a:t>
            </a:r>
          </a:p>
        </p:txBody>
      </p:sp>
      <p:sp>
        <p:nvSpPr>
          <p:cNvPr id="17" name="Slide Number Placeholder 16">
            <a:extLst>
              <a:ext uri="{FF2B5EF4-FFF2-40B4-BE49-F238E27FC236}">
                <a16:creationId xmlns:a16="http://schemas.microsoft.com/office/drawing/2014/main" id="{21A6B472-C81A-0C80-A4B1-1BBBE0BA5843}"/>
              </a:ext>
            </a:extLst>
          </p:cNvPr>
          <p:cNvSpPr>
            <a:spLocks noGrp="1"/>
          </p:cNvSpPr>
          <p:nvPr>
            <p:ph type="sldNum" sz="quarter" idx="12"/>
          </p:nvPr>
        </p:nvSpPr>
        <p:spPr/>
        <p:txBody>
          <a:bodyPr/>
          <a:lstStyle/>
          <a:p>
            <a:fld id="{892959B6-490E-A144-8C7C-88267F972F69}" type="slidenum">
              <a:rPr lang="en-US" smtClean="0"/>
              <a:t>9</a:t>
            </a:fld>
            <a:endParaRPr lang="en-US"/>
          </a:p>
        </p:txBody>
      </p:sp>
    </p:spTree>
    <p:extLst>
      <p:ext uri="{BB962C8B-B14F-4D97-AF65-F5344CB8AC3E}">
        <p14:creationId xmlns:p14="http://schemas.microsoft.com/office/powerpoint/2010/main" val="3889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4" grpId="0"/>
      <p:bldP spid="45" grpId="0"/>
      <p:bldP spid="46" grpId="0"/>
      <p:bldP spid="47" grpId="0"/>
      <p:bldP spid="48" grpId="0"/>
      <p:bldP spid="49" grpId="0" animBg="1"/>
      <p:bldP spid="50" grpId="0"/>
      <p:bldP spid="52" grpId="0" animBg="1"/>
      <p:bldP spid="53" grpId="0"/>
      <p:bldP spid="54" grpId="0" animBg="1"/>
      <p:bldP spid="55" grpId="0"/>
      <p:bldP spid="56" grpId="0"/>
      <p:bldP spid="57" grpId="0"/>
      <p:bldP spid="58" grpId="0"/>
      <p:bldP spid="59" grpId="0"/>
      <p:bldP spid="60" grpId="0" animBg="1"/>
      <p:bldP spid="61" grpId="0"/>
      <p:bldP spid="62" grpId="0" animBg="1"/>
      <p:bldP spid="65" grpId="0"/>
      <p:bldP spid="11"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7FB60-E098-4C09-A607-2152BB9385AE}">
  <ds:schemaRefs>
    <ds:schemaRef ds:uri="http://schemas.microsoft.com/office/2006/metadata/properties"/>
    <ds:schemaRef ds:uri="http://schemas.microsoft.com/office/infopath/2007/PartnerControls"/>
    <ds:schemaRef ds:uri="a943fffa-545b-4eca-b17d-5f9a138dda08"/>
    <ds:schemaRef ds:uri="c5cf19a6-e467-491d-9af0-5a70f09a6a41"/>
  </ds:schemaRefs>
</ds:datastoreItem>
</file>

<file path=customXml/itemProps2.xml><?xml version="1.0" encoding="utf-8"?>
<ds:datastoreItem xmlns:ds="http://schemas.openxmlformats.org/officeDocument/2006/customXml" ds:itemID="{D15A933C-BE95-4FBF-8961-FC8C62942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1AD7C-BC23-4EF3-B5E9-804B0A00F6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7421</TotalTime>
  <Words>1995</Words>
  <Application>Microsoft Office PowerPoint</Application>
  <PresentationFormat>Widescreen</PresentationFormat>
  <Paragraphs>329</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Black</vt:lpstr>
      <vt:lpstr>ArialMT</vt:lpstr>
      <vt:lpstr>Calibri</vt:lpstr>
      <vt:lpstr>Calibri Light</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review:  Scales, maps and scale drawings Level 2</vt:lpstr>
      <vt:lpstr>Lesson 6: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Shobhna Fletcher</dc:creator>
  <cp:lastModifiedBy>Chess Law</cp:lastModifiedBy>
  <cp:revision>133</cp:revision>
  <dcterms:created xsi:type="dcterms:W3CDTF">2022-12-12T09:44:01Z</dcterms:created>
  <dcterms:modified xsi:type="dcterms:W3CDTF">2023-04-24T10:28:40Z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