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6.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9" r:id="rId5"/>
    <p:sldMasterId id="2147483723" r:id="rId6"/>
    <p:sldMasterId id="2147483724" r:id="rId7"/>
    <p:sldMasterId id="2147483739" r:id="rId8"/>
    <p:sldMasterId id="2147483767" r:id="rId9"/>
    <p:sldMasterId id="2147483675" r:id="rId10"/>
  </p:sldMasterIdLst>
  <p:notesMasterIdLst>
    <p:notesMasterId r:id="rId70"/>
  </p:notesMasterIdLst>
  <p:handoutMasterIdLst>
    <p:handoutMasterId r:id="rId71"/>
  </p:handoutMasterIdLst>
  <p:sldIdLst>
    <p:sldId id="2205" r:id="rId11"/>
    <p:sldId id="2187" r:id="rId12"/>
    <p:sldId id="284" r:id="rId13"/>
    <p:sldId id="2213" r:id="rId14"/>
    <p:sldId id="2186" r:id="rId15"/>
    <p:sldId id="2214" r:id="rId16"/>
    <p:sldId id="2120" r:id="rId17"/>
    <p:sldId id="2119" r:id="rId18"/>
    <p:sldId id="2048" r:id="rId19"/>
    <p:sldId id="2141" r:id="rId20"/>
    <p:sldId id="2121" r:id="rId21"/>
    <p:sldId id="2122" r:id="rId22"/>
    <p:sldId id="2216" r:id="rId23"/>
    <p:sldId id="2192" r:id="rId24"/>
    <p:sldId id="256" r:id="rId25"/>
    <p:sldId id="2124" r:id="rId26"/>
    <p:sldId id="2130" r:id="rId27"/>
    <p:sldId id="2188" r:id="rId28"/>
    <p:sldId id="2190" r:id="rId29"/>
    <p:sldId id="2189" r:id="rId30"/>
    <p:sldId id="2194" r:id="rId31"/>
    <p:sldId id="2209" r:id="rId32"/>
    <p:sldId id="2226" r:id="rId33"/>
    <p:sldId id="2198" r:id="rId34"/>
    <p:sldId id="2164" r:id="rId35"/>
    <p:sldId id="360" r:id="rId36"/>
    <p:sldId id="392" r:id="rId37"/>
    <p:sldId id="402" r:id="rId38"/>
    <p:sldId id="2227" r:id="rId39"/>
    <p:sldId id="2166" r:id="rId40"/>
    <p:sldId id="2222" r:id="rId41"/>
    <p:sldId id="2167" r:id="rId42"/>
    <p:sldId id="2200" r:id="rId43"/>
    <p:sldId id="2208" r:id="rId44"/>
    <p:sldId id="2220" r:id="rId45"/>
    <p:sldId id="2168" r:id="rId46"/>
    <p:sldId id="2201" r:id="rId47"/>
    <p:sldId id="258" r:id="rId48"/>
    <p:sldId id="262" r:id="rId49"/>
    <p:sldId id="263" r:id="rId50"/>
    <p:sldId id="2170" r:id="rId51"/>
    <p:sldId id="2225" r:id="rId52"/>
    <p:sldId id="2223" r:id="rId53"/>
    <p:sldId id="282" r:id="rId54"/>
    <p:sldId id="2224" r:id="rId55"/>
    <p:sldId id="285" r:id="rId56"/>
    <p:sldId id="290" r:id="rId57"/>
    <p:sldId id="273" r:id="rId58"/>
    <p:sldId id="2210" r:id="rId59"/>
    <p:sldId id="2180" r:id="rId60"/>
    <p:sldId id="2128" r:id="rId61"/>
    <p:sldId id="2195" r:id="rId62"/>
    <p:sldId id="2202" r:id="rId63"/>
    <p:sldId id="2221" r:id="rId64"/>
    <p:sldId id="2199" r:id="rId65"/>
    <p:sldId id="2108" r:id="rId66"/>
    <p:sldId id="2218" r:id="rId67"/>
    <p:sldId id="2152" r:id="rId68"/>
    <p:sldId id="270"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acy" id="{9307C879-8C3C-BB47-955F-C309DF54EB68}">
          <p14:sldIdLst>
            <p14:sldId id="2205"/>
            <p14:sldId id="2187"/>
            <p14:sldId id="284"/>
            <p14:sldId id="2213"/>
            <p14:sldId id="2186"/>
            <p14:sldId id="2214"/>
            <p14:sldId id="2120"/>
            <p14:sldId id="2119"/>
            <p14:sldId id="2048"/>
            <p14:sldId id="2141"/>
            <p14:sldId id="2121"/>
            <p14:sldId id="2122"/>
            <p14:sldId id="2216"/>
            <p14:sldId id="2192"/>
            <p14:sldId id="256"/>
            <p14:sldId id="2124"/>
            <p14:sldId id="2130"/>
            <p14:sldId id="2188"/>
            <p14:sldId id="2190"/>
            <p14:sldId id="2189"/>
            <p14:sldId id="2194"/>
            <p14:sldId id="2209"/>
            <p14:sldId id="2226"/>
            <p14:sldId id="2198"/>
            <p14:sldId id="2164"/>
            <p14:sldId id="360"/>
            <p14:sldId id="392"/>
            <p14:sldId id="402"/>
            <p14:sldId id="2227"/>
            <p14:sldId id="2166"/>
            <p14:sldId id="2222"/>
            <p14:sldId id="2167"/>
            <p14:sldId id="2200"/>
            <p14:sldId id="2208"/>
            <p14:sldId id="2220"/>
            <p14:sldId id="2168"/>
            <p14:sldId id="2201"/>
            <p14:sldId id="258"/>
            <p14:sldId id="262"/>
            <p14:sldId id="263"/>
            <p14:sldId id="2170"/>
            <p14:sldId id="2225"/>
            <p14:sldId id="2223"/>
            <p14:sldId id="282"/>
            <p14:sldId id="2224"/>
            <p14:sldId id="285"/>
            <p14:sldId id="290"/>
            <p14:sldId id="273"/>
            <p14:sldId id="2210"/>
            <p14:sldId id="2180"/>
            <p14:sldId id="2128"/>
            <p14:sldId id="2195"/>
            <p14:sldId id="2202"/>
            <p14:sldId id="2221"/>
            <p14:sldId id="2199"/>
            <p14:sldId id="2108"/>
            <p14:sldId id="2218"/>
            <p14:sldId id="2152"/>
            <p14:sldId id="270"/>
          </p14:sldIdLst>
        </p14:section>
      </p14:sectionLst>
    </p:ex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Sharp" initials="RS" lastIdx="2" clrIdx="0">
    <p:extLst>
      <p:ext uri="{19B8F6BF-5375-455C-9EA6-DF929625EA0E}">
        <p15:presenceInfo xmlns:p15="http://schemas.microsoft.com/office/powerpoint/2012/main" userId="S::Rosie.Sharp@fareham.ac.uk::1d6e3926-ee25-47b9-be64-da5375d10884" providerId="AD"/>
      </p:ext>
    </p:extLst>
  </p:cmAuthor>
  <p:cmAuthor id="2" name="jpa1981 jpa1981" initials="jj" lastIdx="5" clrIdx="1">
    <p:extLst>
      <p:ext uri="{19B8F6BF-5375-455C-9EA6-DF929625EA0E}">
        <p15:presenceInfo xmlns:p15="http://schemas.microsoft.com/office/powerpoint/2012/main" userId="e46c017030acd5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247"/>
    <a:srgbClr val="BE0064"/>
    <a:srgbClr val="FC2C4A"/>
    <a:srgbClr val="006C47"/>
    <a:srgbClr val="FFFFFF"/>
    <a:srgbClr val="F8CDEE"/>
    <a:srgbClr val="FFCDE7"/>
    <a:srgbClr val="F0DCE6"/>
    <a:srgbClr val="B91533"/>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3D68B-085B-A548-8CF0-2B20AA7D4EFB}" v="5" dt="2023-05-17T13:25:24.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69048" autoAdjust="0"/>
  </p:normalViewPr>
  <p:slideViewPr>
    <p:cSldViewPr snapToGrid="0">
      <p:cViewPr varScale="1">
        <p:scale>
          <a:sx n="115" d="100"/>
          <a:sy n="115" d="100"/>
        </p:scale>
        <p:origin x="1864" y="19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Angelillo" userId="S::antonio.angelillo@etfoundation.co.uk::9601b83a-eb16-439e-9ea7-d3a2139092d9" providerId="AD" clId="Web-{0CB13222-0FEB-7D5C-987B-DC2C06FD9A32}"/>
    <pc:docChg chg="modSld">
      <pc:chgData name="Antonio Angelillo" userId="S::antonio.angelillo@etfoundation.co.uk::9601b83a-eb16-439e-9ea7-d3a2139092d9" providerId="AD" clId="Web-{0CB13222-0FEB-7D5C-987B-DC2C06FD9A32}" dt="2023-04-26T15:27:51.616" v="22" actId="20577"/>
      <pc:docMkLst>
        <pc:docMk/>
      </pc:docMkLst>
      <pc:sldChg chg="modSp">
        <pc:chgData name="Antonio Angelillo" userId="S::antonio.angelillo@etfoundation.co.uk::9601b83a-eb16-439e-9ea7-d3a2139092d9" providerId="AD" clId="Web-{0CB13222-0FEB-7D5C-987B-DC2C06FD9A32}" dt="2023-04-26T15:27:51.616" v="22" actId="20577"/>
        <pc:sldMkLst>
          <pc:docMk/>
          <pc:sldMk cId="2859312731" sldId="2130"/>
        </pc:sldMkLst>
        <pc:spChg chg="mod">
          <ac:chgData name="Antonio Angelillo" userId="S::antonio.angelillo@etfoundation.co.uk::9601b83a-eb16-439e-9ea7-d3a2139092d9" providerId="AD" clId="Web-{0CB13222-0FEB-7D5C-987B-DC2C06FD9A32}" dt="2023-04-26T15:25:38.314" v="4" actId="20577"/>
          <ac:spMkLst>
            <pc:docMk/>
            <pc:sldMk cId="2859312731" sldId="2130"/>
            <ac:spMk id="3" creationId="{1D447805-B45E-DE4D-8338-66062B3EC437}"/>
          </ac:spMkLst>
        </pc:spChg>
        <pc:spChg chg="mod">
          <ac:chgData name="Antonio Angelillo" userId="S::antonio.angelillo@etfoundation.co.uk::9601b83a-eb16-439e-9ea7-d3a2139092d9" providerId="AD" clId="Web-{0CB13222-0FEB-7D5C-987B-DC2C06FD9A32}" dt="2023-04-26T15:27:51.616" v="22" actId="20577"/>
          <ac:spMkLst>
            <pc:docMk/>
            <pc:sldMk cId="2859312731" sldId="2130"/>
            <ac:spMk id="5" creationId="{83C81CCB-AB73-C740-89E7-AD6E6B041B4D}"/>
          </ac:spMkLst>
        </pc:spChg>
      </pc:sldChg>
      <pc:sldChg chg="modSp">
        <pc:chgData name="Antonio Angelillo" userId="S::antonio.angelillo@etfoundation.co.uk::9601b83a-eb16-439e-9ea7-d3a2139092d9" providerId="AD" clId="Web-{0CB13222-0FEB-7D5C-987B-DC2C06FD9A32}" dt="2023-04-26T15:15:34.807" v="2" actId="1076"/>
        <pc:sldMkLst>
          <pc:docMk/>
          <pc:sldMk cId="4152160316" sldId="2216"/>
        </pc:sldMkLst>
        <pc:spChg chg="mod">
          <ac:chgData name="Antonio Angelillo" userId="S::antonio.angelillo@etfoundation.co.uk::9601b83a-eb16-439e-9ea7-d3a2139092d9" providerId="AD" clId="Web-{0CB13222-0FEB-7D5C-987B-DC2C06FD9A32}" dt="2023-04-26T15:15:34.807" v="2" actId="1076"/>
          <ac:spMkLst>
            <pc:docMk/>
            <pc:sldMk cId="4152160316" sldId="2216"/>
            <ac:spMk id="2" creationId="{3E2E75AE-7F44-5041-B9EB-941B9D932D7D}"/>
          </ac:spMkLst>
        </pc:spChg>
      </pc:sldChg>
    </pc:docChg>
  </pc:docChgLst>
  <pc:docChgLst>
    <pc:chgData name="Steve Pardoe" userId="6fa2db72-1fdb-41be-8a25-f49a2205c689" providerId="ADAL" clId="{C4B196DC-4641-6744-9BCD-730FAF9A37E0}"/>
    <pc:docChg chg="modSld modMainMaster">
      <pc:chgData name="Steve Pardoe" userId="6fa2db72-1fdb-41be-8a25-f49a2205c689" providerId="ADAL" clId="{C4B196DC-4641-6744-9BCD-730FAF9A37E0}" dt="2023-04-14T16:51:32.705" v="0" actId="18331"/>
      <pc:docMkLst>
        <pc:docMk/>
      </pc:docMkLst>
      <pc:sldChg chg="setBg">
        <pc:chgData name="Steve Pardoe" userId="6fa2db72-1fdb-41be-8a25-f49a2205c689" providerId="ADAL" clId="{C4B196DC-4641-6744-9BCD-730FAF9A37E0}" dt="2023-04-14T16:51:32.705" v="0" actId="18331"/>
        <pc:sldMkLst>
          <pc:docMk/>
          <pc:sldMk cId="189646995" sldId="2205"/>
        </pc:sldMkLst>
      </pc:sldChg>
      <pc:sldMasterChg chg="modSldLayout">
        <pc:chgData name="Steve Pardoe" userId="6fa2db72-1fdb-41be-8a25-f49a2205c689" providerId="ADAL" clId="{C4B196DC-4641-6744-9BCD-730FAF9A37E0}" dt="2023-04-14T16:51:32.705" v="0" actId="18331"/>
        <pc:sldMasterMkLst>
          <pc:docMk/>
          <pc:sldMasterMk cId="1864089026" sldId="2147483648"/>
        </pc:sldMasterMkLst>
        <pc:sldLayoutChg chg="setBg">
          <pc:chgData name="Steve Pardoe" userId="6fa2db72-1fdb-41be-8a25-f49a2205c689" providerId="ADAL" clId="{C4B196DC-4641-6744-9BCD-730FAF9A37E0}" dt="2023-04-14T16:51:32.705" v="0" actId="18331"/>
          <pc:sldLayoutMkLst>
            <pc:docMk/>
            <pc:sldMasterMk cId="1864089026" sldId="2147483648"/>
            <pc:sldLayoutMk cId="2492001548" sldId="2147483893"/>
          </pc:sldLayoutMkLst>
        </pc:sldLayoutChg>
      </pc:sldMasterChg>
    </pc:docChg>
  </pc:docChgLst>
  <pc:docChgLst>
    <pc:chgData name="Steve Pardoe" userId="6fa2db72-1fdb-41be-8a25-f49a2205c689" providerId="ADAL" clId="{8443D68B-085B-A548-8CF0-2B20AA7D4EFB}"/>
    <pc:docChg chg="custSel delSld modSld modSection">
      <pc:chgData name="Steve Pardoe" userId="6fa2db72-1fdb-41be-8a25-f49a2205c689" providerId="ADAL" clId="{8443D68B-085B-A548-8CF0-2B20AA7D4EFB}" dt="2023-05-15T14:38:25.257" v="401" actId="1076"/>
      <pc:docMkLst>
        <pc:docMk/>
      </pc:docMkLst>
      <pc:sldChg chg="delSp modSp mod">
        <pc:chgData name="Steve Pardoe" userId="6fa2db72-1fdb-41be-8a25-f49a2205c689" providerId="ADAL" clId="{8443D68B-085B-A548-8CF0-2B20AA7D4EFB}" dt="2023-05-15T14:29:15.228" v="300" actId="948"/>
        <pc:sldMkLst>
          <pc:docMk/>
          <pc:sldMk cId="2170935833" sldId="2108"/>
        </pc:sldMkLst>
        <pc:spChg chg="mod">
          <ac:chgData name="Steve Pardoe" userId="6fa2db72-1fdb-41be-8a25-f49a2205c689" providerId="ADAL" clId="{8443D68B-085B-A548-8CF0-2B20AA7D4EFB}" dt="2023-05-15T14:24:35.382" v="299" actId="20577"/>
          <ac:spMkLst>
            <pc:docMk/>
            <pc:sldMk cId="2170935833" sldId="2108"/>
            <ac:spMk id="3" creationId="{9B17F10F-033F-42EB-98B7-B6F8D24F458B}"/>
          </ac:spMkLst>
        </pc:spChg>
        <pc:spChg chg="del">
          <ac:chgData name="Steve Pardoe" userId="6fa2db72-1fdb-41be-8a25-f49a2205c689" providerId="ADAL" clId="{8443D68B-085B-A548-8CF0-2B20AA7D4EFB}" dt="2023-05-15T14:22:50.790" v="253" actId="478"/>
          <ac:spMkLst>
            <pc:docMk/>
            <pc:sldMk cId="2170935833" sldId="2108"/>
            <ac:spMk id="4" creationId="{AD3407F9-5ABC-BF4B-B338-B672DFC819F5}"/>
          </ac:spMkLst>
        </pc:spChg>
        <pc:spChg chg="mod">
          <ac:chgData name="Steve Pardoe" userId="6fa2db72-1fdb-41be-8a25-f49a2205c689" providerId="ADAL" clId="{8443D68B-085B-A548-8CF0-2B20AA7D4EFB}" dt="2023-05-15T14:29:15.228" v="300" actId="948"/>
          <ac:spMkLst>
            <pc:docMk/>
            <pc:sldMk cId="2170935833" sldId="2108"/>
            <ac:spMk id="7" creationId="{C54549FC-9D1B-446B-A0DD-3FADFA42C21B}"/>
          </ac:spMkLst>
        </pc:spChg>
      </pc:sldChg>
      <pc:sldChg chg="delSp modSp mod">
        <pc:chgData name="Steve Pardoe" userId="6fa2db72-1fdb-41be-8a25-f49a2205c689" providerId="ADAL" clId="{8443D68B-085B-A548-8CF0-2B20AA7D4EFB}" dt="2023-05-15T14:38:25.257" v="401" actId="1076"/>
        <pc:sldMkLst>
          <pc:docMk/>
          <pc:sldMk cId="2139452081" sldId="2152"/>
        </pc:sldMkLst>
        <pc:spChg chg="mod">
          <ac:chgData name="Steve Pardoe" userId="6fa2db72-1fdb-41be-8a25-f49a2205c689" providerId="ADAL" clId="{8443D68B-085B-A548-8CF0-2B20AA7D4EFB}" dt="2023-05-15T14:38:25.257" v="401" actId="1076"/>
          <ac:spMkLst>
            <pc:docMk/>
            <pc:sldMk cId="2139452081" sldId="2152"/>
            <ac:spMk id="4" creationId="{053B081C-EF0D-771B-0EB4-A166D6574C4E}"/>
          </ac:spMkLst>
        </pc:spChg>
        <pc:spChg chg="mod">
          <ac:chgData name="Steve Pardoe" userId="6fa2db72-1fdb-41be-8a25-f49a2205c689" providerId="ADAL" clId="{8443D68B-085B-A548-8CF0-2B20AA7D4EFB}" dt="2023-05-15T14:34:28.956" v="349" actId="20577"/>
          <ac:spMkLst>
            <pc:docMk/>
            <pc:sldMk cId="2139452081" sldId="2152"/>
            <ac:spMk id="5" creationId="{5899A4C0-2254-DF5D-2815-199FB15D5083}"/>
          </ac:spMkLst>
        </pc:spChg>
        <pc:picChg chg="del">
          <ac:chgData name="Steve Pardoe" userId="6fa2db72-1fdb-41be-8a25-f49a2205c689" providerId="ADAL" clId="{8443D68B-085B-A548-8CF0-2B20AA7D4EFB}" dt="2023-05-15T14:34:45.618" v="353" actId="21"/>
          <ac:picMkLst>
            <pc:docMk/>
            <pc:sldMk cId="2139452081" sldId="2152"/>
            <ac:picMk id="6" creationId="{31B4281E-501A-FEE3-E01D-AF1149E52A87}"/>
          </ac:picMkLst>
        </pc:picChg>
        <pc:picChg chg="del">
          <ac:chgData name="Steve Pardoe" userId="6fa2db72-1fdb-41be-8a25-f49a2205c689" providerId="ADAL" clId="{8443D68B-085B-A548-8CF0-2B20AA7D4EFB}" dt="2023-05-15T14:34:35.066" v="350" actId="478"/>
          <ac:picMkLst>
            <pc:docMk/>
            <pc:sldMk cId="2139452081" sldId="2152"/>
            <ac:picMk id="7" creationId="{3C306842-EE07-A99E-ADE7-195E64213FCB}"/>
          </ac:picMkLst>
        </pc:picChg>
      </pc:sldChg>
      <pc:sldChg chg="del">
        <pc:chgData name="Steve Pardoe" userId="6fa2db72-1fdb-41be-8a25-f49a2205c689" providerId="ADAL" clId="{8443D68B-085B-A548-8CF0-2B20AA7D4EFB}" dt="2023-05-15T14:23:28.269" v="255" actId="2696"/>
        <pc:sldMkLst>
          <pc:docMk/>
          <pc:sldMk cId="511812120" sldId="2162"/>
        </pc:sldMkLst>
      </pc:sldChg>
      <pc:sldChg chg="delSp mod">
        <pc:chgData name="Steve Pardoe" userId="6fa2db72-1fdb-41be-8a25-f49a2205c689" providerId="ADAL" clId="{8443D68B-085B-A548-8CF0-2B20AA7D4EFB}" dt="2023-05-15T14:15:19.400" v="0" actId="478"/>
        <pc:sldMkLst>
          <pc:docMk/>
          <pc:sldMk cId="4095473948" sldId="2189"/>
        </pc:sldMkLst>
        <pc:spChg chg="del">
          <ac:chgData name="Steve Pardoe" userId="6fa2db72-1fdb-41be-8a25-f49a2205c689" providerId="ADAL" clId="{8443D68B-085B-A548-8CF0-2B20AA7D4EFB}" dt="2023-05-15T14:15:19.400" v="0" actId="478"/>
          <ac:spMkLst>
            <pc:docMk/>
            <pc:sldMk cId="4095473948" sldId="2189"/>
            <ac:spMk id="5" creationId="{50D6EC21-0F2E-E34F-9801-46780E490353}"/>
          </ac:spMkLst>
        </pc:spChg>
      </pc:sldChg>
      <pc:sldChg chg="modSp mod">
        <pc:chgData name="Steve Pardoe" userId="6fa2db72-1fdb-41be-8a25-f49a2205c689" providerId="ADAL" clId="{8443D68B-085B-A548-8CF0-2B20AA7D4EFB}" dt="2023-05-15T14:16:00.460" v="2" actId="14100"/>
        <pc:sldMkLst>
          <pc:docMk/>
          <pc:sldMk cId="1696973121" sldId="2208"/>
        </pc:sldMkLst>
        <pc:spChg chg="mod">
          <ac:chgData name="Steve Pardoe" userId="6fa2db72-1fdb-41be-8a25-f49a2205c689" providerId="ADAL" clId="{8443D68B-085B-A548-8CF0-2B20AA7D4EFB}" dt="2023-05-15T14:16:00.460" v="2" actId="14100"/>
          <ac:spMkLst>
            <pc:docMk/>
            <pc:sldMk cId="1696973121" sldId="2208"/>
            <ac:spMk id="17" creationId="{BFBA360F-44E7-B847-BF22-576B42DC85E0}"/>
          </ac:spMkLst>
        </pc:spChg>
      </pc:sldChg>
      <pc:sldChg chg="delSp modSp mod">
        <pc:chgData name="Steve Pardoe" userId="6fa2db72-1fdb-41be-8a25-f49a2205c689" providerId="ADAL" clId="{8443D68B-085B-A548-8CF0-2B20AA7D4EFB}" dt="2023-05-15T14:21:54.305" v="249" actId="20577"/>
        <pc:sldMkLst>
          <pc:docMk/>
          <pc:sldMk cId="1333456441" sldId="2221"/>
        </pc:sldMkLst>
        <pc:spChg chg="mod">
          <ac:chgData name="Steve Pardoe" userId="6fa2db72-1fdb-41be-8a25-f49a2205c689" providerId="ADAL" clId="{8443D68B-085B-A548-8CF0-2B20AA7D4EFB}" dt="2023-05-15T14:21:54.305" v="249" actId="20577"/>
          <ac:spMkLst>
            <pc:docMk/>
            <pc:sldMk cId="1333456441" sldId="2221"/>
            <ac:spMk id="3" creationId="{FFB7791C-56BE-EF4B-A862-FC2C91A6B3F8}"/>
          </ac:spMkLst>
        </pc:spChg>
        <pc:spChg chg="del">
          <ac:chgData name="Steve Pardoe" userId="6fa2db72-1fdb-41be-8a25-f49a2205c689" providerId="ADAL" clId="{8443D68B-085B-A548-8CF0-2B20AA7D4EFB}" dt="2023-05-15T14:18:08.278" v="42" actId="478"/>
          <ac:spMkLst>
            <pc:docMk/>
            <pc:sldMk cId="1333456441" sldId="2221"/>
            <ac:spMk id="4" creationId="{EA2AB036-E002-054B-A42C-D2CC38E064DD}"/>
          </ac:spMkLst>
        </pc:spChg>
      </pc:sldChg>
      <pc:sldChg chg="modSp mod">
        <pc:chgData name="Steve Pardoe" userId="6fa2db72-1fdb-41be-8a25-f49a2205c689" providerId="ADAL" clId="{8443D68B-085B-A548-8CF0-2B20AA7D4EFB}" dt="2023-05-15T14:15:37.116" v="1" actId="1076"/>
        <pc:sldMkLst>
          <pc:docMk/>
          <pc:sldMk cId="670668922" sldId="2226"/>
        </pc:sldMkLst>
        <pc:spChg chg="mod">
          <ac:chgData name="Steve Pardoe" userId="6fa2db72-1fdb-41be-8a25-f49a2205c689" providerId="ADAL" clId="{8443D68B-085B-A548-8CF0-2B20AA7D4EFB}" dt="2023-05-15T14:15:37.116" v="1" actId="1076"/>
          <ac:spMkLst>
            <pc:docMk/>
            <pc:sldMk cId="670668922" sldId="2226"/>
            <ac:spMk id="6" creationId="{5D374845-D06C-7245-8F1A-ACA3F55FC850}"/>
          </ac:spMkLst>
        </pc:spChg>
      </pc:sldChg>
    </pc:docChg>
  </pc:docChgLst>
  <pc:docChgLst>
    <pc:chgData name="Steve Pardoe" userId="6fa2db72-1fdb-41be-8a25-f49a2205c689" providerId="ADAL" clId="{74F73A18-89E4-E948-BF08-1A5EC224C545}"/>
    <pc:docChg chg="custSel addSld delSld modSld modMainMaster modSection">
      <pc:chgData name="Steve Pardoe" userId="6fa2db72-1fdb-41be-8a25-f49a2205c689" providerId="ADAL" clId="{74F73A18-89E4-E948-BF08-1A5EC224C545}" dt="2023-05-09T17:27:41.689" v="140"/>
      <pc:docMkLst>
        <pc:docMk/>
      </pc:docMkLst>
      <pc:sldChg chg="modSp mod">
        <pc:chgData name="Steve Pardoe" userId="6fa2db72-1fdb-41be-8a25-f49a2205c689" providerId="ADAL" clId="{74F73A18-89E4-E948-BF08-1A5EC224C545}" dt="2023-05-09T16:43:56.510" v="113" actId="120"/>
        <pc:sldMkLst>
          <pc:docMk/>
          <pc:sldMk cId="2934551466" sldId="256"/>
        </pc:sldMkLst>
        <pc:spChg chg="mod">
          <ac:chgData name="Steve Pardoe" userId="6fa2db72-1fdb-41be-8a25-f49a2205c689" providerId="ADAL" clId="{74F73A18-89E4-E948-BF08-1A5EC224C545}" dt="2023-05-09T16:43:56.510" v="113" actId="120"/>
          <ac:spMkLst>
            <pc:docMk/>
            <pc:sldMk cId="2934551466" sldId="256"/>
            <ac:spMk id="4" creationId="{EADA57F8-B261-05EA-9FE8-93077CED2C40}"/>
          </ac:spMkLst>
        </pc:spChg>
      </pc:sldChg>
      <pc:sldChg chg="modSp mod">
        <pc:chgData name="Steve Pardoe" userId="6fa2db72-1fdb-41be-8a25-f49a2205c689" providerId="ADAL" clId="{74F73A18-89E4-E948-BF08-1A5EC224C545}" dt="2023-05-09T16:38:48.766" v="56" actId="113"/>
        <pc:sldMkLst>
          <pc:docMk/>
          <pc:sldMk cId="809797779" sldId="258"/>
        </pc:sldMkLst>
        <pc:spChg chg="mod">
          <ac:chgData name="Steve Pardoe" userId="6fa2db72-1fdb-41be-8a25-f49a2205c689" providerId="ADAL" clId="{74F73A18-89E4-E948-BF08-1A5EC224C545}" dt="2023-05-09T16:38:48.766" v="56" actId="113"/>
          <ac:spMkLst>
            <pc:docMk/>
            <pc:sldMk cId="809797779" sldId="258"/>
            <ac:spMk id="2" creationId="{00000000-0000-0000-0000-000000000000}"/>
          </ac:spMkLst>
        </pc:spChg>
      </pc:sldChg>
      <pc:sldChg chg="modSp mod">
        <pc:chgData name="Steve Pardoe" userId="6fa2db72-1fdb-41be-8a25-f49a2205c689" providerId="ADAL" clId="{74F73A18-89E4-E948-BF08-1A5EC224C545}" dt="2023-05-09T16:38:40.949" v="54" actId="14100"/>
        <pc:sldMkLst>
          <pc:docMk/>
          <pc:sldMk cId="4208487508" sldId="262"/>
        </pc:sldMkLst>
        <pc:spChg chg="mod">
          <ac:chgData name="Steve Pardoe" userId="6fa2db72-1fdb-41be-8a25-f49a2205c689" providerId="ADAL" clId="{74F73A18-89E4-E948-BF08-1A5EC224C545}" dt="2023-05-09T16:38:40.949" v="54" actId="14100"/>
          <ac:spMkLst>
            <pc:docMk/>
            <pc:sldMk cId="4208487508" sldId="262"/>
            <ac:spMk id="2" creationId="{00000000-0000-0000-0000-000000000000}"/>
          </ac:spMkLst>
        </pc:spChg>
      </pc:sldChg>
      <pc:sldChg chg="modSp mod">
        <pc:chgData name="Steve Pardoe" userId="6fa2db72-1fdb-41be-8a25-f49a2205c689" providerId="ADAL" clId="{74F73A18-89E4-E948-BF08-1A5EC224C545}" dt="2023-05-09T16:38:18.729" v="48" actId="113"/>
        <pc:sldMkLst>
          <pc:docMk/>
          <pc:sldMk cId="3847315397" sldId="263"/>
        </pc:sldMkLst>
        <pc:spChg chg="mod">
          <ac:chgData name="Steve Pardoe" userId="6fa2db72-1fdb-41be-8a25-f49a2205c689" providerId="ADAL" clId="{74F73A18-89E4-E948-BF08-1A5EC224C545}" dt="2023-05-09T16:38:18.729" v="48" actId="113"/>
          <ac:spMkLst>
            <pc:docMk/>
            <pc:sldMk cId="3847315397" sldId="263"/>
            <ac:spMk id="2" creationId="{00000000-0000-0000-0000-000000000000}"/>
          </ac:spMkLst>
        </pc:spChg>
      </pc:sldChg>
      <pc:sldChg chg="add setBg">
        <pc:chgData name="Steve Pardoe" userId="6fa2db72-1fdb-41be-8a25-f49a2205c689" providerId="ADAL" clId="{74F73A18-89E4-E948-BF08-1A5EC224C545}" dt="2023-05-09T16:35:05.359" v="17"/>
        <pc:sldMkLst>
          <pc:docMk/>
          <pc:sldMk cId="1440674324" sldId="270"/>
        </pc:sldMkLst>
      </pc:sldChg>
      <pc:sldChg chg="modSp mod">
        <pc:chgData name="Steve Pardoe" userId="6fa2db72-1fdb-41be-8a25-f49a2205c689" providerId="ADAL" clId="{74F73A18-89E4-E948-BF08-1A5EC224C545}" dt="2023-05-09T16:36:54.815" v="35" actId="14100"/>
        <pc:sldMkLst>
          <pc:docMk/>
          <pc:sldMk cId="3714084713" sldId="273"/>
        </pc:sldMkLst>
        <pc:spChg chg="mod">
          <ac:chgData name="Steve Pardoe" userId="6fa2db72-1fdb-41be-8a25-f49a2205c689" providerId="ADAL" clId="{74F73A18-89E4-E948-BF08-1A5EC224C545}" dt="2023-05-09T16:36:54.815" v="35" actId="14100"/>
          <ac:spMkLst>
            <pc:docMk/>
            <pc:sldMk cId="3714084713" sldId="273"/>
            <ac:spMk id="2" creationId="{47024E3C-8C26-4D91-B795-F820F23BFE2D}"/>
          </ac:spMkLst>
        </pc:spChg>
      </pc:sldChg>
      <pc:sldChg chg="modSp mod">
        <pc:chgData name="Steve Pardoe" userId="6fa2db72-1fdb-41be-8a25-f49a2205c689" providerId="ADAL" clId="{74F73A18-89E4-E948-BF08-1A5EC224C545}" dt="2023-05-09T16:37:39.747" v="39" actId="113"/>
        <pc:sldMkLst>
          <pc:docMk/>
          <pc:sldMk cId="615728411" sldId="282"/>
        </pc:sldMkLst>
        <pc:spChg chg="mod">
          <ac:chgData name="Steve Pardoe" userId="6fa2db72-1fdb-41be-8a25-f49a2205c689" providerId="ADAL" clId="{74F73A18-89E4-E948-BF08-1A5EC224C545}" dt="2023-05-09T16:37:39.747" v="39" actId="113"/>
          <ac:spMkLst>
            <pc:docMk/>
            <pc:sldMk cId="615728411" sldId="282"/>
            <ac:spMk id="195" creationId="{00000000-0000-0000-0000-000000000000}"/>
          </ac:spMkLst>
        </pc:spChg>
      </pc:sldChg>
      <pc:sldChg chg="modSp mod">
        <pc:chgData name="Steve Pardoe" userId="6fa2db72-1fdb-41be-8a25-f49a2205c689" providerId="ADAL" clId="{74F73A18-89E4-E948-BF08-1A5EC224C545}" dt="2023-05-09T16:42:17.262" v="89" actId="1076"/>
        <pc:sldMkLst>
          <pc:docMk/>
          <pc:sldMk cId="1184980236" sldId="360"/>
        </pc:sldMkLst>
        <pc:spChg chg="mod">
          <ac:chgData name="Steve Pardoe" userId="6fa2db72-1fdb-41be-8a25-f49a2205c689" providerId="ADAL" clId="{74F73A18-89E4-E948-BF08-1A5EC224C545}" dt="2023-05-09T16:42:17.262" v="89" actId="1076"/>
          <ac:spMkLst>
            <pc:docMk/>
            <pc:sldMk cId="1184980236" sldId="360"/>
            <ac:spMk id="22" creationId="{E82F9252-517B-4361-BE32-7CB25F2DA19E}"/>
          </ac:spMkLst>
        </pc:spChg>
      </pc:sldChg>
      <pc:sldChg chg="modSp mod">
        <pc:chgData name="Steve Pardoe" userId="6fa2db72-1fdb-41be-8a25-f49a2205c689" providerId="ADAL" clId="{74F73A18-89E4-E948-BF08-1A5EC224C545}" dt="2023-05-09T16:41:53.997" v="83" actId="1076"/>
        <pc:sldMkLst>
          <pc:docMk/>
          <pc:sldMk cId="2387114379" sldId="392"/>
        </pc:sldMkLst>
        <pc:spChg chg="mod">
          <ac:chgData name="Steve Pardoe" userId="6fa2db72-1fdb-41be-8a25-f49a2205c689" providerId="ADAL" clId="{74F73A18-89E4-E948-BF08-1A5EC224C545}" dt="2023-05-09T16:41:53.997" v="83" actId="1076"/>
          <ac:spMkLst>
            <pc:docMk/>
            <pc:sldMk cId="2387114379" sldId="392"/>
            <ac:spMk id="22" creationId="{E82F9252-517B-4361-BE32-7CB25F2DA19E}"/>
          </ac:spMkLst>
        </pc:spChg>
      </pc:sldChg>
      <pc:sldChg chg="modSp mod">
        <pc:chgData name="Steve Pardoe" userId="6fa2db72-1fdb-41be-8a25-f49a2205c689" providerId="ADAL" clId="{74F73A18-89E4-E948-BF08-1A5EC224C545}" dt="2023-05-09T16:41:37.344" v="80" actId="255"/>
        <pc:sldMkLst>
          <pc:docMk/>
          <pc:sldMk cId="630431749" sldId="402"/>
        </pc:sldMkLst>
        <pc:spChg chg="mod">
          <ac:chgData name="Steve Pardoe" userId="6fa2db72-1fdb-41be-8a25-f49a2205c689" providerId="ADAL" clId="{74F73A18-89E4-E948-BF08-1A5EC224C545}" dt="2023-05-09T16:41:37.344" v="80" actId="255"/>
          <ac:spMkLst>
            <pc:docMk/>
            <pc:sldMk cId="630431749" sldId="402"/>
            <ac:spMk id="2" creationId="{00000000-0000-0000-0000-000000000000}"/>
          </ac:spMkLst>
        </pc:spChg>
      </pc:sldChg>
      <pc:sldChg chg="modSp mod">
        <pc:chgData name="Steve Pardoe" userId="6fa2db72-1fdb-41be-8a25-f49a2205c689" providerId="ADAL" clId="{74F73A18-89E4-E948-BF08-1A5EC224C545}" dt="2023-05-09T17:26:46.090" v="138" actId="207"/>
        <pc:sldMkLst>
          <pc:docMk/>
          <pc:sldMk cId="3092138697" sldId="2048"/>
        </pc:sldMkLst>
        <pc:spChg chg="mod">
          <ac:chgData name="Steve Pardoe" userId="6fa2db72-1fdb-41be-8a25-f49a2205c689" providerId="ADAL" clId="{74F73A18-89E4-E948-BF08-1A5EC224C545}" dt="2023-05-09T16:32:30.383" v="3" actId="113"/>
          <ac:spMkLst>
            <pc:docMk/>
            <pc:sldMk cId="3092138697" sldId="2048"/>
            <ac:spMk id="3" creationId="{9B17F10F-033F-42EB-98B7-B6F8D24F458B}"/>
          </ac:spMkLst>
        </pc:spChg>
        <pc:spChg chg="mod">
          <ac:chgData name="Steve Pardoe" userId="6fa2db72-1fdb-41be-8a25-f49a2205c689" providerId="ADAL" clId="{74F73A18-89E4-E948-BF08-1A5EC224C545}" dt="2023-05-09T17:26:46.090" v="138" actId="207"/>
          <ac:spMkLst>
            <pc:docMk/>
            <pc:sldMk cId="3092138697" sldId="2048"/>
            <ac:spMk id="7" creationId="{C54549FC-9D1B-446B-A0DD-3FADFA42C21B}"/>
          </ac:spMkLst>
        </pc:spChg>
      </pc:sldChg>
      <pc:sldChg chg="modSp mod">
        <pc:chgData name="Steve Pardoe" userId="6fa2db72-1fdb-41be-8a25-f49a2205c689" providerId="ADAL" clId="{74F73A18-89E4-E948-BF08-1A5EC224C545}" dt="2023-05-09T16:35:43.962" v="22" actId="113"/>
        <pc:sldMkLst>
          <pc:docMk/>
          <pc:sldMk cId="2170935833" sldId="2108"/>
        </pc:sldMkLst>
        <pc:spChg chg="mod">
          <ac:chgData name="Steve Pardoe" userId="6fa2db72-1fdb-41be-8a25-f49a2205c689" providerId="ADAL" clId="{74F73A18-89E4-E948-BF08-1A5EC224C545}" dt="2023-05-09T16:35:43.962" v="22" actId="113"/>
          <ac:spMkLst>
            <pc:docMk/>
            <pc:sldMk cId="2170935833" sldId="2108"/>
            <ac:spMk id="3" creationId="{9B17F10F-033F-42EB-98B7-B6F8D24F458B}"/>
          </ac:spMkLst>
        </pc:spChg>
      </pc:sldChg>
      <pc:sldChg chg="modSp mod">
        <pc:chgData name="Steve Pardoe" userId="6fa2db72-1fdb-41be-8a25-f49a2205c689" providerId="ADAL" clId="{74F73A18-89E4-E948-BF08-1A5EC224C545}" dt="2023-05-09T16:32:41.228" v="5" actId="113"/>
        <pc:sldMkLst>
          <pc:docMk/>
          <pc:sldMk cId="3926507666" sldId="2119"/>
        </pc:sldMkLst>
        <pc:spChg chg="mod">
          <ac:chgData name="Steve Pardoe" userId="6fa2db72-1fdb-41be-8a25-f49a2205c689" providerId="ADAL" clId="{74F73A18-89E4-E948-BF08-1A5EC224C545}" dt="2023-05-09T16:32:41.228" v="5" actId="113"/>
          <ac:spMkLst>
            <pc:docMk/>
            <pc:sldMk cId="3926507666" sldId="2119"/>
            <ac:spMk id="12" creationId="{00000000-0000-0000-0000-000000000000}"/>
          </ac:spMkLst>
        </pc:spChg>
      </pc:sldChg>
      <pc:sldChg chg="setBg">
        <pc:chgData name="Steve Pardoe" userId="6fa2db72-1fdb-41be-8a25-f49a2205c689" providerId="ADAL" clId="{74F73A18-89E4-E948-BF08-1A5EC224C545}" dt="2023-05-09T17:27:08.171" v="139"/>
        <pc:sldMkLst>
          <pc:docMk/>
          <pc:sldMk cId="437459541" sldId="2120"/>
        </pc:sldMkLst>
      </pc:sldChg>
      <pc:sldChg chg="setBg">
        <pc:chgData name="Steve Pardoe" userId="6fa2db72-1fdb-41be-8a25-f49a2205c689" providerId="ADAL" clId="{74F73A18-89E4-E948-BF08-1A5EC224C545}" dt="2023-05-09T17:27:41.689" v="140"/>
        <pc:sldMkLst>
          <pc:docMk/>
          <pc:sldMk cId="3099488722" sldId="2128"/>
        </pc:sldMkLst>
      </pc:sldChg>
      <pc:sldChg chg="modSp mod">
        <pc:chgData name="Steve Pardoe" userId="6fa2db72-1fdb-41be-8a25-f49a2205c689" providerId="ADAL" clId="{74F73A18-89E4-E948-BF08-1A5EC224C545}" dt="2023-05-09T16:43:42.774" v="110" actId="120"/>
        <pc:sldMkLst>
          <pc:docMk/>
          <pc:sldMk cId="2859312731" sldId="2130"/>
        </pc:sldMkLst>
        <pc:spChg chg="mod">
          <ac:chgData name="Steve Pardoe" userId="6fa2db72-1fdb-41be-8a25-f49a2205c689" providerId="ADAL" clId="{74F73A18-89E4-E948-BF08-1A5EC224C545}" dt="2023-05-09T16:43:42.774" v="110" actId="120"/>
          <ac:spMkLst>
            <pc:docMk/>
            <pc:sldMk cId="2859312731" sldId="2130"/>
            <ac:spMk id="4" creationId="{9794A563-232F-1A4C-A755-A2564EE84777}"/>
          </ac:spMkLst>
        </pc:spChg>
      </pc:sldChg>
      <pc:sldChg chg="modSp mod">
        <pc:chgData name="Steve Pardoe" userId="6fa2db72-1fdb-41be-8a25-f49a2205c689" providerId="ADAL" clId="{74F73A18-89E4-E948-BF08-1A5EC224C545}" dt="2023-05-09T16:32:56.674" v="8" actId="14100"/>
        <pc:sldMkLst>
          <pc:docMk/>
          <pc:sldMk cId="1066291375" sldId="2141"/>
        </pc:sldMkLst>
        <pc:spChg chg="mod">
          <ac:chgData name="Steve Pardoe" userId="6fa2db72-1fdb-41be-8a25-f49a2205c689" providerId="ADAL" clId="{74F73A18-89E4-E948-BF08-1A5EC224C545}" dt="2023-05-09T16:32:56.674" v="8" actId="14100"/>
          <ac:spMkLst>
            <pc:docMk/>
            <pc:sldMk cId="1066291375" sldId="2141"/>
            <ac:spMk id="4" creationId="{DC1AD5AC-AECF-373E-28A3-8ABB5F8C3636}"/>
          </ac:spMkLst>
        </pc:spChg>
        <pc:spChg chg="mod">
          <ac:chgData name="Steve Pardoe" userId="6fa2db72-1fdb-41be-8a25-f49a2205c689" providerId="ADAL" clId="{74F73A18-89E4-E948-BF08-1A5EC224C545}" dt="2023-05-09T16:32:48.788" v="7" actId="113"/>
          <ac:spMkLst>
            <pc:docMk/>
            <pc:sldMk cId="1066291375" sldId="2141"/>
            <ac:spMk id="5" creationId="{5899A4C0-2254-DF5D-2815-199FB15D5083}"/>
          </ac:spMkLst>
        </pc:spChg>
      </pc:sldChg>
      <pc:sldChg chg="del">
        <pc:chgData name="Steve Pardoe" userId="6fa2db72-1fdb-41be-8a25-f49a2205c689" providerId="ADAL" clId="{74F73A18-89E4-E948-BF08-1A5EC224C545}" dt="2023-05-09T16:33:35.541" v="13" actId="2696"/>
        <pc:sldMkLst>
          <pc:docMk/>
          <pc:sldMk cId="1442181233" sldId="2150"/>
        </pc:sldMkLst>
      </pc:sldChg>
      <pc:sldChg chg="modSp mod">
        <pc:chgData name="Steve Pardoe" userId="6fa2db72-1fdb-41be-8a25-f49a2205c689" providerId="ADAL" clId="{74F73A18-89E4-E948-BF08-1A5EC224C545}" dt="2023-05-09T16:42:28.434" v="91" actId="113"/>
        <pc:sldMkLst>
          <pc:docMk/>
          <pc:sldMk cId="1195058280" sldId="2164"/>
        </pc:sldMkLst>
        <pc:spChg chg="mod">
          <ac:chgData name="Steve Pardoe" userId="6fa2db72-1fdb-41be-8a25-f49a2205c689" providerId="ADAL" clId="{74F73A18-89E4-E948-BF08-1A5EC224C545}" dt="2023-05-09T16:42:28.434" v="91" actId="113"/>
          <ac:spMkLst>
            <pc:docMk/>
            <pc:sldMk cId="1195058280" sldId="2164"/>
            <ac:spMk id="9" creationId="{C71FB660-EBA0-F04A-A166-E1E9BF0EF71C}"/>
          </ac:spMkLst>
        </pc:spChg>
      </pc:sldChg>
      <pc:sldChg chg="modSp mod">
        <pc:chgData name="Steve Pardoe" userId="6fa2db72-1fdb-41be-8a25-f49a2205c689" providerId="ADAL" clId="{74F73A18-89E4-E948-BF08-1A5EC224C545}" dt="2023-05-09T16:41:15.635" v="76" actId="113"/>
        <pc:sldMkLst>
          <pc:docMk/>
          <pc:sldMk cId="1501998962" sldId="2166"/>
        </pc:sldMkLst>
        <pc:spChg chg="mod">
          <ac:chgData name="Steve Pardoe" userId="6fa2db72-1fdb-41be-8a25-f49a2205c689" providerId="ADAL" clId="{74F73A18-89E4-E948-BF08-1A5EC224C545}" dt="2023-05-09T16:41:15.635" v="76" actId="113"/>
          <ac:spMkLst>
            <pc:docMk/>
            <pc:sldMk cId="1501998962" sldId="2166"/>
            <ac:spMk id="6" creationId="{1D128D07-7027-E648-965F-53BF7ED47621}"/>
          </ac:spMkLst>
        </pc:spChg>
      </pc:sldChg>
      <pc:sldChg chg="modSp mod">
        <pc:chgData name="Steve Pardoe" userId="6fa2db72-1fdb-41be-8a25-f49a2205c689" providerId="ADAL" clId="{74F73A18-89E4-E948-BF08-1A5EC224C545}" dt="2023-05-09T16:40:20.373" v="72" actId="255"/>
        <pc:sldMkLst>
          <pc:docMk/>
          <pc:sldMk cId="3407219096" sldId="2167"/>
        </pc:sldMkLst>
        <pc:spChg chg="mod">
          <ac:chgData name="Steve Pardoe" userId="6fa2db72-1fdb-41be-8a25-f49a2205c689" providerId="ADAL" clId="{74F73A18-89E4-E948-BF08-1A5EC224C545}" dt="2023-05-09T16:40:20.373" v="72" actId="255"/>
          <ac:spMkLst>
            <pc:docMk/>
            <pc:sldMk cId="3407219096" sldId="2167"/>
            <ac:spMk id="3" creationId="{7663D5C5-C06E-B942-8E96-AD4894080866}"/>
          </ac:spMkLst>
        </pc:spChg>
      </pc:sldChg>
      <pc:sldChg chg="modSp mod">
        <pc:chgData name="Steve Pardoe" userId="6fa2db72-1fdb-41be-8a25-f49a2205c689" providerId="ADAL" clId="{74F73A18-89E4-E948-BF08-1A5EC224C545}" dt="2023-05-09T16:39:08.573" v="61" actId="255"/>
        <pc:sldMkLst>
          <pc:docMk/>
          <pc:sldMk cId="3711445075" sldId="2168"/>
        </pc:sldMkLst>
        <pc:spChg chg="mod">
          <ac:chgData name="Steve Pardoe" userId="6fa2db72-1fdb-41be-8a25-f49a2205c689" providerId="ADAL" clId="{74F73A18-89E4-E948-BF08-1A5EC224C545}" dt="2023-05-09T16:39:08.573" v="61" actId="255"/>
          <ac:spMkLst>
            <pc:docMk/>
            <pc:sldMk cId="3711445075" sldId="2168"/>
            <ac:spMk id="3" creationId="{12C033B5-97B1-D94A-8F22-6E7A6DFAB6B3}"/>
          </ac:spMkLst>
        </pc:spChg>
      </pc:sldChg>
      <pc:sldChg chg="modSp mod">
        <pc:chgData name="Steve Pardoe" userId="6fa2db72-1fdb-41be-8a25-f49a2205c689" providerId="ADAL" clId="{74F73A18-89E4-E948-BF08-1A5EC224C545}" dt="2023-05-09T16:36:33.057" v="31" actId="113"/>
        <pc:sldMkLst>
          <pc:docMk/>
          <pc:sldMk cId="2619480915" sldId="2180"/>
        </pc:sldMkLst>
        <pc:spChg chg="mod">
          <ac:chgData name="Steve Pardoe" userId="6fa2db72-1fdb-41be-8a25-f49a2205c689" providerId="ADAL" clId="{74F73A18-89E4-E948-BF08-1A5EC224C545}" dt="2023-05-09T16:36:33.057" v="31" actId="113"/>
          <ac:spMkLst>
            <pc:docMk/>
            <pc:sldMk cId="2619480915" sldId="2180"/>
            <ac:spMk id="2" creationId="{0702E3D6-97DF-A349-B05C-DE3A34926041}"/>
          </ac:spMkLst>
        </pc:spChg>
      </pc:sldChg>
      <pc:sldChg chg="modSp mod">
        <pc:chgData name="Steve Pardoe" userId="6fa2db72-1fdb-41be-8a25-f49a2205c689" providerId="ADAL" clId="{74F73A18-89E4-E948-BF08-1A5EC224C545}" dt="2023-05-09T16:33:14.314" v="10" actId="113"/>
        <pc:sldMkLst>
          <pc:docMk/>
          <pc:sldMk cId="1070139669" sldId="2186"/>
        </pc:sldMkLst>
        <pc:spChg chg="mod">
          <ac:chgData name="Steve Pardoe" userId="6fa2db72-1fdb-41be-8a25-f49a2205c689" providerId="ADAL" clId="{74F73A18-89E4-E948-BF08-1A5EC224C545}" dt="2023-05-09T16:33:14.314" v="10" actId="113"/>
          <ac:spMkLst>
            <pc:docMk/>
            <pc:sldMk cId="1070139669" sldId="2186"/>
            <ac:spMk id="4" creationId="{1444EF52-7763-5A4C-8B87-148660CEA3FC}"/>
          </ac:spMkLst>
        </pc:spChg>
      </pc:sldChg>
      <pc:sldChg chg="modSp mod">
        <pc:chgData name="Steve Pardoe" userId="6fa2db72-1fdb-41be-8a25-f49a2205c689" providerId="ADAL" clId="{74F73A18-89E4-E948-BF08-1A5EC224C545}" dt="2023-05-09T16:43:32.270" v="107" actId="120"/>
        <pc:sldMkLst>
          <pc:docMk/>
          <pc:sldMk cId="3456095711" sldId="2188"/>
        </pc:sldMkLst>
        <pc:spChg chg="mod">
          <ac:chgData name="Steve Pardoe" userId="6fa2db72-1fdb-41be-8a25-f49a2205c689" providerId="ADAL" clId="{74F73A18-89E4-E948-BF08-1A5EC224C545}" dt="2023-05-09T16:43:32.270" v="107" actId="120"/>
          <ac:spMkLst>
            <pc:docMk/>
            <pc:sldMk cId="3456095711" sldId="2188"/>
            <ac:spMk id="2" creationId="{C9B21A9A-245F-DA4D-9569-6DCD38BD0946}"/>
          </ac:spMkLst>
        </pc:spChg>
      </pc:sldChg>
      <pc:sldChg chg="modSp mod">
        <pc:chgData name="Steve Pardoe" userId="6fa2db72-1fdb-41be-8a25-f49a2205c689" providerId="ADAL" clId="{74F73A18-89E4-E948-BF08-1A5EC224C545}" dt="2023-05-09T16:43:08.865" v="101" actId="255"/>
        <pc:sldMkLst>
          <pc:docMk/>
          <pc:sldMk cId="4095473948" sldId="2189"/>
        </pc:sldMkLst>
        <pc:spChg chg="mod">
          <ac:chgData name="Steve Pardoe" userId="6fa2db72-1fdb-41be-8a25-f49a2205c689" providerId="ADAL" clId="{74F73A18-89E4-E948-BF08-1A5EC224C545}" dt="2023-05-09T16:43:08.865" v="101" actId="255"/>
          <ac:spMkLst>
            <pc:docMk/>
            <pc:sldMk cId="4095473948" sldId="2189"/>
            <ac:spMk id="2" creationId="{BAF826AC-0674-7A4A-91BB-B39D9EC8B5B1}"/>
          </ac:spMkLst>
        </pc:spChg>
      </pc:sldChg>
      <pc:sldChg chg="modSp mod">
        <pc:chgData name="Steve Pardoe" userId="6fa2db72-1fdb-41be-8a25-f49a2205c689" providerId="ADAL" clId="{74F73A18-89E4-E948-BF08-1A5EC224C545}" dt="2023-05-09T16:43:22.749" v="104" actId="120"/>
        <pc:sldMkLst>
          <pc:docMk/>
          <pc:sldMk cId="1952956639" sldId="2190"/>
        </pc:sldMkLst>
        <pc:spChg chg="mod">
          <ac:chgData name="Steve Pardoe" userId="6fa2db72-1fdb-41be-8a25-f49a2205c689" providerId="ADAL" clId="{74F73A18-89E4-E948-BF08-1A5EC224C545}" dt="2023-05-09T16:43:22.749" v="104" actId="120"/>
          <ac:spMkLst>
            <pc:docMk/>
            <pc:sldMk cId="1952956639" sldId="2190"/>
            <ac:spMk id="2" creationId="{ACFB58BE-866E-3844-9C9D-73675FE3C946}"/>
          </ac:spMkLst>
        </pc:spChg>
      </pc:sldChg>
      <pc:sldChg chg="modSp mod">
        <pc:chgData name="Steve Pardoe" userId="6fa2db72-1fdb-41be-8a25-f49a2205c689" providerId="ADAL" clId="{74F73A18-89E4-E948-BF08-1A5EC224C545}" dt="2023-05-09T16:44:07.611" v="117" actId="27636"/>
        <pc:sldMkLst>
          <pc:docMk/>
          <pc:sldMk cId="412931319" sldId="2192"/>
        </pc:sldMkLst>
        <pc:spChg chg="mod">
          <ac:chgData name="Steve Pardoe" userId="6fa2db72-1fdb-41be-8a25-f49a2205c689" providerId="ADAL" clId="{74F73A18-89E4-E948-BF08-1A5EC224C545}" dt="2023-05-09T16:44:07.611" v="117" actId="27636"/>
          <ac:spMkLst>
            <pc:docMk/>
            <pc:sldMk cId="412931319" sldId="2192"/>
            <ac:spMk id="5" creationId="{E2B99123-1A48-294F-ADD4-7B3FCA4A961B}"/>
          </ac:spMkLst>
        </pc:spChg>
      </pc:sldChg>
      <pc:sldChg chg="modSp mod">
        <pc:chgData name="Steve Pardoe" userId="6fa2db72-1fdb-41be-8a25-f49a2205c689" providerId="ADAL" clId="{74F73A18-89E4-E948-BF08-1A5EC224C545}" dt="2023-05-09T16:42:56.019" v="98" actId="113"/>
        <pc:sldMkLst>
          <pc:docMk/>
          <pc:sldMk cId="2013385640" sldId="2194"/>
        </pc:sldMkLst>
        <pc:spChg chg="mod">
          <ac:chgData name="Steve Pardoe" userId="6fa2db72-1fdb-41be-8a25-f49a2205c689" providerId="ADAL" clId="{74F73A18-89E4-E948-BF08-1A5EC224C545}" dt="2023-05-09T16:42:56.019" v="98" actId="113"/>
          <ac:spMkLst>
            <pc:docMk/>
            <pc:sldMk cId="2013385640" sldId="2194"/>
            <ac:spMk id="2" creationId="{DD2177E3-FDDF-5240-92A9-941BDEBD1B97}"/>
          </ac:spMkLst>
        </pc:spChg>
      </pc:sldChg>
      <pc:sldChg chg="modSp mod">
        <pc:chgData name="Steve Pardoe" userId="6fa2db72-1fdb-41be-8a25-f49a2205c689" providerId="ADAL" clId="{74F73A18-89E4-E948-BF08-1A5EC224C545}" dt="2023-05-09T16:36:24.920" v="29" actId="255"/>
        <pc:sldMkLst>
          <pc:docMk/>
          <pc:sldMk cId="328741544" sldId="2195"/>
        </pc:sldMkLst>
        <pc:spChg chg="mod">
          <ac:chgData name="Steve Pardoe" userId="6fa2db72-1fdb-41be-8a25-f49a2205c689" providerId="ADAL" clId="{74F73A18-89E4-E948-BF08-1A5EC224C545}" dt="2023-05-09T16:36:24.920" v="29" actId="255"/>
          <ac:spMkLst>
            <pc:docMk/>
            <pc:sldMk cId="328741544" sldId="2195"/>
            <ac:spMk id="2" creationId="{09D93F3B-A9DF-4A41-B023-254FB2F37572}"/>
          </ac:spMkLst>
        </pc:spChg>
      </pc:sldChg>
      <pc:sldChg chg="modSp mod">
        <pc:chgData name="Steve Pardoe" userId="6fa2db72-1fdb-41be-8a25-f49a2205c689" providerId="ADAL" clId="{74F73A18-89E4-E948-BF08-1A5EC224C545}" dt="2023-05-09T16:38:59.389" v="59" actId="27636"/>
        <pc:sldMkLst>
          <pc:docMk/>
          <pc:sldMk cId="2173974832" sldId="2201"/>
        </pc:sldMkLst>
        <pc:spChg chg="mod">
          <ac:chgData name="Steve Pardoe" userId="6fa2db72-1fdb-41be-8a25-f49a2205c689" providerId="ADAL" clId="{74F73A18-89E4-E948-BF08-1A5EC224C545}" dt="2023-05-09T16:38:59.389" v="59" actId="27636"/>
          <ac:spMkLst>
            <pc:docMk/>
            <pc:sldMk cId="2173974832" sldId="2201"/>
            <ac:spMk id="3" creationId="{50A81500-7C85-0A43-A934-53FB0BD1B2E3}"/>
          </ac:spMkLst>
        </pc:spChg>
      </pc:sldChg>
      <pc:sldChg chg="modSp mod">
        <pc:chgData name="Steve Pardoe" userId="6fa2db72-1fdb-41be-8a25-f49a2205c689" providerId="ADAL" clId="{74F73A18-89E4-E948-BF08-1A5EC224C545}" dt="2023-05-09T16:36:15.721" v="27" actId="113"/>
        <pc:sldMkLst>
          <pc:docMk/>
          <pc:sldMk cId="553876510" sldId="2202"/>
        </pc:sldMkLst>
        <pc:spChg chg="mod">
          <ac:chgData name="Steve Pardoe" userId="6fa2db72-1fdb-41be-8a25-f49a2205c689" providerId="ADAL" clId="{74F73A18-89E4-E948-BF08-1A5EC224C545}" dt="2023-05-09T16:36:15.721" v="27" actId="113"/>
          <ac:spMkLst>
            <pc:docMk/>
            <pc:sldMk cId="553876510" sldId="2202"/>
            <ac:spMk id="2" creationId="{6B05CC52-627B-0645-874C-71B45BDDCB2B}"/>
          </ac:spMkLst>
        </pc:spChg>
      </pc:sldChg>
      <pc:sldChg chg="modSp mod">
        <pc:chgData name="Steve Pardoe" userId="6fa2db72-1fdb-41be-8a25-f49a2205c689" providerId="ADAL" clId="{74F73A18-89E4-E948-BF08-1A5EC224C545}" dt="2023-05-09T16:40:05.795" v="70" actId="14100"/>
        <pc:sldMkLst>
          <pc:docMk/>
          <pc:sldMk cId="1696973121" sldId="2208"/>
        </pc:sldMkLst>
        <pc:spChg chg="mod">
          <ac:chgData name="Steve Pardoe" userId="6fa2db72-1fdb-41be-8a25-f49a2205c689" providerId="ADAL" clId="{74F73A18-89E4-E948-BF08-1A5EC224C545}" dt="2023-05-09T16:40:05.795" v="70" actId="14100"/>
          <ac:spMkLst>
            <pc:docMk/>
            <pc:sldMk cId="1696973121" sldId="2208"/>
            <ac:spMk id="8" creationId="{CE32D5EE-58F6-DD42-8B8E-3A78076A6471}"/>
          </ac:spMkLst>
        </pc:spChg>
        <pc:spChg chg="mod">
          <ac:chgData name="Steve Pardoe" userId="6fa2db72-1fdb-41be-8a25-f49a2205c689" providerId="ADAL" clId="{74F73A18-89E4-E948-BF08-1A5EC224C545}" dt="2023-05-09T16:39:58.749" v="69" actId="20577"/>
          <ac:spMkLst>
            <pc:docMk/>
            <pc:sldMk cId="1696973121" sldId="2208"/>
            <ac:spMk id="13" creationId="{E5C66080-4DD9-D44F-B45D-2524BA11B97B}"/>
          </ac:spMkLst>
        </pc:spChg>
      </pc:sldChg>
      <pc:sldChg chg="modSp mod">
        <pc:chgData name="Steve Pardoe" userId="6fa2db72-1fdb-41be-8a25-f49a2205c689" providerId="ADAL" clId="{74F73A18-89E4-E948-BF08-1A5EC224C545}" dt="2023-05-09T16:42:47.255" v="95" actId="113"/>
        <pc:sldMkLst>
          <pc:docMk/>
          <pc:sldMk cId="1135842891" sldId="2209"/>
        </pc:sldMkLst>
        <pc:spChg chg="mod">
          <ac:chgData name="Steve Pardoe" userId="6fa2db72-1fdb-41be-8a25-f49a2205c689" providerId="ADAL" clId="{74F73A18-89E4-E948-BF08-1A5EC224C545}" dt="2023-05-09T16:42:47.255" v="95" actId="113"/>
          <ac:spMkLst>
            <pc:docMk/>
            <pc:sldMk cId="1135842891" sldId="2209"/>
            <ac:spMk id="2" creationId="{F2C4BE7B-F744-0E4E-8425-C4CA77AB1226}"/>
          </ac:spMkLst>
        </pc:spChg>
      </pc:sldChg>
      <pc:sldChg chg="modSp mod">
        <pc:chgData name="Steve Pardoe" userId="6fa2db72-1fdb-41be-8a25-f49a2205c689" providerId="ADAL" clId="{74F73A18-89E4-E948-BF08-1A5EC224C545}" dt="2023-05-09T16:36:40.707" v="32" actId="113"/>
        <pc:sldMkLst>
          <pc:docMk/>
          <pc:sldMk cId="4032728288" sldId="2210"/>
        </pc:sldMkLst>
        <pc:spChg chg="mod">
          <ac:chgData name="Steve Pardoe" userId="6fa2db72-1fdb-41be-8a25-f49a2205c689" providerId="ADAL" clId="{74F73A18-89E4-E948-BF08-1A5EC224C545}" dt="2023-05-09T16:36:40.707" v="32" actId="113"/>
          <ac:spMkLst>
            <pc:docMk/>
            <pc:sldMk cId="4032728288" sldId="2210"/>
            <ac:spMk id="3" creationId="{F17175F2-F3C1-7844-9922-B590D04998E2}"/>
          </ac:spMkLst>
        </pc:spChg>
      </pc:sldChg>
      <pc:sldChg chg="modSp mod">
        <pc:chgData name="Steve Pardoe" userId="6fa2db72-1fdb-41be-8a25-f49a2205c689" providerId="ADAL" clId="{74F73A18-89E4-E948-BF08-1A5EC224C545}" dt="2023-05-09T16:33:22.443" v="12" actId="255"/>
        <pc:sldMkLst>
          <pc:docMk/>
          <pc:sldMk cId="1947759476" sldId="2214"/>
        </pc:sldMkLst>
        <pc:spChg chg="mod">
          <ac:chgData name="Steve Pardoe" userId="6fa2db72-1fdb-41be-8a25-f49a2205c689" providerId="ADAL" clId="{74F73A18-89E4-E948-BF08-1A5EC224C545}" dt="2023-05-09T16:33:22.443" v="12" actId="255"/>
          <ac:spMkLst>
            <pc:docMk/>
            <pc:sldMk cId="1947759476" sldId="2214"/>
            <ac:spMk id="3" creationId="{6296FE36-FF3C-874E-B408-D270738445E9}"/>
          </ac:spMkLst>
        </pc:spChg>
      </pc:sldChg>
      <pc:sldChg chg="modSp mod">
        <pc:chgData name="Steve Pardoe" userId="6fa2db72-1fdb-41be-8a25-f49a2205c689" providerId="ADAL" clId="{74F73A18-89E4-E948-BF08-1A5EC224C545}" dt="2023-05-09T16:44:19.472" v="119" actId="113"/>
        <pc:sldMkLst>
          <pc:docMk/>
          <pc:sldMk cId="4152160316" sldId="2216"/>
        </pc:sldMkLst>
        <pc:spChg chg="mod">
          <ac:chgData name="Steve Pardoe" userId="6fa2db72-1fdb-41be-8a25-f49a2205c689" providerId="ADAL" clId="{74F73A18-89E4-E948-BF08-1A5EC224C545}" dt="2023-05-09T16:44:19.472" v="119" actId="113"/>
          <ac:spMkLst>
            <pc:docMk/>
            <pc:sldMk cId="4152160316" sldId="2216"/>
            <ac:spMk id="4" creationId="{FCB31B30-B9B4-0141-8723-3CEF86182BDF}"/>
          </ac:spMkLst>
        </pc:spChg>
      </pc:sldChg>
      <pc:sldChg chg="modSp mod">
        <pc:chgData name="Steve Pardoe" userId="6fa2db72-1fdb-41be-8a25-f49a2205c689" providerId="ADAL" clId="{74F73A18-89E4-E948-BF08-1A5EC224C545}" dt="2023-05-09T16:35:35.228" v="20" actId="255"/>
        <pc:sldMkLst>
          <pc:docMk/>
          <pc:sldMk cId="3752276920" sldId="2218"/>
        </pc:sldMkLst>
        <pc:spChg chg="mod">
          <ac:chgData name="Steve Pardoe" userId="6fa2db72-1fdb-41be-8a25-f49a2205c689" providerId="ADAL" clId="{74F73A18-89E4-E948-BF08-1A5EC224C545}" dt="2023-05-09T16:35:35.228" v="20" actId="255"/>
          <ac:spMkLst>
            <pc:docMk/>
            <pc:sldMk cId="3752276920" sldId="2218"/>
            <ac:spMk id="3" creationId="{6296FE36-FF3C-874E-B408-D270738445E9}"/>
          </ac:spMkLst>
        </pc:spChg>
      </pc:sldChg>
      <pc:sldChg chg="modSp mod">
        <pc:chgData name="Steve Pardoe" userId="6fa2db72-1fdb-41be-8a25-f49a2205c689" providerId="ADAL" clId="{74F73A18-89E4-E948-BF08-1A5EC224C545}" dt="2023-05-09T16:39:19.411" v="64" actId="120"/>
        <pc:sldMkLst>
          <pc:docMk/>
          <pc:sldMk cId="1563235274" sldId="2220"/>
        </pc:sldMkLst>
        <pc:spChg chg="mod">
          <ac:chgData name="Steve Pardoe" userId="6fa2db72-1fdb-41be-8a25-f49a2205c689" providerId="ADAL" clId="{74F73A18-89E4-E948-BF08-1A5EC224C545}" dt="2023-05-09T16:39:19.411" v="64" actId="120"/>
          <ac:spMkLst>
            <pc:docMk/>
            <pc:sldMk cId="1563235274" sldId="2220"/>
            <ac:spMk id="2" creationId="{D8DB7F81-5478-3745-953C-26F7D4D498EE}"/>
          </ac:spMkLst>
        </pc:spChg>
      </pc:sldChg>
      <pc:sldChg chg="modSp mod">
        <pc:chgData name="Steve Pardoe" userId="6fa2db72-1fdb-41be-8a25-f49a2205c689" providerId="ADAL" clId="{74F73A18-89E4-E948-BF08-1A5EC224C545}" dt="2023-05-09T16:36:03.517" v="25" actId="113"/>
        <pc:sldMkLst>
          <pc:docMk/>
          <pc:sldMk cId="1333456441" sldId="2221"/>
        </pc:sldMkLst>
        <pc:spChg chg="mod">
          <ac:chgData name="Steve Pardoe" userId="6fa2db72-1fdb-41be-8a25-f49a2205c689" providerId="ADAL" clId="{74F73A18-89E4-E948-BF08-1A5EC224C545}" dt="2023-05-09T16:36:03.517" v="25" actId="113"/>
          <ac:spMkLst>
            <pc:docMk/>
            <pc:sldMk cId="1333456441" sldId="2221"/>
            <ac:spMk id="2" creationId="{B3A593AB-FAF4-0340-9574-E8FE55C39E08}"/>
          </ac:spMkLst>
        </pc:spChg>
      </pc:sldChg>
      <pc:sldChg chg="modSp mod">
        <pc:chgData name="Steve Pardoe" userId="6fa2db72-1fdb-41be-8a25-f49a2205c689" providerId="ADAL" clId="{74F73A18-89E4-E948-BF08-1A5EC224C545}" dt="2023-05-09T16:41:00.470" v="74" actId="113"/>
        <pc:sldMkLst>
          <pc:docMk/>
          <pc:sldMk cId="2299524245" sldId="2222"/>
        </pc:sldMkLst>
        <pc:spChg chg="mod">
          <ac:chgData name="Steve Pardoe" userId="6fa2db72-1fdb-41be-8a25-f49a2205c689" providerId="ADAL" clId="{74F73A18-89E4-E948-BF08-1A5EC224C545}" dt="2023-05-09T16:41:00.470" v="74" actId="113"/>
          <ac:spMkLst>
            <pc:docMk/>
            <pc:sldMk cId="2299524245" sldId="2222"/>
            <ac:spMk id="37" creationId="{E82F9252-517B-4361-BE32-7CB25F2DA19E}"/>
          </ac:spMkLst>
        </pc:spChg>
      </pc:sldChg>
      <pc:sldChg chg="modSp mod">
        <pc:chgData name="Steve Pardoe" userId="6fa2db72-1fdb-41be-8a25-f49a2205c689" providerId="ADAL" clId="{74F73A18-89E4-E948-BF08-1A5EC224C545}" dt="2023-05-09T16:37:55.711" v="43" actId="1076"/>
        <pc:sldMkLst>
          <pc:docMk/>
          <pc:sldMk cId="1434015357" sldId="2223"/>
        </pc:sldMkLst>
        <pc:spChg chg="mod">
          <ac:chgData name="Steve Pardoe" userId="6fa2db72-1fdb-41be-8a25-f49a2205c689" providerId="ADAL" clId="{74F73A18-89E4-E948-BF08-1A5EC224C545}" dt="2023-05-09T16:37:55.711" v="43" actId="1076"/>
          <ac:spMkLst>
            <pc:docMk/>
            <pc:sldMk cId="1434015357" sldId="2223"/>
            <ac:spMk id="89" creationId="{00000000-0000-0000-0000-000000000000}"/>
          </ac:spMkLst>
        </pc:spChg>
      </pc:sldChg>
      <pc:sldChg chg="modSp mod">
        <pc:chgData name="Steve Pardoe" userId="6fa2db72-1fdb-41be-8a25-f49a2205c689" providerId="ADAL" clId="{74F73A18-89E4-E948-BF08-1A5EC224C545}" dt="2023-05-09T16:37:31.389" v="37" actId="113"/>
        <pc:sldMkLst>
          <pc:docMk/>
          <pc:sldMk cId="202463412" sldId="2224"/>
        </pc:sldMkLst>
        <pc:spChg chg="mod">
          <ac:chgData name="Steve Pardoe" userId="6fa2db72-1fdb-41be-8a25-f49a2205c689" providerId="ADAL" clId="{74F73A18-89E4-E948-BF08-1A5EC224C545}" dt="2023-05-09T16:37:31.389" v="37" actId="113"/>
          <ac:spMkLst>
            <pc:docMk/>
            <pc:sldMk cId="202463412" sldId="2224"/>
            <ac:spMk id="203" creationId="{00000000-0000-0000-0000-000000000000}"/>
          </ac:spMkLst>
        </pc:spChg>
      </pc:sldChg>
      <pc:sldChg chg="modSp mod">
        <pc:chgData name="Steve Pardoe" userId="6fa2db72-1fdb-41be-8a25-f49a2205c689" providerId="ADAL" clId="{74F73A18-89E4-E948-BF08-1A5EC224C545}" dt="2023-05-09T16:42:34.924" v="92" actId="120"/>
        <pc:sldMkLst>
          <pc:docMk/>
          <pc:sldMk cId="670668922" sldId="2226"/>
        </pc:sldMkLst>
        <pc:spChg chg="mod">
          <ac:chgData name="Steve Pardoe" userId="6fa2db72-1fdb-41be-8a25-f49a2205c689" providerId="ADAL" clId="{74F73A18-89E4-E948-BF08-1A5EC224C545}" dt="2023-05-09T16:42:34.924" v="92" actId="120"/>
          <ac:spMkLst>
            <pc:docMk/>
            <pc:sldMk cId="670668922" sldId="2226"/>
            <ac:spMk id="2" creationId="{7D627325-9745-8140-A4DF-D4D5D371CE81}"/>
          </ac:spMkLst>
        </pc:spChg>
      </pc:sldChg>
      <pc:sldChg chg="modSp mod">
        <pc:chgData name="Steve Pardoe" userId="6fa2db72-1fdb-41be-8a25-f49a2205c689" providerId="ADAL" clId="{74F73A18-89E4-E948-BF08-1A5EC224C545}" dt="2023-05-09T16:41:26.315" v="78" actId="113"/>
        <pc:sldMkLst>
          <pc:docMk/>
          <pc:sldMk cId="2194987233" sldId="2227"/>
        </pc:sldMkLst>
        <pc:spChg chg="mod">
          <ac:chgData name="Steve Pardoe" userId="6fa2db72-1fdb-41be-8a25-f49a2205c689" providerId="ADAL" clId="{74F73A18-89E4-E948-BF08-1A5EC224C545}" dt="2023-05-09T16:41:26.315" v="78" actId="113"/>
          <ac:spMkLst>
            <pc:docMk/>
            <pc:sldMk cId="2194987233" sldId="2227"/>
            <ac:spMk id="37" creationId="{E82F9252-517B-4361-BE32-7CB25F2DA19E}"/>
          </ac:spMkLst>
        </pc:spChg>
      </pc:sldChg>
      <pc:sldMasterChg chg="modSldLayout">
        <pc:chgData name="Steve Pardoe" userId="6fa2db72-1fdb-41be-8a25-f49a2205c689" providerId="ADAL" clId="{74F73A18-89E4-E948-BF08-1A5EC224C545}" dt="2023-05-09T16:34:46.258" v="16"/>
        <pc:sldMasterMkLst>
          <pc:docMk/>
          <pc:sldMasterMk cId="3063329374" sldId="2147483675"/>
        </pc:sldMasterMkLst>
        <pc:sldLayoutChg chg="addSp delSp modSp mod">
          <pc:chgData name="Steve Pardoe" userId="6fa2db72-1fdb-41be-8a25-f49a2205c689" providerId="ADAL" clId="{74F73A18-89E4-E948-BF08-1A5EC224C545}" dt="2023-05-09T16:34:46.258" v="16"/>
          <pc:sldLayoutMkLst>
            <pc:docMk/>
            <pc:sldMasterMk cId="3063329374" sldId="2147483675"/>
            <pc:sldLayoutMk cId="69623109" sldId="2147483711"/>
          </pc:sldLayoutMkLst>
          <pc:grpChg chg="add mod">
            <ac:chgData name="Steve Pardoe" userId="6fa2db72-1fdb-41be-8a25-f49a2205c689" providerId="ADAL" clId="{74F73A18-89E4-E948-BF08-1A5EC224C545}" dt="2023-05-09T16:34:46.258" v="16"/>
            <ac:grpSpMkLst>
              <pc:docMk/>
              <pc:sldMasterMk cId="3063329374" sldId="2147483675"/>
              <pc:sldLayoutMk cId="69623109" sldId="2147483711"/>
              <ac:grpSpMk id="3" creationId="{0755804E-20A7-C53F-4A9D-FBBB1D7BD558}"/>
            </ac:grpSpMkLst>
          </pc:grpChg>
          <pc:grpChg chg="mod">
            <ac:chgData name="Steve Pardoe" userId="6fa2db72-1fdb-41be-8a25-f49a2205c689" providerId="ADAL" clId="{74F73A18-89E4-E948-BF08-1A5EC224C545}" dt="2023-05-09T16:34:46.258" v="16"/>
            <ac:grpSpMkLst>
              <pc:docMk/>
              <pc:sldMasterMk cId="3063329374" sldId="2147483675"/>
              <pc:sldLayoutMk cId="69623109" sldId="2147483711"/>
              <ac:grpSpMk id="6" creationId="{F6A30D97-848B-D737-EC6D-593798BDF3C2}"/>
            </ac:grpSpMkLst>
          </pc:grpChg>
          <pc:picChg chg="del">
            <ac:chgData name="Steve Pardoe" userId="6fa2db72-1fdb-41be-8a25-f49a2205c689" providerId="ADAL" clId="{74F73A18-89E4-E948-BF08-1A5EC224C545}" dt="2023-05-09T16:34:42.419" v="15" actId="478"/>
            <ac:picMkLst>
              <pc:docMk/>
              <pc:sldMasterMk cId="3063329374" sldId="2147483675"/>
              <pc:sldLayoutMk cId="69623109" sldId="2147483711"/>
              <ac:picMk id="4" creationId="{1C3E1581-9214-3247-A86B-DCF1E76733AE}"/>
            </ac:picMkLst>
          </pc:picChg>
          <pc:picChg chg="mod">
            <ac:chgData name="Steve Pardoe" userId="6fa2db72-1fdb-41be-8a25-f49a2205c689" providerId="ADAL" clId="{74F73A18-89E4-E948-BF08-1A5EC224C545}" dt="2023-05-09T16:34:46.258" v="16"/>
            <ac:picMkLst>
              <pc:docMk/>
              <pc:sldMasterMk cId="3063329374" sldId="2147483675"/>
              <pc:sldLayoutMk cId="69623109" sldId="2147483711"/>
              <ac:picMk id="7" creationId="{686762C5-D4C1-0DFD-9855-97AD76964B51}"/>
            </ac:picMkLst>
          </pc:picChg>
          <pc:picChg chg="mod">
            <ac:chgData name="Steve Pardoe" userId="6fa2db72-1fdb-41be-8a25-f49a2205c689" providerId="ADAL" clId="{74F73A18-89E4-E948-BF08-1A5EC224C545}" dt="2023-05-09T16:34:46.258" v="16"/>
            <ac:picMkLst>
              <pc:docMk/>
              <pc:sldMasterMk cId="3063329374" sldId="2147483675"/>
              <pc:sldLayoutMk cId="69623109" sldId="2147483711"/>
              <ac:picMk id="8" creationId="{B457232C-5CB8-C496-92E7-EF1CCF63F016}"/>
            </ac:picMkLst>
          </pc:picChg>
          <pc:picChg chg="mod">
            <ac:chgData name="Steve Pardoe" userId="6fa2db72-1fdb-41be-8a25-f49a2205c689" providerId="ADAL" clId="{74F73A18-89E4-E948-BF08-1A5EC224C545}" dt="2023-05-09T16:34:46.258" v="16"/>
            <ac:picMkLst>
              <pc:docMk/>
              <pc:sldMasterMk cId="3063329374" sldId="2147483675"/>
              <pc:sldLayoutMk cId="69623109" sldId="2147483711"/>
              <ac:picMk id="9" creationId="{F952A181-81BB-760B-68BB-30EC0A960991}"/>
            </ac:picMkLst>
          </pc:picChg>
          <pc:picChg chg="mod">
            <ac:chgData name="Steve Pardoe" userId="6fa2db72-1fdb-41be-8a25-f49a2205c689" providerId="ADAL" clId="{74F73A18-89E4-E948-BF08-1A5EC224C545}" dt="2023-05-09T16:34:46.258" v="16"/>
            <ac:picMkLst>
              <pc:docMk/>
              <pc:sldMasterMk cId="3063329374" sldId="2147483675"/>
              <pc:sldLayoutMk cId="69623109" sldId="2147483711"/>
              <ac:picMk id="11" creationId="{37C6CC50-54E5-A32C-0245-3C4E30FE668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t>17/05/2023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t>17/05/2023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mbridgemaths.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a:t>
            </a:fld>
            <a:endParaRPr lang="en-GB"/>
          </a:p>
        </p:txBody>
      </p:sp>
    </p:spTree>
    <p:extLst>
      <p:ext uri="{BB962C8B-B14F-4D97-AF65-F5344CB8AC3E}">
        <p14:creationId xmlns:p14="http://schemas.microsoft.com/office/powerpoint/2010/main" val="266630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156126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teachers briefly about the content of this video which they will have watched before Module 3. </a:t>
            </a:r>
          </a:p>
          <a:p>
            <a:r>
              <a:rPr lang="en-GB" dirty="0"/>
              <a:t>If they can’t remember it, suggest that they watch it again!</a:t>
            </a:r>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403667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Refer back to this image from Module 2 (Responsive teaching). Image from William </a:t>
            </a:r>
            <a:r>
              <a:rPr lang="en-GB" dirty="0" err="1"/>
              <a:t>Emeny</a:t>
            </a:r>
            <a:r>
              <a:rPr lang="en-GB" dirty="0"/>
              <a:t>, </a:t>
            </a:r>
            <a:r>
              <a:rPr lang="en-GB" dirty="0" err="1"/>
              <a:t>www.greatmathsteachingideas.com</a:t>
            </a:r>
            <a:r>
              <a:rPr lang="en-GB" dirty="0"/>
              <a:t>. Note that website has been taken down.</a:t>
            </a:r>
          </a:p>
          <a:p>
            <a:pPr lvl="0"/>
            <a:endParaRPr lang="en-GB" dirty="0"/>
          </a:p>
          <a:p>
            <a:r>
              <a:rPr lang="en-GB" dirty="0"/>
              <a:t>Remind teachers that mathematics is a network of ideas. </a:t>
            </a:r>
          </a:p>
          <a:p>
            <a:r>
              <a:rPr lang="en-GB" dirty="0"/>
              <a:t>You may like to mention the Cambridge Mathematics project </a:t>
            </a:r>
            <a:r>
              <a:rPr lang="en-GB" u="sng" dirty="0">
                <a:hlinkClick r:id="rId3"/>
              </a:rPr>
              <a:t>https://www.cambridgemaths.org/</a:t>
            </a:r>
            <a:r>
              <a:rPr lang="en-GB" u="sng" dirty="0"/>
              <a:t>.</a:t>
            </a:r>
          </a:p>
          <a:p>
            <a:r>
              <a:rPr lang="en-GB" dirty="0"/>
              <a:t> " We think mathematics learning 3-19 can be more connected and coherent and we are providing a structure to make this happen."</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162329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00"/>
                </a:solidFill>
                <a:effectLst/>
                <a:latin typeface="Arial" panose="020B0604020202020204" pitchFamily="34" charset="0"/>
              </a:rPr>
              <a:t>RESOURCE HANDOUT 4.4</a:t>
            </a:r>
          </a:p>
          <a:p>
            <a:endParaRPr lang="en-GB" sz="1200" dirty="0">
              <a:solidFill>
                <a:srgbClr val="000000"/>
              </a:solidFill>
              <a:effectLst/>
              <a:latin typeface="Arial" panose="020B0604020202020204" pitchFamily="34" charset="0"/>
            </a:endParaRPr>
          </a:p>
          <a:p>
            <a:r>
              <a:rPr lang="en-GB" sz="1200" dirty="0">
                <a:solidFill>
                  <a:srgbClr val="000000"/>
                </a:solidFill>
                <a:effectLst/>
                <a:latin typeface="Arial" panose="020B0604020202020204" pitchFamily="34" charset="0"/>
              </a:rPr>
              <a:t>This activity is based on a resource from the TES website and aims to exemplify mathematical connections. </a:t>
            </a:r>
          </a:p>
          <a:p>
            <a:endParaRPr lang="en-GB" sz="1200" dirty="0">
              <a:solidFill>
                <a:srgbClr val="000000"/>
              </a:solidFill>
              <a:effectLst/>
              <a:latin typeface="Arial" panose="020B0604020202020204" pitchFamily="34" charset="0"/>
            </a:endParaRPr>
          </a:p>
          <a:p>
            <a:r>
              <a:rPr lang="en-GB" sz="1200" dirty="0">
                <a:solidFill>
                  <a:srgbClr val="000000"/>
                </a:solidFill>
                <a:effectLst/>
                <a:latin typeface="Arial" panose="020B0604020202020204" pitchFamily="34" charset="0"/>
              </a:rPr>
              <a:t>Ask participants to briefly try out the activity, then  discuss the connections it contains. </a:t>
            </a:r>
          </a:p>
          <a:p>
            <a:r>
              <a:rPr lang="en-GB" sz="1200" dirty="0">
                <a:solidFill>
                  <a:srgbClr val="000000"/>
                </a:solidFill>
                <a:effectLst/>
                <a:latin typeface="Arial" panose="020B0604020202020204" pitchFamily="34" charset="0"/>
              </a:rPr>
              <a:t>How could the activity be adapted to extend the number of connections, or to be used with other topics? </a:t>
            </a:r>
          </a:p>
          <a:p>
            <a:r>
              <a:rPr lang="en-GB" sz="1800" dirty="0">
                <a:solidFill>
                  <a:srgbClr val="000000"/>
                </a:solidFill>
                <a:effectLst/>
                <a:latin typeface="Arial" panose="020B0604020202020204" pitchFamily="34" charset="0"/>
              </a:rPr>
              <a:t>Possibilities:</a:t>
            </a:r>
          </a:p>
          <a:p>
            <a:pPr marL="285750" indent="-285750">
              <a:buFont typeface="Arial" panose="020B0604020202020204" pitchFamily="34" charset="0"/>
              <a:buChar char="•"/>
            </a:pPr>
            <a:r>
              <a:rPr lang="en-GB" sz="1200" dirty="0">
                <a:solidFill>
                  <a:srgbClr val="000000"/>
                </a:solidFill>
                <a:effectLst/>
                <a:latin typeface="Arial" panose="020B0604020202020204" pitchFamily="34" charset="0"/>
              </a:rPr>
              <a:t>have some empty boxes on the LHS</a:t>
            </a:r>
          </a:p>
          <a:p>
            <a:pPr marL="285750" indent="-285750">
              <a:buFont typeface="Arial" panose="020B0604020202020204" pitchFamily="34" charset="0"/>
              <a:buChar char="•"/>
            </a:pPr>
            <a:r>
              <a:rPr lang="en-GB" sz="1200" dirty="0">
                <a:solidFill>
                  <a:srgbClr val="000000"/>
                </a:solidFill>
                <a:effectLst/>
                <a:latin typeface="Arial" panose="020B0604020202020204" pitchFamily="34" charset="0"/>
              </a:rPr>
              <a:t>Include calculations of the form 75 = 375/5 and some of the form 75 = empty box/5. </a:t>
            </a:r>
          </a:p>
          <a:p>
            <a:pPr marL="285750" indent="-285750">
              <a:buFont typeface="Arial" panose="020B0604020202020204" pitchFamily="34" charset="0"/>
              <a:buChar char="•"/>
            </a:pPr>
            <a:r>
              <a:rPr lang="en-GB" sz="1200" dirty="0">
                <a:solidFill>
                  <a:srgbClr val="000000"/>
                </a:solidFill>
                <a:effectLst/>
                <a:latin typeface="Arial" panose="020B0604020202020204" pitchFamily="34" charset="0"/>
              </a:rPr>
              <a:t>Include fractions and/or percentages by changing the number format in individual spreadsheet cells.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Arial" panose="020B0604020202020204" pitchFamily="34" charset="0"/>
              </a:rPr>
              <a:t>The activity is posted as a customisable Excel file on the Module 4 Padlet.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318565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239267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Growth zone image from https://</a:t>
            </a:r>
            <a:r>
              <a:rPr lang="en-GB" dirty="0" err="1"/>
              <a:t>www.researchgate.net</a:t>
            </a:r>
            <a:r>
              <a:rPr lang="en-GB" dirty="0"/>
              <a:t>/figure/Growth-zone-model-Johnston-Wilder-et-al-2013_fig2_343882725</a:t>
            </a:r>
          </a:p>
          <a:p>
            <a:endParaRPr lang="en-GB" dirty="0"/>
          </a:p>
          <a:p>
            <a:r>
              <a:rPr lang="en-GB" dirty="0"/>
              <a:t>Bullet 1 –  Point out that this idea is nearly 100 years old. Why is it not central to everything we do? </a:t>
            </a:r>
          </a:p>
          <a:p>
            <a:r>
              <a:rPr lang="en-GB" dirty="0"/>
              <a:t>Unfortunately the myth that learning takes place when  teachers “cover” curriculum content is not yet dead.  </a:t>
            </a:r>
          </a:p>
          <a:p>
            <a:r>
              <a:rPr lang="en-GB" dirty="0"/>
              <a:t>Make the link to Module 2 and the need for frequent formative assessment/assessment for learning so that teaching is responsive to learner need. </a:t>
            </a:r>
          </a:p>
          <a:p>
            <a:r>
              <a:rPr lang="en-GB" dirty="0"/>
              <a:t>The diagram shows one example of  connections to the topic of averages. </a:t>
            </a:r>
          </a:p>
          <a:p>
            <a:endParaRPr lang="en-GB" dirty="0"/>
          </a:p>
          <a:p>
            <a:r>
              <a:rPr lang="en-GB" dirty="0"/>
              <a:t>Bullet 2 – Make the link to Module 1, and the importance of students believing that they are capable of learning mathematics IF in the growth zone AND appropriately supported.</a:t>
            </a:r>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161915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different words here. No need to overcomplicate and remember them all. </a:t>
            </a:r>
          </a:p>
          <a:p>
            <a:r>
              <a:rPr lang="en-GB" dirty="0"/>
              <a:t>Different people will be familiar with different words. </a:t>
            </a:r>
          </a:p>
          <a:p>
            <a:r>
              <a:rPr lang="en-GB" dirty="0"/>
              <a:t>This slide is intended to make sure that participants have a common understanding of the language  of CPA. </a:t>
            </a:r>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370902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Clarifying what CPA means in the classroom.</a:t>
            </a:r>
          </a:p>
          <a:p>
            <a:endParaRPr lang="en-GB" dirty="0"/>
          </a:p>
          <a:p>
            <a:r>
              <a:rPr lang="en-GB" dirty="0"/>
              <a:t>Students may develop mathematical understanding by working through representations from concrete to pictorial to abstract.</a:t>
            </a:r>
          </a:p>
          <a:p>
            <a:r>
              <a:rPr lang="en-GB" dirty="0"/>
              <a:t>If they encounter a problem which they can’t tackle using abstract thinking, they can go back to pictorial or concrete representations to make sense of it. </a:t>
            </a:r>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36082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UK children start formal education younger than in many other countries.  </a:t>
            </a:r>
          </a:p>
          <a:p>
            <a:r>
              <a:rPr lang="en-GB" dirty="0"/>
              <a:t>Sometimes they are asked to think symbolically, and to use algorithms before they are ready to do so. </a:t>
            </a:r>
          </a:p>
          <a:p>
            <a:r>
              <a:rPr lang="en-GB" dirty="0"/>
              <a:t>This sows the seeds of the oft heard “I can’t do maths”.</a:t>
            </a:r>
          </a:p>
          <a:p>
            <a:endParaRPr lang="en-GB" dirty="0"/>
          </a:p>
          <a:p>
            <a:r>
              <a:rPr lang="en-GB" dirty="0"/>
              <a:t>Make it clear that manipulatives are not just for young children. </a:t>
            </a:r>
          </a:p>
          <a:p>
            <a:r>
              <a:rPr lang="en-GB" dirty="0"/>
              <a:t>They can be used to work with quite complex ideas, and can be used with students of any age to clarify the understanding of both simple and complex ideas.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20</a:t>
            </a:fld>
            <a:endParaRPr lang="en-GB"/>
          </a:p>
        </p:txBody>
      </p:sp>
    </p:spTree>
    <p:extLst>
      <p:ext uri="{BB962C8B-B14F-4D97-AF65-F5344CB8AC3E}">
        <p14:creationId xmlns:p14="http://schemas.microsoft.com/office/powerpoint/2010/main" val="2153984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PD Lead to initiate activity with an example of one way in which they have successfully used manipulatives. Finish the activity by emphasising that all these manipulatives are examples of CONCRETE representations.</a:t>
            </a:r>
          </a:p>
          <a:p>
            <a:r>
              <a:rPr lang="en-GB" sz="1200" b="1" kern="1200" dirty="0">
                <a:solidFill>
                  <a:schemeClr val="tx1"/>
                </a:solidFill>
                <a:effectLst/>
                <a:latin typeface="+mn-lt"/>
                <a:ea typeface="+mn-ea"/>
                <a:cs typeface="+mn-cs"/>
              </a:rPr>
              <a:t>Some possible examples:</a:t>
            </a:r>
          </a:p>
          <a:p>
            <a:r>
              <a:rPr lang="en-GB" sz="1200" kern="1200" dirty="0">
                <a:solidFill>
                  <a:schemeClr val="tx1"/>
                </a:solidFill>
                <a:effectLst/>
                <a:latin typeface="+mn-lt"/>
                <a:ea typeface="+mn-ea"/>
                <a:cs typeface="+mn-cs"/>
              </a:rPr>
              <a:t>Place value - arrow cards, money, Dienes blocks</a:t>
            </a:r>
          </a:p>
          <a:p>
            <a:r>
              <a:rPr lang="en-GB" sz="1200" kern="1200" dirty="0">
                <a:solidFill>
                  <a:schemeClr val="tx1"/>
                </a:solidFill>
                <a:effectLst/>
                <a:latin typeface="+mn-lt"/>
                <a:ea typeface="+mn-ea"/>
                <a:cs typeface="+mn-cs"/>
              </a:rPr>
              <a:t>Double sided counters - negative numbers, sequences</a:t>
            </a:r>
          </a:p>
          <a:p>
            <a:r>
              <a:rPr lang="en-GB" sz="1200" kern="1200" dirty="0">
                <a:solidFill>
                  <a:schemeClr val="tx1"/>
                </a:solidFill>
                <a:effectLst/>
                <a:latin typeface="+mn-lt"/>
                <a:ea typeface="+mn-ea"/>
                <a:cs typeface="+mn-cs"/>
              </a:rPr>
              <a:t>Algebra tiles - a lot of prep time needed by the teacher and class time by the learner,  but there is research evidence  that the impact justifies the time spent. </a:t>
            </a:r>
          </a:p>
          <a:p>
            <a:r>
              <a:rPr lang="en-GB" sz="1200" kern="1200" dirty="0">
                <a:solidFill>
                  <a:schemeClr val="tx1"/>
                </a:solidFill>
                <a:effectLst/>
                <a:latin typeface="+mn-lt"/>
                <a:ea typeface="+mn-ea"/>
                <a:cs typeface="+mn-cs"/>
              </a:rPr>
              <a:t>Paperfolding - fractions</a:t>
            </a:r>
          </a:p>
          <a:p>
            <a:r>
              <a:rPr lang="en-GB" sz="1200" kern="1200" dirty="0">
                <a:solidFill>
                  <a:schemeClr val="tx1"/>
                </a:solidFill>
                <a:effectLst/>
                <a:latin typeface="+mn-lt"/>
                <a:ea typeface="+mn-ea"/>
                <a:cs typeface="+mn-cs"/>
              </a:rPr>
              <a:t>Transparent small tiles area</a:t>
            </a:r>
          </a:p>
          <a:p>
            <a:r>
              <a:rPr lang="en-GB" sz="1200" kern="1200" dirty="0">
                <a:solidFill>
                  <a:schemeClr val="tx1"/>
                </a:solidFill>
                <a:effectLst/>
                <a:latin typeface="+mn-lt"/>
                <a:ea typeface="+mn-ea"/>
                <a:cs typeface="+mn-cs"/>
              </a:rPr>
              <a:t>String. Perimeter, circumference, demo of pi?</a:t>
            </a:r>
          </a:p>
          <a:p>
            <a:r>
              <a:rPr lang="en-GB" sz="1200" kern="1200" dirty="0">
                <a:solidFill>
                  <a:schemeClr val="tx1"/>
                </a:solidFill>
                <a:effectLst/>
                <a:latin typeface="+mn-lt"/>
                <a:ea typeface="+mn-ea"/>
                <a:cs typeface="+mn-cs"/>
              </a:rPr>
              <a:t>People maths - stats, types of number</a:t>
            </a:r>
          </a:p>
          <a:p>
            <a:r>
              <a:rPr lang="en-GB" sz="1200" kern="1200" dirty="0">
                <a:solidFill>
                  <a:schemeClr val="tx1"/>
                </a:solidFill>
                <a:effectLst/>
                <a:latin typeface="+mn-lt"/>
                <a:ea typeface="+mn-ea"/>
                <a:cs typeface="+mn-cs"/>
              </a:rPr>
              <a:t>Boxes of smarties - stats</a:t>
            </a:r>
          </a:p>
          <a:p>
            <a:r>
              <a:rPr lang="en-GB" sz="1200" kern="1200" dirty="0">
                <a:solidFill>
                  <a:schemeClr val="tx1"/>
                </a:solidFill>
                <a:effectLst/>
                <a:latin typeface="+mn-lt"/>
                <a:ea typeface="+mn-ea"/>
                <a:cs typeface="+mn-cs"/>
              </a:rPr>
              <a:t>Number line/ measuring tape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Possible barriers – don’t mention unless raised. </a:t>
            </a:r>
            <a:r>
              <a:rPr lang="en-GB" sz="1200" kern="1200" dirty="0" err="1">
                <a:solidFill>
                  <a:schemeClr val="tx1"/>
                </a:solidFill>
                <a:effectLst/>
                <a:latin typeface="+mn-lt"/>
                <a:ea typeface="+mn-ea"/>
                <a:cs typeface="+mn-cs"/>
              </a:rPr>
              <a:t>CfEM</a:t>
            </a:r>
            <a:r>
              <a:rPr lang="en-GB" sz="1200" kern="1200" dirty="0">
                <a:solidFill>
                  <a:schemeClr val="tx1"/>
                </a:solidFill>
                <a:effectLst/>
                <a:latin typeface="+mn-lt"/>
                <a:ea typeface="+mn-ea"/>
                <a:cs typeface="+mn-cs"/>
              </a:rPr>
              <a:t> providers have NOT found any of these an 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Anticipate time, money, behaviour, babyish, mess, creation and organisation of resources.</a:t>
            </a:r>
            <a:r>
              <a:rPr lang="en-GB" sz="1200" kern="1200" dirty="0">
                <a:solidFill>
                  <a:schemeClr val="tx1"/>
                </a:solidFill>
                <a:effectLst/>
                <a:latin typeface="+mn-lt"/>
                <a:ea typeface="+mn-ea"/>
                <a:cs typeface="+mn-cs"/>
              </a:rPr>
              <a:t> Encourage participants to de-bunk any barriers which arise.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289443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task aims to </a:t>
            </a:r>
            <a:r>
              <a:rPr lang="en-GB" sz="1200" dirty="0"/>
              <a:t>encourage participants to talk about the impact that previous modules have had on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Suggestions of things to talk about are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may wish to take a couple of comments during the introduction, but don’t give more than a couple of minutes to this.</a:t>
            </a:r>
            <a:endParaRPr lang="en-GB" sz="1200"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3979191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Fraction wall – created as a Word table and printed on paper which can be cut up or folded. </a:t>
            </a:r>
          </a:p>
          <a:p>
            <a:r>
              <a:rPr lang="en-GB" dirty="0"/>
              <a:t>File on Padlet. Can be used, cut into strips,  as a concrete manipulative to model equivalent fractions, fraction addition, subtraction, multiplication and division. </a:t>
            </a:r>
          </a:p>
          <a:p>
            <a:r>
              <a:rPr lang="en-GB" dirty="0"/>
              <a:t>Students can keep their fraction strips in a pencil case. Almost no cost. </a:t>
            </a:r>
          </a:p>
          <a:p>
            <a:endParaRPr lang="en-GB" dirty="0"/>
          </a:p>
          <a:p>
            <a:r>
              <a:rPr lang="en-GB" dirty="0"/>
              <a:t>Geoboards can be made by college carpentry students and used for work on shapes, area, transformations, types of number….</a:t>
            </a:r>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309785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Smartie bar chart. Potentially could do all of stats and probability from one box of Smarties. </a:t>
            </a:r>
          </a:p>
          <a:p>
            <a:pPr marL="228600" indent="-228600">
              <a:buAutoNum type="arabicPeriod"/>
            </a:pPr>
            <a:r>
              <a:rPr lang="en-GB" dirty="0"/>
              <a:t>Multilink showing square and cube numbers.</a:t>
            </a:r>
          </a:p>
          <a:p>
            <a:pPr marL="228600" indent="-228600">
              <a:buAutoNum type="arabicPeriod"/>
            </a:pPr>
            <a:r>
              <a:rPr lang="en-GB" dirty="0"/>
              <a:t>Algebra tiles</a:t>
            </a:r>
          </a:p>
          <a:p>
            <a:pPr marL="228600" indent="-228600">
              <a:buAutoNum type="arabicPeriod"/>
            </a:pPr>
            <a:endParaRPr lang="en-GB" dirty="0"/>
          </a:p>
          <a:p>
            <a:r>
              <a:rPr lang="en-GB" dirty="0"/>
              <a:t>Members of the class can be used to model bar charts and averages, Venn diagrams and types of number. The only limitation is the imagination of the teacher.</a:t>
            </a:r>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462658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95241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Square algebra tiles could be used instead of round double sided counters. </a:t>
            </a:r>
          </a:p>
          <a:p>
            <a:r>
              <a:rPr lang="en-GB" dirty="0"/>
              <a:t>Yellow for +1, red for -1.</a:t>
            </a:r>
          </a:p>
          <a:p>
            <a:endParaRPr lang="en-GB" dirty="0"/>
          </a:p>
          <a:p>
            <a:r>
              <a:rPr lang="en-GB" sz="1200" kern="1200" dirty="0">
                <a:solidFill>
                  <a:schemeClr val="tx1"/>
                </a:solidFill>
                <a:effectLst/>
                <a:latin typeface="+mn-lt"/>
                <a:ea typeface="+mn-ea"/>
                <a:cs typeface="+mn-cs"/>
              </a:rPr>
              <a:t>Sample prices of round counters July 2022</a:t>
            </a:r>
          </a:p>
          <a:p>
            <a:r>
              <a:rPr lang="en-GB" sz="1200" kern="1200" dirty="0">
                <a:solidFill>
                  <a:schemeClr val="tx1"/>
                </a:solidFill>
                <a:effectLst/>
                <a:latin typeface="+mn-lt"/>
                <a:ea typeface="+mn-ea"/>
                <a:cs typeface="+mn-cs"/>
              </a:rPr>
              <a:t>50 for £3.99, 120 for £7, 200 for £10.15.</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1463646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Re-iterate the idea of a yellow counter representing +1 and a red counter representing -1. The number represented on this slide is 2.</a:t>
            </a:r>
          </a:p>
          <a:p>
            <a:endParaRPr lang="en-GB" dirty="0"/>
          </a:p>
          <a:p>
            <a:r>
              <a:rPr lang="en-GB" dirty="0"/>
              <a:t>Pause on the “why”, and ask for explanations. Some teachers may need time to understand that +1 -1 = 0. </a:t>
            </a:r>
          </a:p>
          <a:p>
            <a:r>
              <a:rPr lang="en-GB" dirty="0"/>
              <a:t>They may need it modelled as “If I put one pound in your hand then I take it away, what have you got in your hand?” or “Starting at zero on a number line, jumping one jump in the positive direction and then one jump in the negative direction takes you back to zero.” </a:t>
            </a:r>
          </a:p>
          <a:p>
            <a:r>
              <a:rPr lang="en-GB" dirty="0"/>
              <a:t>Neither of these explanations is ideal, as they blur the ideas of operations and directed numbers but they are an aid to explaining that together +1 and -1 have zero effect. </a:t>
            </a:r>
          </a:p>
          <a:p>
            <a:r>
              <a:rPr lang="en-GB" dirty="0"/>
              <a:t>Take this slide, and the next, very slowly, asking individual participants to explain clearly what they are seeing after each animation (exemplifying effective  classroom practice).</a:t>
            </a:r>
          </a:p>
        </p:txBody>
      </p:sp>
      <p:sp>
        <p:nvSpPr>
          <p:cNvPr id="4" name="Slide Number Placeholder 3"/>
          <p:cNvSpPr>
            <a:spLocks noGrp="1"/>
          </p:cNvSpPr>
          <p:nvPr>
            <p:ph type="sldNum" sz="quarter" idx="10"/>
          </p:nvPr>
        </p:nvSpPr>
        <p:spPr/>
        <p:txBody>
          <a:bodyPr/>
          <a:lstStyle/>
          <a:p>
            <a:fld id="{44B9F003-9846-4EF8-8162-589E4DC8F9BC}" type="slidenum">
              <a:rPr lang="en-GB" smtClean="0"/>
              <a:t>26</a:t>
            </a:fld>
            <a:endParaRPr lang="en-GB"/>
          </a:p>
        </p:txBody>
      </p:sp>
    </p:spTree>
    <p:extLst>
      <p:ext uri="{BB962C8B-B14F-4D97-AF65-F5344CB8AC3E}">
        <p14:creationId xmlns:p14="http://schemas.microsoft.com/office/powerpoint/2010/main" val="185966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Each pair of +1 and -1 counters can be called a ZERO PAIR as together their value is zero. </a:t>
            </a:r>
          </a:p>
          <a:p>
            <a:endParaRPr lang="en-GB" dirty="0"/>
          </a:p>
          <a:p>
            <a:r>
              <a:rPr lang="en-GB" dirty="0"/>
              <a:t>Vital that all teachers are happy with this idea before you move on.</a:t>
            </a:r>
          </a:p>
          <a:p>
            <a:endParaRPr lang="en-GB" dirty="0"/>
          </a:p>
        </p:txBody>
      </p:sp>
      <p:sp>
        <p:nvSpPr>
          <p:cNvPr id="4" name="Slide Number Placeholder 3"/>
          <p:cNvSpPr>
            <a:spLocks noGrp="1"/>
          </p:cNvSpPr>
          <p:nvPr>
            <p:ph type="sldNum" sz="quarter" idx="10"/>
          </p:nvPr>
        </p:nvSpPr>
        <p:spPr/>
        <p:txBody>
          <a:bodyPr/>
          <a:lstStyle/>
          <a:p>
            <a:fld id="{44B9F003-9846-4EF8-8162-589E4DC8F9BC}" type="slidenum">
              <a:rPr lang="en-GB" smtClean="0"/>
              <a:t>27</a:t>
            </a:fld>
            <a:endParaRPr lang="en-GB"/>
          </a:p>
        </p:txBody>
      </p:sp>
    </p:spTree>
    <p:extLst>
      <p:ext uri="{BB962C8B-B14F-4D97-AF65-F5344CB8AC3E}">
        <p14:creationId xmlns:p14="http://schemas.microsoft.com/office/powerpoint/2010/main" val="341884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work individually, checking each other’s answers and understanding and  seeking support from each other as necessary. This models effective classroom practice.</a:t>
            </a:r>
          </a:p>
          <a:p>
            <a:endParaRPr lang="en-GB" dirty="0"/>
          </a:p>
          <a:p>
            <a:r>
              <a:rPr lang="en-GB" dirty="0"/>
              <a:t>Emphasise that, as mentioned in Module 1, students can offer help and support to each other, leaving the leacher free to observe and assess classroom learning , intervening only when necessary. </a:t>
            </a:r>
          </a:p>
          <a:p>
            <a:endParaRPr lang="en-GB" dirty="0"/>
          </a:p>
          <a:p>
            <a:r>
              <a:rPr lang="en-GB" dirty="0"/>
              <a:t>This activity checks teachers’ understanding of zero pairs.</a:t>
            </a:r>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374680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Show this slide to reinforce the zero pair concept.</a:t>
            </a:r>
          </a:p>
          <a:p>
            <a:endParaRPr lang="en-GB" dirty="0"/>
          </a:p>
          <a:p>
            <a:r>
              <a:rPr lang="en-GB" dirty="0"/>
              <a:t>It may seem repetitive – pace the slide contents according to the reaction of participants </a:t>
            </a:r>
          </a:p>
          <a:p>
            <a:endParaRPr lang="en-GB" dirty="0"/>
          </a:p>
          <a:p>
            <a:r>
              <a:rPr lang="en-GB" dirty="0"/>
              <a:t>Use the three red counters to show that it is sometimes necessary to use </a:t>
            </a:r>
            <a:r>
              <a:rPr lang="en-GB" u="sng" dirty="0"/>
              <a:t>positive</a:t>
            </a:r>
            <a:r>
              <a:rPr lang="en-GB" u="none" dirty="0"/>
              <a:t>  numbers  </a:t>
            </a:r>
            <a:r>
              <a:rPr lang="en-GB" dirty="0"/>
              <a:t>to make zero pairs.</a:t>
            </a:r>
          </a:p>
          <a:p>
            <a:endParaRPr lang="en-GB" dirty="0"/>
          </a:p>
          <a:p>
            <a:endParaRPr lang="en-GB" dirty="0"/>
          </a:p>
        </p:txBody>
      </p:sp>
      <p:sp>
        <p:nvSpPr>
          <p:cNvPr id="4" name="Slide Number Placeholder 3"/>
          <p:cNvSpPr>
            <a:spLocks noGrp="1"/>
          </p:cNvSpPr>
          <p:nvPr>
            <p:ph type="sldNum" sz="quarter" idx="10"/>
          </p:nvPr>
        </p:nvSpPr>
        <p:spPr/>
        <p:txBody>
          <a:bodyPr/>
          <a:lstStyle/>
          <a:p>
            <a:fld id="{44B9F003-9846-4EF8-8162-589E4DC8F9BC}" type="slidenum">
              <a:rPr lang="en-GB" smtClean="0"/>
              <a:t>29</a:t>
            </a:fld>
            <a:endParaRPr lang="en-GB"/>
          </a:p>
        </p:txBody>
      </p:sp>
    </p:spTree>
    <p:extLst>
      <p:ext uri="{BB962C8B-B14F-4D97-AF65-F5344CB8AC3E}">
        <p14:creationId xmlns:p14="http://schemas.microsoft.com/office/powerpoint/2010/main" val="1552885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cause of much confusion, misconception and inaccuracy.</a:t>
            </a:r>
          </a:p>
          <a:p>
            <a:r>
              <a:rPr lang="en-GB" dirty="0"/>
              <a:t>Students and teachers need to be clear about the difference between the meaning of the + and – signs, depending where  they are used.  Operations are “add, plus” or “subtract , take away”. Directed numbers are “positive” or “negative”.</a:t>
            </a:r>
          </a:p>
        </p:txBody>
      </p:sp>
      <p:sp>
        <p:nvSpPr>
          <p:cNvPr id="4" name="Slide Number Placeholder 3"/>
          <p:cNvSpPr>
            <a:spLocks noGrp="1"/>
          </p:cNvSpPr>
          <p:nvPr>
            <p:ph type="sldNum" sz="quarter" idx="5"/>
          </p:nvPr>
        </p:nvSpPr>
        <p:spPr/>
        <p:txBody>
          <a:bodyPr/>
          <a:lstStyle/>
          <a:p>
            <a:fld id="{9920340D-206C-4C41-A35B-4D72CE2F2B89}" type="slidenum">
              <a:rPr lang="en-GB" smtClean="0"/>
              <a:t>30</a:t>
            </a:fld>
            <a:endParaRPr lang="en-GB"/>
          </a:p>
        </p:txBody>
      </p:sp>
    </p:spTree>
    <p:extLst>
      <p:ext uri="{BB962C8B-B14F-4D97-AF65-F5344CB8AC3E}">
        <p14:creationId xmlns:p14="http://schemas.microsoft.com/office/powerpoint/2010/main" val="561984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show how the counters are used in calculation. </a:t>
            </a:r>
          </a:p>
          <a:p>
            <a:r>
              <a:rPr lang="en-GB" dirty="0"/>
              <a:t>Make sure you are confident in the use of counters yourself before sharing their use with teachers. </a:t>
            </a:r>
          </a:p>
          <a:p>
            <a:endParaRPr lang="en-GB" dirty="0"/>
          </a:p>
          <a:p>
            <a:r>
              <a:rPr lang="en-GB" dirty="0"/>
              <a:t>Once students  are familiar with the use of counters, they can draw diagrams instead of using counters and can use this way of working in an exam.</a:t>
            </a:r>
          </a:p>
        </p:txBody>
      </p:sp>
      <p:sp>
        <p:nvSpPr>
          <p:cNvPr id="4" name="Slide Number Placeholder 3"/>
          <p:cNvSpPr>
            <a:spLocks noGrp="1"/>
          </p:cNvSpPr>
          <p:nvPr>
            <p:ph type="sldNum" sz="quarter" idx="10"/>
          </p:nvPr>
        </p:nvSpPr>
        <p:spPr/>
        <p:txBody>
          <a:bodyPr/>
          <a:lstStyle/>
          <a:p>
            <a:fld id="{44B9F003-9846-4EF8-8162-589E4DC8F9BC}" type="slidenum">
              <a:rPr lang="en-GB" smtClean="0"/>
              <a:t>31</a:t>
            </a:fld>
            <a:endParaRPr lang="en-GB"/>
          </a:p>
        </p:txBody>
      </p:sp>
    </p:spTree>
    <p:extLst>
      <p:ext uri="{BB962C8B-B14F-4D97-AF65-F5344CB8AC3E}">
        <p14:creationId xmlns:p14="http://schemas.microsoft.com/office/powerpoint/2010/main" val="10483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3582422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teachers to copy each question individually on to a </a:t>
            </a:r>
            <a:r>
              <a:rPr lang="en-GB" dirty="0" err="1"/>
              <a:t>miniwhiteboard</a:t>
            </a:r>
            <a:r>
              <a:rPr lang="en-GB" dirty="0"/>
              <a:t> and to arrange their counters below the question,</a:t>
            </a:r>
            <a:r>
              <a:rPr lang="en-GB" i="0" dirty="0"/>
              <a:t> supporting each other as necessary. </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teachers may be teaching that brackets means multiply. It is  better to teach that brackets in maths are like punctuation in English. They  make the meaning clear for example 2 x 3 + 4 does not equal 2 x (3 +4).</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solidFill>
                  <a:srgbClr val="E62247"/>
                </a:solidFill>
              </a:rPr>
              <a:t>Don’t rush this activity. For some teachers this will be new way of thinking and it is important that everyone understands the “zero pair” concept, even if they need more practice before using the concept in the classroom. Offer</a:t>
            </a:r>
            <a:r>
              <a:rPr lang="en-GB" dirty="0">
                <a:solidFill>
                  <a:srgbClr val="E62247"/>
                </a:solidFill>
              </a:rPr>
              <a:t> additional examples of questions like D and F if needed. But keep an eye on the time. </a:t>
            </a:r>
            <a:endParaRPr lang="en-GB" i="0" dirty="0"/>
          </a:p>
          <a:p>
            <a:r>
              <a:rPr lang="en-GB" dirty="0"/>
              <a:t> </a:t>
            </a:r>
          </a:p>
          <a:p>
            <a:r>
              <a:rPr lang="en-GB" dirty="0"/>
              <a:t>If participants are finding this challenging, emphasise the word “yet” to encourage the development of a growth mindset  It is as important for teachers to have a growth mindset as students.</a:t>
            </a:r>
          </a:p>
          <a:p>
            <a:endParaRPr lang="en-GB" i="0" dirty="0"/>
          </a:p>
          <a:p>
            <a:r>
              <a:rPr lang="en-GB" dirty="0">
                <a:solidFill>
                  <a:srgbClr val="E62247"/>
                </a:solidFill>
              </a:rPr>
              <a:t>If you wish, you could model examples and solutions to the group as  necessary using </a:t>
            </a:r>
            <a:r>
              <a:rPr lang="en-GB" dirty="0" err="1">
                <a:solidFill>
                  <a:srgbClr val="E62247"/>
                </a:solidFill>
              </a:rPr>
              <a:t>Mathsbot</a:t>
            </a:r>
            <a:r>
              <a:rPr lang="en-GB" dirty="0">
                <a:solidFill>
                  <a:srgbClr val="E62247"/>
                </a:solidFill>
              </a:rPr>
              <a:t>  (https://</a:t>
            </a:r>
            <a:r>
              <a:rPr lang="en-GB" dirty="0" err="1">
                <a:solidFill>
                  <a:srgbClr val="E62247"/>
                </a:solidFill>
              </a:rPr>
              <a:t>mathsbot.com</a:t>
            </a:r>
            <a:r>
              <a:rPr lang="en-GB" dirty="0">
                <a:solidFill>
                  <a:srgbClr val="E62247"/>
                </a:solidFill>
              </a:rPr>
              <a:t>/manipulatives/</a:t>
            </a:r>
            <a:r>
              <a:rPr lang="en-GB" dirty="0" err="1">
                <a:solidFill>
                  <a:srgbClr val="E62247"/>
                </a:solidFill>
              </a:rPr>
              <a:t>twoColourCounters</a:t>
            </a:r>
            <a:r>
              <a:rPr lang="en-GB" dirty="0">
                <a:solidFill>
                  <a:srgbClr val="E62247"/>
                </a:solidFill>
              </a:rPr>
              <a:t>)</a:t>
            </a:r>
            <a:endParaRPr lang="en-GB" i="0" dirty="0">
              <a:solidFill>
                <a:srgbClr val="E62247"/>
              </a:solidFill>
            </a:endParaRPr>
          </a:p>
          <a:p>
            <a:endParaRPr lang="en-GB" i="0" dirty="0"/>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2885380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2105478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point that we should not make assumptions about what students with the lowest grade can do. Everyone can progress if provided with support. This student  has used concrete resources to support abstract thinking and clearly understands what she is doing.</a:t>
            </a:r>
          </a:p>
          <a:p>
            <a:r>
              <a:rPr lang="en-GB" dirty="0"/>
              <a:t>Please click on the subtitle/cc button on the video to display the automatically generated subtitles during video playback.</a:t>
            </a:r>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85771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numbers speak for themselves. Resit learners do not always make progress in algebra but it seems that using algebra tiles helps learners a lot.</a:t>
            </a:r>
          </a:p>
          <a:p>
            <a:endParaRPr lang="en-GB" dirty="0"/>
          </a:p>
          <a:p>
            <a:r>
              <a:rPr lang="en-GB" dirty="0"/>
              <a:t>Image from </a:t>
            </a:r>
            <a:r>
              <a:rPr lang="en-GB" sz="1800" dirty="0">
                <a:solidFill>
                  <a:srgbClr val="FF0000"/>
                </a:solidFill>
                <a:effectLst/>
                <a:latin typeface="Calibri" panose="020F0502020204030204" pitchFamily="34" charset="0"/>
                <a:cs typeface="Times New Roman" panose="02020603050405020304" pitchFamily="18" charset="0"/>
              </a:rPr>
              <a:t>a</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ction research Warwickshire College group</a:t>
            </a:r>
            <a:r>
              <a:rPr lang="en-GB" sz="1800" dirty="0">
                <a:effectLst/>
                <a:latin typeface="Calibri" panose="020F0502020204030204" pitchFamily="34" charset="0"/>
                <a:ea typeface="Calibri" panose="020F0502020204030204" pitchFamily="34" charset="0"/>
                <a:cs typeface="Times New Roman" panose="02020603050405020304" pitchFamily="18" charset="0"/>
              </a:rPr>
              <a:t>, https://</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www.youtube.com</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watch?v</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LprXsKQVcSo</a:t>
            </a:r>
            <a:r>
              <a:rPr lang="en-GB" sz="1800" dirty="0">
                <a:effectLst/>
                <a:latin typeface="Calibri" panose="020F0502020204030204" pitchFamily="34" charset="0"/>
                <a:ea typeface="Calibri" panose="020F0502020204030204" pitchFamily="34" charset="0"/>
                <a:cs typeface="Times New Roman" panose="02020603050405020304" pitchFamily="18" charset="0"/>
              </a:rPr>
              <a:t>, 9 minutes into video</a:t>
            </a:r>
            <a:r>
              <a:rPr lang="en-GB" dirty="0">
                <a:effectLst/>
              </a:rPr>
              <a:t> </a:t>
            </a:r>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35</a:t>
            </a:fld>
            <a:endParaRPr lang="en-GB"/>
          </a:p>
        </p:txBody>
      </p:sp>
    </p:spTree>
    <p:extLst>
      <p:ext uri="{BB962C8B-B14F-4D97-AF65-F5344CB8AC3E}">
        <p14:creationId xmlns:p14="http://schemas.microsoft.com/office/powerpoint/2010/main" val="4073906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all red tiles are negative. Tiles can represent variables as well as numbers.</a:t>
            </a:r>
          </a:p>
          <a:p>
            <a:endParaRPr lang="en-GB" dirty="0"/>
          </a:p>
          <a:p>
            <a:r>
              <a:rPr lang="en-GB" dirty="0"/>
              <a:t>Costs</a:t>
            </a:r>
          </a:p>
          <a:p>
            <a:endParaRPr lang="en-GB" dirty="0"/>
          </a:p>
          <a:p>
            <a:r>
              <a:rPr lang="en-GB" sz="1200" kern="1200" dirty="0">
                <a:solidFill>
                  <a:schemeClr val="tx1"/>
                </a:solidFill>
                <a:effectLst/>
                <a:latin typeface="+mn-lt"/>
                <a:ea typeface="+mn-ea"/>
                <a:cs typeface="+mn-cs"/>
              </a:rPr>
              <a:t>Sample prices sets of algebra tiles July 2022</a:t>
            </a:r>
          </a:p>
          <a:p>
            <a:r>
              <a:rPr lang="en-GB" sz="1200" kern="1200" dirty="0">
                <a:solidFill>
                  <a:schemeClr val="tx1"/>
                </a:solidFill>
                <a:effectLst/>
                <a:latin typeface="+mn-lt"/>
                <a:ea typeface="+mn-ea"/>
                <a:cs typeface="+mn-cs"/>
              </a:rPr>
              <a:t>5 x </a:t>
            </a:r>
            <a:r>
              <a:rPr lang="en-GB" sz="1200" i="1" kern="1200" dirty="0">
                <a:solidFill>
                  <a:schemeClr val="tx1"/>
                </a:solidFill>
                <a:effectLst/>
                <a:latin typeface="+mn-lt"/>
                <a:ea typeface="+mn-ea"/>
                <a:cs typeface="+mn-cs"/>
              </a:rPr>
              <a:t>x</a:t>
            </a:r>
            <a:r>
              <a:rPr lang="en-GB" sz="1200" i="1"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10 x </a:t>
            </a:r>
            <a:r>
              <a:rPr lang="en-GB" sz="1200" i="1" kern="1200" dirty="0">
                <a:solidFill>
                  <a:schemeClr val="tx1"/>
                </a:solidFill>
                <a:effectLst/>
                <a:latin typeface="+mn-lt"/>
                <a:ea typeface="+mn-ea"/>
                <a:cs typeface="+mn-cs"/>
              </a:rPr>
              <a:t>x</a:t>
            </a:r>
            <a:r>
              <a:rPr lang="en-GB" sz="1200" kern="1200" dirty="0">
                <a:solidFill>
                  <a:schemeClr val="tx1"/>
                </a:solidFill>
                <a:effectLst/>
                <a:latin typeface="+mn-lt"/>
                <a:ea typeface="+mn-ea"/>
                <a:cs typeface="+mn-cs"/>
              </a:rPr>
              <a:t>, 20 x 1 (plastic) £4.99</a:t>
            </a:r>
          </a:p>
          <a:p>
            <a:r>
              <a:rPr lang="en-GB" sz="1200" kern="1200" dirty="0">
                <a:solidFill>
                  <a:schemeClr val="tx1"/>
                </a:solidFill>
                <a:effectLst/>
                <a:latin typeface="+mn-lt"/>
                <a:ea typeface="+mn-ea"/>
                <a:cs typeface="+mn-cs"/>
              </a:rPr>
              <a:t>100 x </a:t>
            </a:r>
            <a:r>
              <a:rPr lang="en-GB" sz="1200" i="1" kern="1200" dirty="0">
                <a:solidFill>
                  <a:schemeClr val="tx1"/>
                </a:solidFill>
                <a:effectLst/>
                <a:latin typeface="+mn-lt"/>
                <a:ea typeface="+mn-ea"/>
                <a:cs typeface="+mn-cs"/>
              </a:rPr>
              <a:t>x</a:t>
            </a:r>
            <a:r>
              <a:rPr lang="en-GB" sz="1200" i="1"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200 x </a:t>
            </a:r>
            <a:r>
              <a:rPr lang="en-GB" sz="1200" i="1" kern="1200" dirty="0">
                <a:solidFill>
                  <a:schemeClr val="tx1"/>
                </a:solidFill>
                <a:effectLst/>
                <a:latin typeface="+mn-lt"/>
                <a:ea typeface="+mn-ea"/>
                <a:cs typeface="+mn-cs"/>
              </a:rPr>
              <a:t>x</a:t>
            </a:r>
            <a:r>
              <a:rPr lang="en-GB" sz="1200" kern="1200" dirty="0">
                <a:solidFill>
                  <a:schemeClr val="tx1"/>
                </a:solidFill>
                <a:effectLst/>
                <a:latin typeface="+mn-lt"/>
                <a:ea typeface="+mn-ea"/>
                <a:cs typeface="+mn-cs"/>
              </a:rPr>
              <a:t>, 250 x 1 (cardboard) - £95</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a:p>
        </p:txBody>
      </p:sp>
    </p:spTree>
    <p:extLst>
      <p:ext uri="{BB962C8B-B14F-4D97-AF65-F5344CB8AC3E}">
        <p14:creationId xmlns:p14="http://schemas.microsoft.com/office/powerpoint/2010/main" val="643782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number of counters on either side of the line are equal </a:t>
            </a:r>
            <a:r>
              <a:rPr lang="en-GB" sz="1800" dirty="0">
                <a:effectLst/>
                <a:latin typeface="Arial" panose="020B0604020202020204" pitchFamily="34" charset="0"/>
                <a:ea typeface="Times New Roman" panose="02020603050405020304" pitchFamily="18" charset="0"/>
              </a:rPr>
              <a:t>but some are hidden in a box called x.</a:t>
            </a:r>
            <a:r>
              <a:rPr lang="en-GB" dirty="0">
                <a:effectLst/>
              </a:rPr>
              <a:t> </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CPA approaches can help students to understand that a variable is a number whose value we don’t know, often named x or 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well worth asking teachers to model this, and to consider asking their learners to model it in class.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a:p>
        </p:txBody>
      </p:sp>
    </p:spTree>
    <p:extLst>
      <p:ext uri="{BB962C8B-B14F-4D97-AF65-F5344CB8AC3E}">
        <p14:creationId xmlns:p14="http://schemas.microsoft.com/office/powerpoint/2010/main" val="2688537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and next two slides adapted from a Leyton Sixth Form College resource. </a:t>
            </a:r>
          </a:p>
          <a:p>
            <a:endParaRPr lang="en-GB" dirty="0"/>
          </a:p>
          <a:p>
            <a:r>
              <a:rPr lang="en-GB" dirty="0"/>
              <a:t>Teachers to do some or all of these and check each other’s answers. </a:t>
            </a:r>
          </a:p>
          <a:p>
            <a:r>
              <a:rPr lang="en-GB" dirty="0"/>
              <a:t>Model effective practice by asking teachers to select their own questions, at their chosen level of challenge. </a:t>
            </a:r>
          </a:p>
          <a:p>
            <a:r>
              <a:rPr lang="en-GB" dirty="0"/>
              <a:t>PD leads to point out that everyone brings different prior knowledge to an activity and learns at a different speed but everyone can make progress and learn something new.</a:t>
            </a:r>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a:p>
        </p:txBody>
      </p:sp>
    </p:spTree>
    <p:extLst>
      <p:ext uri="{BB962C8B-B14F-4D97-AF65-F5344CB8AC3E}">
        <p14:creationId xmlns:p14="http://schemas.microsoft.com/office/powerpoint/2010/main" val="2135851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purpose of this slide is to promote understanding of the STRUCTURE of an equation and how more complex equations can be built up from simple ones by  doing same thing to both sides of an equal sign.  </a:t>
            </a:r>
          </a:p>
        </p:txBody>
      </p:sp>
      <p:sp>
        <p:nvSpPr>
          <p:cNvPr id="4" name="Slide Number Placeholder 3"/>
          <p:cNvSpPr>
            <a:spLocks noGrp="1"/>
          </p:cNvSpPr>
          <p:nvPr>
            <p:ph type="sldNum" sz="quarter" idx="5"/>
          </p:nvPr>
        </p:nvSpPr>
        <p:spPr/>
        <p:txBody>
          <a:bodyPr/>
          <a:lstStyle/>
          <a:p>
            <a:fld id="{9920340D-206C-4C41-A35B-4D72CE2F2B89}" type="slidenum">
              <a:rPr lang="en-GB" smtClean="0"/>
              <a:t>39</a:t>
            </a:fld>
            <a:endParaRPr lang="en-GB"/>
          </a:p>
        </p:txBody>
      </p:sp>
    </p:spTree>
    <p:extLst>
      <p:ext uri="{BB962C8B-B14F-4D97-AF65-F5344CB8AC3E}">
        <p14:creationId xmlns:p14="http://schemas.microsoft.com/office/powerpoint/2010/main" val="860986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this slide is to promote understanding of the STRUCTURE of an equation and how it can be taken apart to find the value of x by carrying out actions similar to the previous slide, in reverse order.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40</a:t>
            </a:fld>
            <a:endParaRPr lang="en-GB"/>
          </a:p>
        </p:txBody>
      </p:sp>
    </p:spTree>
    <p:extLst>
      <p:ext uri="{BB962C8B-B14F-4D97-AF65-F5344CB8AC3E}">
        <p14:creationId xmlns:p14="http://schemas.microsoft.com/office/powerpoint/2010/main" val="3979856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shows an example of collaborative working in a </a:t>
            </a:r>
            <a:r>
              <a:rPr lang="en-GB" dirty="0" err="1"/>
              <a:t>CfEM</a:t>
            </a:r>
            <a:r>
              <a:rPr lang="en-GB" dirty="0"/>
              <a:t> college. Learners are solving linear equations using algebra tiles.</a:t>
            </a:r>
          </a:p>
          <a:p>
            <a:endParaRPr lang="en-GB" dirty="0"/>
          </a:p>
          <a:p>
            <a:r>
              <a:rPr lang="en-GB" dirty="0"/>
              <a:t>Notice the use of mini whiteboards. These enable tiles to be rearranged and errors to be removed without a permanent record being made, as would happen if an exercise book was being used.. This makes students more prepared to “have a go”.</a:t>
            </a:r>
          </a:p>
        </p:txBody>
      </p:sp>
      <p:sp>
        <p:nvSpPr>
          <p:cNvPr id="4" name="Slide Number Placeholder 3"/>
          <p:cNvSpPr>
            <a:spLocks noGrp="1"/>
          </p:cNvSpPr>
          <p:nvPr>
            <p:ph type="sldNum" sz="quarter" idx="5"/>
          </p:nvPr>
        </p:nvSpPr>
        <p:spPr/>
        <p:txBody>
          <a:bodyPr/>
          <a:lstStyle/>
          <a:p>
            <a:fld id="{9920340D-206C-4C41-A35B-4D72CE2F2B89}" type="slidenum">
              <a:rPr lang="en-GB" smtClean="0"/>
              <a:t>41</a:t>
            </a:fld>
            <a:endParaRPr lang="en-GB"/>
          </a:p>
        </p:txBody>
      </p:sp>
    </p:spTree>
    <p:extLst>
      <p:ext uri="{BB962C8B-B14F-4D97-AF65-F5344CB8AC3E}">
        <p14:creationId xmlns:p14="http://schemas.microsoft.com/office/powerpoint/2010/main" val="176242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should have watched the TED talk, made a note of their responses to the questions on the next slide and brought their comments to the session to share. </a:t>
            </a:r>
          </a:p>
          <a:p>
            <a:r>
              <a:rPr lang="en-GB" dirty="0"/>
              <a:t>The TED talk is mostly school-focused but much is relevant to FE.</a:t>
            </a:r>
          </a:p>
          <a:p>
            <a:endParaRPr lang="en-GB" dirty="0"/>
          </a:p>
          <a:p>
            <a:r>
              <a:rPr lang="en-GB" dirty="0"/>
              <a:t>The second optional clip is short but thought provoking and fits nicely in with what follows in this module.</a:t>
            </a:r>
          </a:p>
          <a:p>
            <a:endParaRPr lang="en-GB" dirty="0"/>
          </a:p>
          <a:p>
            <a:r>
              <a:rPr lang="en-GB" dirty="0"/>
              <a:t>Share reflections on tables for 5 minutes and feed back one thought from each table to the main group.</a:t>
            </a:r>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2686575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dde3ebc8e_0_2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dde3ebc8e_0_29: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slide and the </a:t>
            </a:r>
            <a:r>
              <a:rPr lang="en-GB"/>
              <a:t>following six </a:t>
            </a:r>
            <a:r>
              <a:rPr lang="en-GB" dirty="0"/>
              <a:t>slides based on a resource developed </a:t>
            </a:r>
            <a:r>
              <a:rPr lang="en-GB"/>
              <a:t>by </a:t>
            </a:r>
            <a:r>
              <a:rPr lang="en-GB" dirty="0"/>
              <a:t>L</a:t>
            </a:r>
            <a:r>
              <a:rPr lang="en-GB"/>
              <a:t>eyton </a:t>
            </a:r>
            <a:r>
              <a:rPr lang="en-GB" dirty="0"/>
              <a:t>Sixth </a:t>
            </a:r>
            <a:r>
              <a:rPr lang="en-GB"/>
              <a:t>Form College.</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This is an example of using algebra tiles </a:t>
            </a:r>
            <a:r>
              <a:rPr lang="en-GB" sz="1800" dirty="0">
                <a:effectLst/>
                <a:latin typeface="Arial" panose="020B0604020202020204" pitchFamily="34" charset="0"/>
                <a:ea typeface="Times New Roman" panose="02020603050405020304" pitchFamily="18" charset="0"/>
              </a:rPr>
              <a:t>as an aid to factorising.</a:t>
            </a:r>
            <a:r>
              <a:rPr lang="en-GB" dirty="0"/>
              <a:t>. </a:t>
            </a:r>
            <a:endParaRPr dirty="0"/>
          </a:p>
        </p:txBody>
      </p:sp>
    </p:spTree>
    <p:extLst>
      <p:ext uri="{BB962C8B-B14F-4D97-AF65-F5344CB8AC3E}">
        <p14:creationId xmlns:p14="http://schemas.microsoft.com/office/powerpoint/2010/main" val="1685459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dde3ebc8e_0_11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dde3ebc8e_0_11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134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dde3ebc8e_0_11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dde3ebc8e_0_119: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Note: make sure that you have enough algebra tiles for teachers to model this. </a:t>
            </a:r>
          </a:p>
          <a:p>
            <a:pPr marL="0" lvl="0" indent="0" algn="l" rtl="0">
              <a:spcBef>
                <a:spcPts val="0"/>
              </a:spcBef>
              <a:spcAft>
                <a:spcPts val="0"/>
              </a:spcAft>
              <a:buNone/>
            </a:pPr>
            <a:r>
              <a:rPr lang="en-GB" dirty="0"/>
              <a:t>Extra tiles could be made from card if necessary.</a:t>
            </a:r>
            <a:endParaRPr dirty="0"/>
          </a:p>
        </p:txBody>
      </p:sp>
    </p:spTree>
    <p:extLst>
      <p:ext uri="{BB962C8B-B14F-4D97-AF65-F5344CB8AC3E}">
        <p14:creationId xmlns:p14="http://schemas.microsoft.com/office/powerpoint/2010/main" val="1205690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dde3ebc8e_0_13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dde3ebc8e_0_134: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Rearranged tiles to show 6x + 8 when factorised. </a:t>
            </a:r>
            <a:endParaRPr dirty="0"/>
          </a:p>
        </p:txBody>
      </p:sp>
    </p:spTree>
    <p:extLst>
      <p:ext uri="{BB962C8B-B14F-4D97-AF65-F5344CB8AC3E}">
        <p14:creationId xmlns:p14="http://schemas.microsoft.com/office/powerpoint/2010/main" val="3585363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feel it would be helpful, ask teachers to model and factorise this expression using algebra tiles</a:t>
            </a:r>
            <a:r>
              <a:rPr lang="en-GB" b="1" dirty="0"/>
              <a:t> before </a:t>
            </a:r>
            <a:r>
              <a:rPr lang="en-GB" dirty="0"/>
              <a:t>showing the area representation.</a:t>
            </a:r>
          </a:p>
          <a:p>
            <a:r>
              <a:rPr lang="en-GB" dirty="0"/>
              <a:t>Emphasise the progression from working with concrete manipulatives to using a pictorial representation as their starting point. The concrete representation has scaffolded learning.</a:t>
            </a:r>
          </a:p>
        </p:txBody>
      </p:sp>
      <p:sp>
        <p:nvSpPr>
          <p:cNvPr id="4" name="Slide Number Placeholder 3"/>
          <p:cNvSpPr>
            <a:spLocks noGrp="1"/>
          </p:cNvSpPr>
          <p:nvPr>
            <p:ph type="sldNum" sz="quarter" idx="5"/>
          </p:nvPr>
        </p:nvSpPr>
        <p:spPr/>
        <p:txBody>
          <a:bodyPr/>
          <a:lstStyle/>
          <a:p>
            <a:fld id="{9920340D-206C-4C41-A35B-4D72CE2F2B89}" type="slidenum">
              <a:rPr lang="en-GB" smtClean="0"/>
              <a:t>47</a:t>
            </a:fld>
            <a:endParaRPr lang="en-GB"/>
          </a:p>
        </p:txBody>
      </p:sp>
    </p:spTree>
    <p:extLst>
      <p:ext uri="{BB962C8B-B14F-4D97-AF65-F5344CB8AC3E}">
        <p14:creationId xmlns:p14="http://schemas.microsoft.com/office/powerpoint/2010/main" val="1584224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49</a:t>
            </a:fld>
            <a:endParaRPr lang="en-GB"/>
          </a:p>
        </p:txBody>
      </p:sp>
    </p:spTree>
    <p:extLst>
      <p:ext uri="{BB962C8B-B14F-4D97-AF65-F5344CB8AC3E}">
        <p14:creationId xmlns:p14="http://schemas.microsoft.com/office/powerpoint/2010/main" val="3540748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50</a:t>
            </a:fld>
            <a:endParaRPr lang="en-GB"/>
          </a:p>
        </p:txBody>
      </p:sp>
    </p:spTree>
    <p:extLst>
      <p:ext uri="{BB962C8B-B14F-4D97-AF65-F5344CB8AC3E}">
        <p14:creationId xmlns:p14="http://schemas.microsoft.com/office/powerpoint/2010/main" val="2376613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51</a:t>
            </a:fld>
            <a:endParaRPr lang="en-GB"/>
          </a:p>
        </p:txBody>
      </p:sp>
    </p:spTree>
    <p:extLst>
      <p:ext uri="{BB962C8B-B14F-4D97-AF65-F5344CB8AC3E}">
        <p14:creationId xmlns:p14="http://schemas.microsoft.com/office/powerpoint/2010/main" val="2483458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CPA activities are often sequential, with understanding developed by progressively using more sophisticated models.</a:t>
            </a:r>
          </a:p>
          <a:p>
            <a:endParaRPr lang="en-GB" dirty="0"/>
          </a:p>
          <a:p>
            <a:r>
              <a:rPr lang="en-GB" dirty="0"/>
              <a:t>Multiple representations offer several  ALTERNATIVE representations. </a:t>
            </a:r>
          </a:p>
          <a:p>
            <a:r>
              <a:rPr lang="en-GB" dirty="0"/>
              <a:t>Students can choose the representation that makes most sense to them, and access the others through the one they chose first.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52</a:t>
            </a:fld>
            <a:endParaRPr lang="en-GB"/>
          </a:p>
        </p:txBody>
      </p:sp>
    </p:spTree>
    <p:extLst>
      <p:ext uri="{BB962C8B-B14F-4D97-AF65-F5344CB8AC3E}">
        <p14:creationId xmlns:p14="http://schemas.microsoft.com/office/powerpoint/2010/main" val="3234658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 HANDOUTS 4.8 TO 4.11</a:t>
            </a:r>
          </a:p>
          <a:p>
            <a:endParaRPr lang="en-GB" dirty="0"/>
          </a:p>
          <a:p>
            <a:r>
              <a:rPr lang="en-GB" dirty="0"/>
              <a:t>Explain to participants that they are now going to explore activities where </a:t>
            </a:r>
            <a:r>
              <a:rPr lang="en-GB" b="1" dirty="0"/>
              <a:t>cards</a:t>
            </a:r>
            <a:r>
              <a:rPr lang="en-GB" dirty="0"/>
              <a:t> are the </a:t>
            </a:r>
            <a:r>
              <a:rPr lang="en-GB" b="1" dirty="0"/>
              <a:t>manipulatives, </a:t>
            </a:r>
            <a:r>
              <a:rPr lang="en-GB" b="0" dirty="0"/>
              <a:t>and this time there are several </a:t>
            </a:r>
            <a:r>
              <a:rPr lang="en-GB" b="1" dirty="0"/>
              <a:t>representations</a:t>
            </a:r>
            <a:r>
              <a:rPr lang="en-GB" b="0" dirty="0"/>
              <a:t> of the same mathematical ideas for learners to work with.</a:t>
            </a:r>
          </a:p>
          <a:p>
            <a:endParaRPr lang="en-GB" b="0" dirty="0"/>
          </a:p>
          <a:p>
            <a:r>
              <a:rPr lang="en-GB" sz="1800" dirty="0">
                <a:effectLst/>
                <a:latin typeface="Arial" panose="020B0604020202020204" pitchFamily="34" charset="0"/>
                <a:ea typeface="Times New Roman" panose="02020603050405020304" pitchFamily="18" charset="0"/>
              </a:rPr>
              <a:t>If time is short because previous activities have required more time, this activity can be given less time. The important thing is that teachers experience this type of activity and understand their value.</a:t>
            </a:r>
            <a:r>
              <a:rPr lang="en-GB" dirty="0">
                <a:effectLst/>
              </a:rPr>
              <a:t> </a:t>
            </a:r>
            <a:endParaRPr lang="en-GB" b="1"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53</a:t>
            </a:fld>
            <a:endParaRPr lang="en-GB"/>
          </a:p>
        </p:txBody>
      </p:sp>
    </p:spTree>
    <p:extLst>
      <p:ext uri="{BB962C8B-B14F-4D97-AF65-F5344CB8AC3E}">
        <p14:creationId xmlns:p14="http://schemas.microsoft.com/office/powerpoint/2010/main" val="164034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2720651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resources, and the ones teachers have just explored, have been extensively piloted in FE GCSE resit classrooms.</a:t>
            </a:r>
          </a:p>
          <a:p>
            <a:r>
              <a:rPr lang="en-GB" dirty="0"/>
              <a:t>They work, so encourage teachers to give them a go.</a:t>
            </a:r>
          </a:p>
        </p:txBody>
      </p:sp>
      <p:sp>
        <p:nvSpPr>
          <p:cNvPr id="4" name="Slide Number Placeholder 3"/>
          <p:cNvSpPr>
            <a:spLocks noGrp="1"/>
          </p:cNvSpPr>
          <p:nvPr>
            <p:ph type="sldNum" sz="quarter" idx="5"/>
          </p:nvPr>
        </p:nvSpPr>
        <p:spPr/>
        <p:txBody>
          <a:bodyPr/>
          <a:lstStyle/>
          <a:p>
            <a:fld id="{9920340D-206C-4C41-A35B-4D72CE2F2B89}" type="slidenum">
              <a:rPr lang="en-GB" smtClean="0"/>
              <a:t>54</a:t>
            </a:fld>
            <a:endParaRPr lang="en-GB"/>
          </a:p>
        </p:txBody>
      </p:sp>
    </p:spTree>
    <p:extLst>
      <p:ext uri="{BB962C8B-B14F-4D97-AF65-F5344CB8AC3E}">
        <p14:creationId xmlns:p14="http://schemas.microsoft.com/office/powerpoint/2010/main" val="3183366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55</a:t>
            </a:fld>
            <a:endParaRPr lang="en-GB"/>
          </a:p>
        </p:txBody>
      </p:sp>
    </p:spTree>
    <p:extLst>
      <p:ext uri="{BB962C8B-B14F-4D97-AF65-F5344CB8AC3E}">
        <p14:creationId xmlns:p14="http://schemas.microsoft.com/office/powerpoint/2010/main" val="4168601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Sharing a commitment to change one’s practice makes it more likely to happen. </a:t>
            </a:r>
          </a:p>
          <a:p>
            <a:r>
              <a:rPr lang="en-GB" sz="1200" kern="1200" dirty="0">
                <a:solidFill>
                  <a:schemeClr val="tx1"/>
                </a:solidFill>
                <a:effectLst/>
                <a:latin typeface="+mn-lt"/>
                <a:ea typeface="+mn-ea"/>
                <a:cs typeface="+mn-cs"/>
              </a:rPr>
              <a:t>PD Lead  chooses how this is shared.  - orally, privately, set up a WhatsApp group, other…..</a:t>
            </a:r>
          </a:p>
          <a:p>
            <a:r>
              <a:rPr lang="en-GB" sz="1200" kern="1200" dirty="0">
                <a:solidFill>
                  <a:schemeClr val="tx1"/>
                </a:solidFill>
                <a:effectLst/>
                <a:latin typeface="+mn-lt"/>
                <a:ea typeface="+mn-ea"/>
                <a:cs typeface="+mn-cs"/>
              </a:rPr>
              <a:t>Prompts might be</a:t>
            </a:r>
          </a:p>
          <a:p>
            <a:r>
              <a:rPr lang="en-GB" sz="1200" b="1" kern="1200" dirty="0">
                <a:solidFill>
                  <a:schemeClr val="tx1"/>
                </a:solidFill>
                <a:effectLst/>
                <a:latin typeface="+mn-lt"/>
                <a:ea typeface="+mn-ea"/>
                <a:cs typeface="+mn-cs"/>
              </a:rPr>
              <a:t>What will participants take away and try out/share with others?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might they do differently at the beginning of the academic year?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56</a:t>
            </a:fld>
            <a:endParaRPr lang="en-GB"/>
          </a:p>
        </p:txBody>
      </p:sp>
    </p:spTree>
    <p:extLst>
      <p:ext uri="{BB962C8B-B14F-4D97-AF65-F5344CB8AC3E}">
        <p14:creationId xmlns:p14="http://schemas.microsoft.com/office/powerpoint/2010/main" val="1714268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Reminder – show what is on Mod4 </a:t>
            </a:r>
            <a:r>
              <a:rPr lang="en-GB" sz="1800" dirty="0" err="1">
                <a:solidFill>
                  <a:srgbClr val="000000"/>
                </a:solidFill>
                <a:effectLst/>
                <a:latin typeface="Arial" panose="020B0604020202020204" pitchFamily="34" charset="0"/>
                <a:ea typeface="Calibri" panose="020F0502020204030204" pitchFamily="34" charset="0"/>
              </a:rPr>
              <a:t>padlet</a:t>
            </a:r>
            <a:endParaRPr lang="en-GB" sz="18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58</a:t>
            </a:fld>
            <a:endParaRPr lang="en-GB"/>
          </a:p>
        </p:txBody>
      </p:sp>
    </p:spTree>
    <p:extLst>
      <p:ext uri="{BB962C8B-B14F-4D97-AF65-F5344CB8AC3E}">
        <p14:creationId xmlns:p14="http://schemas.microsoft.com/office/powerpoint/2010/main" val="42698768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59</a:t>
            </a:fld>
            <a:endParaRPr lang="en-GB"/>
          </a:p>
        </p:txBody>
      </p:sp>
    </p:spTree>
    <p:extLst>
      <p:ext uri="{BB962C8B-B14F-4D97-AF65-F5344CB8AC3E}">
        <p14:creationId xmlns:p14="http://schemas.microsoft.com/office/powerpoint/2010/main" val="248144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name and college, if needed. If desired, take comments on John Holt quote.</a:t>
            </a:r>
          </a:p>
          <a:p>
            <a:r>
              <a:rPr lang="en-GB" dirty="0"/>
              <a:t>Reflective Log -  (briefly) somewhere to make short notes about items they can take away and use.</a:t>
            </a:r>
            <a:endParaRPr lang="en-GB" dirty="0">
              <a:cs typeface="Calibri"/>
            </a:endParaRPr>
          </a:p>
          <a:p>
            <a:r>
              <a:rPr lang="en-GB" dirty="0"/>
              <a:t>Course Padlet -  contains all module resources and also suggested further reading. Module 4 Padlet will be unlocked at the end of the module, or earlier if PD Lead wishes. </a:t>
            </a:r>
            <a:endParaRPr lang="en-GB" dirty="0">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15157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course structure</a:t>
            </a:r>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249418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118522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break a convenient point approximately half way through the session</a:t>
            </a:r>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1542766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hyperlink" Target="http://www.etfoundation.co.uk/" TargetMode="External"/><Relationship Id="rId1" Type="http://schemas.openxmlformats.org/officeDocument/2006/relationships/slideMaster" Target="../slideMasters/slideMaster6.xml"/><Relationship Id="rId4" Type="http://schemas.openxmlformats.org/officeDocument/2006/relationships/image" Target="../media/image38.png"/></Relationships>
</file>

<file path=ppt/slideLayouts/_rels/slideLayout14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9.png"/><Relationship Id="rId1" Type="http://schemas.openxmlformats.org/officeDocument/2006/relationships/slideMaster" Target="../slideMasters/slideMaster6.xml"/><Relationship Id="rId4" Type="http://schemas.openxmlformats.org/officeDocument/2006/relationships/image" Target="../media/image43.emf"/></Relationships>
</file>

<file path=ppt/slideLayouts/_rels/slideLayout14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0.png"/><Relationship Id="rId1" Type="http://schemas.openxmlformats.org/officeDocument/2006/relationships/slideMaster" Target="../slideMasters/slideMaster6.xml"/><Relationship Id="rId4" Type="http://schemas.openxmlformats.org/officeDocument/2006/relationships/image" Target="../media/image43.emf"/></Relationships>
</file>

<file path=ppt/slideLayouts/_rels/slideLayout14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1.png"/><Relationship Id="rId1" Type="http://schemas.openxmlformats.org/officeDocument/2006/relationships/slideMaster" Target="../slideMasters/slideMaster6.xml"/><Relationship Id="rId4" Type="http://schemas.openxmlformats.org/officeDocument/2006/relationships/image" Target="../media/image43.emf"/></Relationships>
</file>

<file path=ppt/slideLayouts/_rels/slideLayout14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2.png"/><Relationship Id="rId1" Type="http://schemas.openxmlformats.org/officeDocument/2006/relationships/slideMaster" Target="../slideMasters/slideMaster6.xml"/><Relationship Id="rId4" Type="http://schemas.openxmlformats.org/officeDocument/2006/relationships/image" Target="../media/image43.emf"/></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image" Target="../media/image24.png"/><Relationship Id="rId1" Type="http://schemas.openxmlformats.org/officeDocument/2006/relationships/slideMaster" Target="../slideMasters/slideMaster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5.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7.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2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7.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17854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288000"/>
            <a:ext cx="892439" cy="474133"/>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42643849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Option 3 Green">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B2E89108-FF50-5140-8D02-7E13E6755BDB}"/>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7E21E9AF-6F5F-5D4A-8666-BDC6106CF9D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6CF02E-D080-BD46-943C-BE6B71830AA7}"/>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2EA8C555-B01A-174E-95CF-6A43DAFA307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1D82A79-4E3E-6A44-8D87-72481E21212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F7F7CFF-40A9-AB4B-BBBB-0A2A60FFBDF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42406665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Option 4 Red">
    <p:spTree>
      <p:nvGrpSpPr>
        <p:cNvPr id="1" name=""/>
        <p:cNvGrpSpPr/>
        <p:nvPr/>
      </p:nvGrpSpPr>
      <p:grpSpPr>
        <a:xfrm>
          <a:off x="0" y="0"/>
          <a:ext cx="0" cy="0"/>
          <a:chOff x="0" y="0"/>
          <a:chExt cx="0" cy="0"/>
        </a:xfrm>
      </p:grpSpPr>
      <p:pic>
        <p:nvPicPr>
          <p:cNvPr id="9" name="Picture Placeholder 1070">
            <a:extLs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9" name="Black Box">
            <a:extLst>
              <a:ext uri="{FF2B5EF4-FFF2-40B4-BE49-F238E27FC236}">
                <a16:creationId xmlns:a16="http://schemas.microsoft.com/office/drawing/2014/main" id="{5CB8C3CF-92FD-CF4E-8C60-CAF864380BC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13E8A3C-654F-1346-ADB9-E97D8109B0B7}"/>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0" name="Subtitle 1">
            <a:extLst>
              <a:ext uri="{FF2B5EF4-FFF2-40B4-BE49-F238E27FC236}">
                <a16:creationId xmlns:a16="http://schemas.microsoft.com/office/drawing/2014/main" id="{003654EF-0CC5-A442-9860-6840C564FDC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1" name="Subtitle 2">
            <a:extLst>
              <a:ext uri="{FF2B5EF4-FFF2-40B4-BE49-F238E27FC236}">
                <a16:creationId xmlns:a16="http://schemas.microsoft.com/office/drawing/2014/main" id="{FB0BEF23-7D05-7448-AFD2-D21BAA1F6F9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2" name="Subtitle 3">
            <a:extLst>
              <a:ext uri="{FF2B5EF4-FFF2-40B4-BE49-F238E27FC236}">
                <a16:creationId xmlns:a16="http://schemas.microsoft.com/office/drawing/2014/main" id="{E2FFFBDE-4DD5-C342-8E17-8665D5080C9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839372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Option 4 Yellow">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E0104977-0BC2-5B4E-B0FC-67AE6B0A50E0}"/>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43A96EA5-F967-6147-A850-A08542335B30}"/>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42307E6-4E86-C446-B002-236762EAE8F1}"/>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CD768408-7CD9-3043-A759-DDF8C071E1E9}"/>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148B4273-F6DE-4545-9B28-FDF158277EA3}"/>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8D14C09D-7B38-9B40-B824-8BDB9FA2E6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3704473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Option 4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4D5EB24F-C5EF-2B4E-B2D5-5FC584E0D128}"/>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87E68B4B-532E-D745-8418-49DA24CF598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D85725C-CFB3-A84E-8775-D5AAC2957144}"/>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76622BE8-9EE9-C04E-BAC6-E7CE60DBE04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77219E79-52D5-964D-A402-F9D34120AF1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797AD128-8E7E-9146-856E-4F5C4F42E9C7}"/>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346735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AFFACF6-0D1C-014B-BF07-80A6355F5690}"/>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8EB60B94-F325-9141-9969-A1095C9FE69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8AF4F66-7927-3E4A-B061-9F236FFB5BD9}"/>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ECE17D63-528A-6546-880E-55F6C5934AF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02A009E-DB01-454E-854F-CAF4D21E169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F6D3090-A38D-5B42-808C-1B37D80CCC3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7962783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Option 4 Green">
    <p:bg>
      <p:bgPr>
        <a:solidFill>
          <a:srgbClr val="008556"/>
        </a:solidFill>
        <a:effectLst/>
      </p:bgPr>
    </p:bg>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0CA4FBFC-8B06-9C43-B31C-A9DA18DFED3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B60E1AD1-6C76-A244-B106-43F9BFFC7D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
        <p:nvSpPr>
          <p:cNvPr id="9" name="Title 1">
            <a:extLst>
              <a:ext uri="{FF2B5EF4-FFF2-40B4-BE49-F238E27FC236}">
                <a16:creationId xmlns:a16="http://schemas.microsoft.com/office/drawing/2014/main" id="{AEDA729F-2035-FD46-9326-2F0B3355A590}"/>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3F9D1038-1DF4-8E42-97FE-0BB12E7819D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23E7646-0F63-C44F-805E-BDE5F9CEB73E}"/>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C0A9797-DCC9-7D4E-9221-BCB998E78C7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651066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Option 5 Red">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F51F6D7B-980B-8544-A467-030CBB851A05}"/>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60ECFB2B-A838-DE49-8D42-1A9CBA001A7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796464-5963-704F-9EAF-193622EB9367}"/>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18FBE86-633D-2448-96E3-77145AED5C8B}"/>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DE3AF8B-EC38-814D-8817-A5771FD9156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2DF223D-190D-804F-8DFE-891B37CB66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6191321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Option 5 Yellow">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ACF832D4-DA3E-1C47-9A68-B1E578CED317}"/>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52FDED7A-AF91-DA40-BB4B-31E59D8112D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6A5E1F0-7782-4C47-9249-FB187B76DD8F}"/>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507372E-D7BA-8147-8B2E-6A6834CC527E}"/>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11610BC-B933-B144-B0BB-DCEAF09DE2C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0D739F2-1045-974C-BB12-63C2AB6FB7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554041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Option 5 Purple">
    <p:spTree>
      <p:nvGrpSpPr>
        <p:cNvPr id="1" name=""/>
        <p:cNvGrpSpPr/>
        <p:nvPr/>
      </p:nvGrpSpPr>
      <p:grpSpPr>
        <a:xfrm>
          <a:off x="0" y="0"/>
          <a:ext cx="0" cy="0"/>
          <a:chOff x="0" y="0"/>
          <a:chExt cx="0" cy="0"/>
        </a:xfrm>
      </p:grpSpPr>
      <p:pic>
        <p:nvPicPr>
          <p:cNvPr id="9" name="Picture Placeholder 1070">
            <a:extLs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207593C2-7911-EC4D-B750-44C330F6C14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9F1E705-B620-BE4B-AE2D-3B7337971385}"/>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B6542C2-2163-D34C-878B-36847036DD5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612C3FD1-5D6C-124B-B6DB-C2B181EBEB0E}"/>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51FB0CE-5083-9C4D-BCE4-E40C0BDA3FC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2408010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Option 5 Blue">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20ADA01E-DAA0-D940-A861-BE3E18BC4D3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4336" y="0"/>
            <a:ext cx="9144000" cy="5143500"/>
          </a:xfrm>
          <a:prstGeom prst="rect">
            <a:avLst/>
          </a:prstGeom>
        </p:spPr>
      </p:pic>
      <p:sp>
        <p:nvSpPr>
          <p:cNvPr id="13" name="Black Box">
            <a:extLst>
              <a:ext uri="{FF2B5EF4-FFF2-40B4-BE49-F238E27FC236}">
                <a16:creationId xmlns:a16="http://schemas.microsoft.com/office/drawing/2014/main" id="{8C130E00-2722-384D-A25D-2697B370E1FF}"/>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0BEDBB9-39FE-4A4E-9DE1-C981C83D6DE5}"/>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4EEF3E9-0CB9-1245-96E1-725437DDB06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D7A1F54-E8ED-D549-A480-CCA03D81726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ED6100E-B05A-5D4C-A331-25CE9DC97764}"/>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04192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4561753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9" name="Picture Placeholder 1070">
            <a:extLst>
              <a:ext uri="{FF2B5EF4-FFF2-40B4-BE49-F238E27FC236}">
                <a16:creationId xmlns:a16="http://schemas.microsoft.com/office/drawing/2014/main" id="{8207296C-7F05-FA42-8B9C-74102EFBBFE4}"/>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57C723A-F470-D845-A01F-0E96149E264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7E3BFEB-61EF-2B40-9823-1E8FDC47E629}"/>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C089834-92C7-7D45-8A72-04109A69C641}"/>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751D9815-8B25-7F46-A040-88D8DEA7F0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4872F1D-D495-9F4E-957E-734F9275FC2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4633419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9223466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5"/>
          </a:xfrm>
          <a:prstGeom prst="rect">
            <a:avLst/>
          </a:prstGeom>
        </p:spPr>
      </p:pic>
    </p:spTree>
    <p:extLst>
      <p:ext uri="{BB962C8B-B14F-4D97-AF65-F5344CB8AC3E}">
        <p14:creationId xmlns:p14="http://schemas.microsoft.com/office/powerpoint/2010/main" val="42459128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DB913"/>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3"/>
            <a:ext cx="892433" cy="472465"/>
          </a:xfrm>
          <a:prstGeom prst="rect">
            <a:avLst/>
          </a:prstGeom>
        </p:spPr>
      </p:pic>
    </p:spTree>
    <p:extLst>
      <p:ext uri="{BB962C8B-B14F-4D97-AF65-F5344CB8AC3E}">
        <p14:creationId xmlns:p14="http://schemas.microsoft.com/office/powerpoint/2010/main" val="37848168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315367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5AC5"/>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6"/>
          </a:xfrm>
          <a:prstGeom prst="rect">
            <a:avLst/>
          </a:prstGeom>
        </p:spPr>
      </p:pic>
    </p:spTree>
    <p:extLst>
      <p:ext uri="{BB962C8B-B14F-4D97-AF65-F5344CB8AC3E}">
        <p14:creationId xmlns:p14="http://schemas.microsoft.com/office/powerpoint/2010/main" val="30826946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8556"/>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6C47"/>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122015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10620441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5989488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7"/>
          </a:xfrm>
          <a:prstGeom prst="rect">
            <a:avLst/>
          </a:prstGeom>
        </p:spPr>
      </p:pic>
    </p:spTree>
    <p:extLst>
      <p:ext uri="{BB962C8B-B14F-4D97-AF65-F5344CB8AC3E}">
        <p14:creationId xmlns:p14="http://schemas.microsoft.com/office/powerpoint/2010/main" val="138350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9" cy="472467"/>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980134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DB91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17250204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044137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7"/>
          </a:xfrm>
          <a:prstGeom prst="rect">
            <a:avLst/>
          </a:prstGeom>
        </p:spPr>
      </p:pic>
    </p:spTree>
    <p:extLst>
      <p:ext uri="{BB962C8B-B14F-4D97-AF65-F5344CB8AC3E}">
        <p14:creationId xmlns:p14="http://schemas.microsoft.com/office/powerpoint/2010/main" val="27754409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rgbClr val="00855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6"/>
          </a:xfrm>
          <a:prstGeom prst="rect">
            <a:avLst/>
          </a:prstGeom>
        </p:spPr>
      </p:pic>
    </p:spTree>
    <p:extLst>
      <p:ext uri="{BB962C8B-B14F-4D97-AF65-F5344CB8AC3E}">
        <p14:creationId xmlns:p14="http://schemas.microsoft.com/office/powerpoint/2010/main" val="18918028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194192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37051568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030032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33607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6951126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71226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660120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7123520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858034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0891832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5623860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81063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793030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Rectangle 11">
            <a:extLst>
              <a:ext uri="{FF2B5EF4-FFF2-40B4-BE49-F238E27FC236}">
                <a16:creationId xmlns:a16="http://schemas.microsoft.com/office/drawing/2014/main" id="{F38A42C7-E71E-4D45-908B-5771DA1B1B84}"/>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70055007-ECD1-E843-B20C-97762772BA7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4" name="Subtitle 2">
            <a:extLst>
              <a:ext uri="{FF2B5EF4-FFF2-40B4-BE49-F238E27FC236}">
                <a16:creationId xmlns:a16="http://schemas.microsoft.com/office/drawing/2014/main" id="{8C9E0DE7-86E2-6845-B36A-16D7701A093A}"/>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5" name="Web address" descr="www.ETFOUNDATION.CO.UK&#10;">
            <a:extLst>
              <a:ext uri="{FF2B5EF4-FFF2-40B4-BE49-F238E27FC236}">
                <a16:creationId xmlns:a16="http://schemas.microsoft.com/office/drawing/2014/main" id="{9B1129C2-8D38-D342-B71A-8B57BAEF1FC8}"/>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16" name="Thankyou">
            <a:extLst>
              <a:ext uri="{FF2B5EF4-FFF2-40B4-BE49-F238E27FC236}">
                <a16:creationId xmlns:a16="http://schemas.microsoft.com/office/drawing/2014/main" id="{5C07665B-B9DF-5248-8D52-F9521E2DDB5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9807112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DB913"/>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8801493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2813891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6EF5"/>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86908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B3266422-0C32-1341-BE30-E15978CFD2D1}"/>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543E8483-3370-C547-BE6B-029A1AEACF7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060290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8556"/>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049032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2">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pic>
        <p:nvPicPr>
          <p:cNvPr id="9" name="Logo"/>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Tree>
    <p:extLst>
      <p:ext uri="{BB962C8B-B14F-4D97-AF65-F5344CB8AC3E}">
        <p14:creationId xmlns:p14="http://schemas.microsoft.com/office/powerpoint/2010/main" val="16847280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FDB91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1413699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8507709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006EF5"/>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4502193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8556"/>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6947240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15353882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94E4D8CD-5F9A-45F7-A460-7B268AC60C4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99084"/>
            <a:ext cx="892435" cy="472466"/>
          </a:xfrm>
          <a:prstGeom prst="rect">
            <a:avLst/>
          </a:prstGeom>
        </p:spPr>
      </p:pic>
    </p:spTree>
    <p:extLst>
      <p:ext uri="{BB962C8B-B14F-4D97-AF65-F5344CB8AC3E}">
        <p14:creationId xmlns:p14="http://schemas.microsoft.com/office/powerpoint/2010/main" val="2692020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FE7CB1E-969E-0C48-92F5-6EFFF12377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0" name="TO BE DELETED">
            <a:extLst>
              <a:ext uri="{FF2B5EF4-FFF2-40B4-BE49-F238E27FC236}">
                <a16:creationId xmlns:a16="http://schemas.microsoft.com/office/drawing/2014/main" id="{83BAB108-E3DA-B14E-8D61-98F79F78EA1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8634871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5106822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4364993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288000"/>
            <a:ext cx="892439" cy="474133"/>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312012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084931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9" cy="472467"/>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7515512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8882268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B3266422-0C32-1341-BE30-E15978CFD2D1}"/>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543E8483-3370-C547-BE6B-029A1AEACF7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6143574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584313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4220906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DB913"/>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5078352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6817732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8015104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41443102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27701837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26709541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835805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6863138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4861886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3965030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26316425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631528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19144691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01975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3326742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720916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768486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5235843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857756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001796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927985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6375922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9082937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grpSp>
        <p:nvGrpSpPr>
          <p:cNvPr id="3" name="Group 2">
            <a:extLst>
              <a:ext uri="{FF2B5EF4-FFF2-40B4-BE49-F238E27FC236}">
                <a16:creationId xmlns:a16="http://schemas.microsoft.com/office/drawing/2014/main" id="{0755804E-20A7-C53F-4A9D-FBBB1D7BD558}"/>
              </a:ext>
            </a:extLst>
          </p:cNvPr>
          <p:cNvGrpSpPr/>
          <p:nvPr userDrawn="1"/>
        </p:nvGrpSpPr>
        <p:grpSpPr>
          <a:xfrm>
            <a:off x="2572577" y="3569188"/>
            <a:ext cx="3761316" cy="1084502"/>
            <a:chOff x="2572577" y="3569188"/>
            <a:chExt cx="3761316" cy="1084502"/>
          </a:xfrm>
        </p:grpSpPr>
        <p:grpSp>
          <p:nvGrpSpPr>
            <p:cNvPr id="6" name="Group 5">
              <a:extLst>
                <a:ext uri="{FF2B5EF4-FFF2-40B4-BE49-F238E27FC236}">
                  <a16:creationId xmlns:a16="http://schemas.microsoft.com/office/drawing/2014/main" id="{F6A30D97-848B-D737-EC6D-593798BDF3C2}"/>
                </a:ext>
              </a:extLst>
            </p:cNvPr>
            <p:cNvGrpSpPr/>
            <p:nvPr userDrawn="1"/>
          </p:nvGrpSpPr>
          <p:grpSpPr>
            <a:xfrm>
              <a:off x="2572578" y="4268354"/>
              <a:ext cx="3761315" cy="385336"/>
              <a:chOff x="1941040" y="4155131"/>
              <a:chExt cx="4586760" cy="469900"/>
            </a:xfrm>
          </p:grpSpPr>
          <p:pic>
            <p:nvPicPr>
              <p:cNvPr id="8" name="Picture 1770775141" descr="Association of Colleges&#10;&#10;The Behavioural Insights Team&#10;&#10;EEDI&#10;&#10;Pearson&#10;&#10;Touch Consulting&#10;&#10;University of Nottingham">
                <a:extLst>
                  <a:ext uri="{FF2B5EF4-FFF2-40B4-BE49-F238E27FC236}">
                    <a16:creationId xmlns:a16="http://schemas.microsoft.com/office/drawing/2014/main" id="{B457232C-5CB8-C496-92E7-EF1CCF63F01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41040" y="4193231"/>
                <a:ext cx="6096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3619848" descr="Association of Colleges&#10;&#10;The Behavioural Insights Team&#10;&#10;EEDI&#10;&#10;Pearson&#10;&#10;Touch Consulting&#10;&#10;University of Nottingham">
                <a:extLst>
                  <a:ext uri="{FF2B5EF4-FFF2-40B4-BE49-F238E27FC236}">
                    <a16:creationId xmlns:a16="http://schemas.microsoft.com/office/drawing/2014/main" id="{F952A181-81BB-760B-68BB-30EC0A96099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65970" y="4193231"/>
                <a:ext cx="10287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12144617" descr="Association of Colleges&#10;&#10;The Behavioural Insights Team&#10;&#10;EEDI&#10;&#10;Pearson&#10;&#10;Touch Consulting&#10;&#10;University of Nottingham">
                <a:extLst>
                  <a:ext uri="{FF2B5EF4-FFF2-40B4-BE49-F238E27FC236}">
                    <a16:creationId xmlns:a16="http://schemas.microsoft.com/office/drawing/2014/main" id="{37C6CC50-54E5-A32C-0245-3C4E30FE668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10000" y="4155131"/>
                <a:ext cx="2717800" cy="4318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686762C5-D4C1-0DFD-9855-97AD76964B5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b="8056"/>
            <a:stretch/>
          </p:blipFill>
          <p:spPr>
            <a:xfrm>
              <a:off x="2572577" y="3569188"/>
              <a:ext cx="874857" cy="730409"/>
            </a:xfrm>
            <a:prstGeom prst="rect">
              <a:avLst/>
            </a:prstGeom>
          </p:spPr>
        </p:pic>
      </p:grpSp>
    </p:spTree>
    <p:extLst>
      <p:ext uri="{BB962C8B-B14F-4D97-AF65-F5344CB8AC3E}">
        <p14:creationId xmlns:p14="http://schemas.microsoft.com/office/powerpoint/2010/main" val="696231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2630183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9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5708424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7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7295799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8_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4056343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386BB-7A22-E746-BC52-DD0F1F4FE2B3}" type="datetime1">
              <a:rPr lang="en-GB" smtClean="0"/>
              <a:t>17/05/2023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9173458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6A1-B04B-45AE-85D9-82B908FE1C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EB92C0-B35D-44E0-AE78-FC874A28EA89}"/>
              </a:ext>
            </a:extLst>
          </p:cNvPr>
          <p:cNvSpPr>
            <a:spLocks noGrp="1"/>
          </p:cNvSpPr>
          <p:nvPr>
            <p:ph type="dt" sz="half" idx="10"/>
          </p:nvPr>
        </p:nvSpPr>
        <p:spPr/>
        <p:txBody>
          <a:bodyPr/>
          <a:lstStyle/>
          <a:p>
            <a:fld id="{A1609475-E929-8F48-AC4A-48BB7836487A}" type="datetime1">
              <a:rPr lang="en-GB" smtClean="0"/>
              <a:t>17/05/2023</a:t>
            </a:fld>
            <a:endParaRPr lang="en-GB"/>
          </a:p>
        </p:txBody>
      </p:sp>
      <p:sp>
        <p:nvSpPr>
          <p:cNvPr id="4" name="Footer Placeholder 3">
            <a:extLst>
              <a:ext uri="{FF2B5EF4-FFF2-40B4-BE49-F238E27FC236}">
                <a16:creationId xmlns:a16="http://schemas.microsoft.com/office/drawing/2014/main" id="{59CC0653-04F7-4C71-A073-BE1848BE3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81ED2B-A06D-446C-A667-D097B66F3EE2}"/>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2903019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9B0E0639-AAAA-D848-A739-EDD134970A81}" type="datetime1">
              <a:rPr lang="en-GB" smtClean="0"/>
              <a:t>17/05/2023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9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8556"/>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DB91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138168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rgbClr val="00855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33040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67726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4068877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27469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CE124D-29CD-CE48-B3AC-03A16146DD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6249"/>
            <a:ext cx="9143999" cy="6095999"/>
          </a:xfrm>
          <a:prstGeom prst="rect">
            <a:avLst/>
          </a:prstGeom>
        </p:spPr>
      </p:pic>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801790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738392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963086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51824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17491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375376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4" name="PARTNER LOGOS" descr="Association of Colleges&#10;&#10;The Behavioural Insights Team&#10;&#10;EEDI&#10;&#10;Pearson&#10;&#10;Touch Consulting&#10;&#10;University of Nottingham">
            <a:extLst>
              <a:ext uri="{FF2B5EF4-FFF2-40B4-BE49-F238E27FC236}">
                <a16:creationId xmlns:a16="http://schemas.microsoft.com/office/drawing/2014/main" id="{1C3E1581-9214-3247-A86B-DCF1E76733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341426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1 Red (Lock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309E52-4C1C-3C4C-95B7-5A357000F4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100" y="1"/>
            <a:ext cx="9182100" cy="5143500"/>
          </a:xfrm>
          <a:prstGeom prst="rect">
            <a:avLst/>
          </a:prstGeom>
        </p:spPr>
      </p:pic>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98174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FDB91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32217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573410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0071F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464967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855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4122922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Option 3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D46C3442-E23A-3949-8246-E3651CD0D2F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912AC400-36C5-9F4F-AC69-98285CB4C9E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BC8A8EB-29E0-3442-9837-2C688F18489E}"/>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52D941F-7D66-EA47-AC35-E6B738D480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DE56A39-933A-1744-8FEC-293DF967D15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6AE5FC3C-C016-FA45-864F-CC117B87E4A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559522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C3BF-14E0-03CE-B73D-6CFC9FF093F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CFA320D-9E72-0AE9-9E95-A5D1077DF6C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7A9948-1A00-136C-4FCF-0D2471CFA241}"/>
              </a:ext>
            </a:extLst>
          </p:cNvPr>
          <p:cNvSpPr>
            <a:spLocks noGrp="1"/>
          </p:cNvSpPr>
          <p:nvPr>
            <p:ph type="dt" sz="half" idx="10"/>
          </p:nvPr>
        </p:nvSpPr>
        <p:spPr/>
        <p:txBody>
          <a:bodyPr/>
          <a:lstStyle/>
          <a:p>
            <a:fld id="{9122024B-B490-CE4D-861B-4DF8F37FA43F}" type="datetime1">
              <a:rPr lang="en-GB" smtClean="0"/>
              <a:t>17/05/2023</a:t>
            </a:fld>
            <a:endParaRPr lang="en-GB"/>
          </a:p>
        </p:txBody>
      </p:sp>
      <p:sp>
        <p:nvSpPr>
          <p:cNvPr id="5" name="Footer Placeholder 4">
            <a:extLst>
              <a:ext uri="{FF2B5EF4-FFF2-40B4-BE49-F238E27FC236}">
                <a16:creationId xmlns:a16="http://schemas.microsoft.com/office/drawing/2014/main" id="{546294BD-EE1B-6D6B-52B2-7757101F67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7B328-243A-BA45-211A-01825A1388A6}"/>
              </a:ext>
            </a:extLst>
          </p:cNvPr>
          <p:cNvSpPr>
            <a:spLocks noGrp="1"/>
          </p:cNvSpPr>
          <p:nvPr>
            <p:ph type="sldNum" sz="quarter" idx="12"/>
          </p:nvPr>
        </p:nvSpPr>
        <p:spPr/>
        <p:txBody>
          <a:bodyPr/>
          <a:lstStyle/>
          <a:p>
            <a:fld id="{D27C6A56-71BA-4329-9CA7-9A35648AA988}" type="slidenum">
              <a:rPr lang="en-GB" smtClean="0"/>
              <a:t>‹#›</a:t>
            </a:fld>
            <a:endParaRPr lang="en-GB"/>
          </a:p>
        </p:txBody>
      </p:sp>
    </p:spTree>
    <p:extLst>
      <p:ext uri="{BB962C8B-B14F-4D97-AF65-F5344CB8AC3E}">
        <p14:creationId xmlns:p14="http://schemas.microsoft.com/office/powerpoint/2010/main" val="3030511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C9E6-3B13-F849-BAD2-6C68C22234D8}"/>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E584DE8-9EB0-BD42-B975-1643A5CEE77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B5F7EC6-3526-9749-B256-C96346A02D77}"/>
              </a:ext>
            </a:extLst>
          </p:cNvPr>
          <p:cNvSpPr>
            <a:spLocks noGrp="1"/>
          </p:cNvSpPr>
          <p:nvPr>
            <p:ph type="dt" sz="half" idx="10"/>
          </p:nvPr>
        </p:nvSpPr>
        <p:spPr/>
        <p:txBody>
          <a:bodyPr/>
          <a:lstStyle/>
          <a:p>
            <a:fld id="{CF2FB262-2C2B-FC4C-8C88-D9872633B1D2}" type="datetime1">
              <a:rPr lang="en-GB" smtClean="0"/>
              <a:t>17/05/2023</a:t>
            </a:fld>
            <a:endParaRPr lang="en-GB"/>
          </a:p>
        </p:txBody>
      </p:sp>
      <p:sp>
        <p:nvSpPr>
          <p:cNvPr id="5" name="Footer Placeholder 4">
            <a:extLst>
              <a:ext uri="{FF2B5EF4-FFF2-40B4-BE49-F238E27FC236}">
                <a16:creationId xmlns:a16="http://schemas.microsoft.com/office/drawing/2014/main" id="{D5AE9000-AC88-4C4F-8ADB-2EED763AC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F291CA-ED03-974C-BEEF-03CC66D97C02}"/>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700303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5F17-0296-3941-A1D8-82307683DDC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17B0F8F-B951-8345-9E27-C629D23B4E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E6EB74-33BD-3F4C-9DDF-A6A0F9530A2F}"/>
              </a:ext>
            </a:extLst>
          </p:cNvPr>
          <p:cNvSpPr>
            <a:spLocks noGrp="1"/>
          </p:cNvSpPr>
          <p:nvPr>
            <p:ph type="dt" sz="half" idx="10"/>
          </p:nvPr>
        </p:nvSpPr>
        <p:spPr/>
        <p:txBody>
          <a:bodyPr/>
          <a:lstStyle/>
          <a:p>
            <a:fld id="{25ECCA32-1701-2540-A3D2-3DBDE4B2D84D}" type="datetime1">
              <a:rPr lang="en-GB" smtClean="0"/>
              <a:t>17/05/2023</a:t>
            </a:fld>
            <a:endParaRPr lang="en-GB"/>
          </a:p>
        </p:txBody>
      </p:sp>
      <p:sp>
        <p:nvSpPr>
          <p:cNvPr id="5" name="Footer Placeholder 4">
            <a:extLst>
              <a:ext uri="{FF2B5EF4-FFF2-40B4-BE49-F238E27FC236}">
                <a16:creationId xmlns:a16="http://schemas.microsoft.com/office/drawing/2014/main" id="{DEA9E268-CB43-5F4C-913D-72C2B222B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1ACC5-DE3D-6C4C-8495-1F0FCEE6C922}"/>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2789189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1627-17B6-CA47-A63C-303ED1898710}"/>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F3F2817-F449-D14F-B579-DACCFF6A60A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D8BF46-CB27-1645-9303-573ACAECF198}"/>
              </a:ext>
            </a:extLst>
          </p:cNvPr>
          <p:cNvSpPr>
            <a:spLocks noGrp="1"/>
          </p:cNvSpPr>
          <p:nvPr>
            <p:ph type="dt" sz="half" idx="10"/>
          </p:nvPr>
        </p:nvSpPr>
        <p:spPr/>
        <p:txBody>
          <a:bodyPr/>
          <a:lstStyle/>
          <a:p>
            <a:fld id="{F24E2F55-25C8-1647-A2C6-851A6FF101A0}" type="datetime1">
              <a:rPr lang="en-GB" smtClean="0"/>
              <a:t>17/05/2023</a:t>
            </a:fld>
            <a:endParaRPr lang="en-GB"/>
          </a:p>
        </p:txBody>
      </p:sp>
      <p:sp>
        <p:nvSpPr>
          <p:cNvPr id="5" name="Footer Placeholder 4">
            <a:extLst>
              <a:ext uri="{FF2B5EF4-FFF2-40B4-BE49-F238E27FC236}">
                <a16:creationId xmlns:a16="http://schemas.microsoft.com/office/drawing/2014/main" id="{6E4E2D16-D4FE-6241-A84F-77B57EBDD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192150-E6B9-2F4C-A98D-F4B11655C0E4}"/>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1805312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1423-57B3-DF43-B5A8-6C533D86ED4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4ED4678-C29C-C446-B7EF-358F62FC2E3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5FEF87D-3106-3D4D-9BA1-3A918E8B28BE}"/>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AE85F58-EE47-4D4C-80F9-E4E6452C118E}"/>
              </a:ext>
            </a:extLst>
          </p:cNvPr>
          <p:cNvSpPr>
            <a:spLocks noGrp="1"/>
          </p:cNvSpPr>
          <p:nvPr>
            <p:ph type="dt" sz="half" idx="10"/>
          </p:nvPr>
        </p:nvSpPr>
        <p:spPr/>
        <p:txBody>
          <a:bodyPr/>
          <a:lstStyle/>
          <a:p>
            <a:fld id="{67675272-4381-874B-9ECE-9CE3D502DCDD}" type="datetime1">
              <a:rPr lang="en-GB" smtClean="0"/>
              <a:t>17/05/2023</a:t>
            </a:fld>
            <a:endParaRPr lang="en-GB"/>
          </a:p>
        </p:txBody>
      </p:sp>
      <p:sp>
        <p:nvSpPr>
          <p:cNvPr id="6" name="Footer Placeholder 5">
            <a:extLst>
              <a:ext uri="{FF2B5EF4-FFF2-40B4-BE49-F238E27FC236}">
                <a16:creationId xmlns:a16="http://schemas.microsoft.com/office/drawing/2014/main" id="{78EA3D2F-8A48-8245-BA2F-33AF4A163C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2237E-A134-D342-AE0E-96053F66ADB4}"/>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135229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Option 1 Red (Locke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76505" y="4554367"/>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33757" y="4556033"/>
            <a:ext cx="892437" cy="472467"/>
          </a:xfrm>
          <a:prstGeom prst="rect">
            <a:avLst/>
          </a:prstGeom>
        </p:spPr>
      </p:pic>
    </p:spTree>
    <p:extLst>
      <p:ext uri="{BB962C8B-B14F-4D97-AF65-F5344CB8AC3E}">
        <p14:creationId xmlns:p14="http://schemas.microsoft.com/office/powerpoint/2010/main" val="2492001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0739-2F1D-9546-84FF-9CCE55828D96}"/>
              </a:ext>
            </a:extLst>
          </p:cNvPr>
          <p:cNvSpPr>
            <a:spLocks noGrp="1"/>
          </p:cNvSpPr>
          <p:nvPr>
            <p:ph type="title"/>
          </p:nvPr>
        </p:nvSpPr>
        <p:spPr>
          <a:xfrm>
            <a:off x="630238" y="274638"/>
            <a:ext cx="7886700" cy="993775"/>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82BA9B-F92B-F446-9D57-C4B8C66F205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C10B75-070D-1A45-8B8B-FCE27AD3A836}"/>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7EBCF57-5238-7440-8BA6-16D1A77BB1F6}"/>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F127EDB-C2BA-B342-8FC1-43FCD75F61B7}"/>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619F3D9-F9A4-8543-A2D4-98F1AAA8327D}"/>
              </a:ext>
            </a:extLst>
          </p:cNvPr>
          <p:cNvSpPr>
            <a:spLocks noGrp="1"/>
          </p:cNvSpPr>
          <p:nvPr>
            <p:ph type="dt" sz="half" idx="10"/>
          </p:nvPr>
        </p:nvSpPr>
        <p:spPr/>
        <p:txBody>
          <a:bodyPr/>
          <a:lstStyle/>
          <a:p>
            <a:fld id="{9B1CE40E-38C7-7040-A34C-482676358733}" type="datetime1">
              <a:rPr lang="en-GB" smtClean="0"/>
              <a:t>17/05/2023</a:t>
            </a:fld>
            <a:endParaRPr lang="en-GB"/>
          </a:p>
        </p:txBody>
      </p:sp>
      <p:sp>
        <p:nvSpPr>
          <p:cNvPr id="8" name="Footer Placeholder 7">
            <a:extLst>
              <a:ext uri="{FF2B5EF4-FFF2-40B4-BE49-F238E27FC236}">
                <a16:creationId xmlns:a16="http://schemas.microsoft.com/office/drawing/2014/main" id="{B5963D72-6C88-2A42-B311-998A035ACB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0E1A55-F1CD-B041-ACDD-8D1AAF0E6AA5}"/>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1889442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862A-5E86-A843-850A-A0D75D5A372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1E0CCA1-8C74-0449-900F-29A3C1036DDE}"/>
              </a:ext>
            </a:extLst>
          </p:cNvPr>
          <p:cNvSpPr>
            <a:spLocks noGrp="1"/>
          </p:cNvSpPr>
          <p:nvPr>
            <p:ph type="dt" sz="half" idx="10"/>
          </p:nvPr>
        </p:nvSpPr>
        <p:spPr/>
        <p:txBody>
          <a:bodyPr/>
          <a:lstStyle/>
          <a:p>
            <a:fld id="{834075B8-7EB9-BE48-8D2C-C3A45462346E}" type="datetime1">
              <a:rPr lang="en-GB" smtClean="0"/>
              <a:t>17/05/2023</a:t>
            </a:fld>
            <a:endParaRPr lang="en-GB"/>
          </a:p>
        </p:txBody>
      </p:sp>
      <p:sp>
        <p:nvSpPr>
          <p:cNvPr id="4" name="Footer Placeholder 3">
            <a:extLst>
              <a:ext uri="{FF2B5EF4-FFF2-40B4-BE49-F238E27FC236}">
                <a16:creationId xmlns:a16="http://schemas.microsoft.com/office/drawing/2014/main" id="{EE7864B0-6B38-2047-99CA-C2BAFB6107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7A6760-3A7D-7448-87BF-0F3CDEBB8571}"/>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29643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2AF6C-6481-694F-B586-936AC124341B}"/>
              </a:ext>
            </a:extLst>
          </p:cNvPr>
          <p:cNvSpPr>
            <a:spLocks noGrp="1"/>
          </p:cNvSpPr>
          <p:nvPr>
            <p:ph type="dt" sz="half" idx="10"/>
          </p:nvPr>
        </p:nvSpPr>
        <p:spPr/>
        <p:txBody>
          <a:bodyPr/>
          <a:lstStyle/>
          <a:p>
            <a:fld id="{072F75F0-D318-8440-9E0D-5DBE8B7D6B07}" type="datetime1">
              <a:rPr lang="en-GB" smtClean="0"/>
              <a:t>17/05/2023</a:t>
            </a:fld>
            <a:endParaRPr lang="en-GB"/>
          </a:p>
        </p:txBody>
      </p:sp>
      <p:sp>
        <p:nvSpPr>
          <p:cNvPr id="3" name="Footer Placeholder 2">
            <a:extLst>
              <a:ext uri="{FF2B5EF4-FFF2-40B4-BE49-F238E27FC236}">
                <a16:creationId xmlns:a16="http://schemas.microsoft.com/office/drawing/2014/main" id="{E8680A79-3853-3D4A-B690-C1A7E625DB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645AAB-BDE4-4249-92C7-AB8DE866CEB7}"/>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1941448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121E-9DA8-8A46-9706-88EA79C8BF04}"/>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442D7DB-64E8-4E4B-AA50-A0704A81A87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7120FD0-3BF7-564B-8F66-04310EE84EE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DC6619-5503-EC46-80E1-A1A674CFE945}"/>
              </a:ext>
            </a:extLst>
          </p:cNvPr>
          <p:cNvSpPr>
            <a:spLocks noGrp="1"/>
          </p:cNvSpPr>
          <p:nvPr>
            <p:ph type="dt" sz="half" idx="10"/>
          </p:nvPr>
        </p:nvSpPr>
        <p:spPr/>
        <p:txBody>
          <a:bodyPr/>
          <a:lstStyle/>
          <a:p>
            <a:fld id="{16772F3C-4D09-3843-BF0E-4A556EFF1C66}" type="datetime1">
              <a:rPr lang="en-GB" smtClean="0"/>
              <a:t>17/05/2023</a:t>
            </a:fld>
            <a:endParaRPr lang="en-GB"/>
          </a:p>
        </p:txBody>
      </p:sp>
      <p:sp>
        <p:nvSpPr>
          <p:cNvPr id="6" name="Footer Placeholder 5">
            <a:extLst>
              <a:ext uri="{FF2B5EF4-FFF2-40B4-BE49-F238E27FC236}">
                <a16:creationId xmlns:a16="http://schemas.microsoft.com/office/drawing/2014/main" id="{A99DB941-FD72-6745-B12C-0D9E9C3E9D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8402AE-EEF8-D94A-96B8-FC7B39ECD027}"/>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3815318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BE5C-D8F5-E64E-A493-FB6E303D6931}"/>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DDF6A0A-8C4A-EE4C-9D60-72C58C25162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32E4F-AE7B-E949-9F47-85907503DA4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ED5742-330A-F340-827E-13988F1D4F16}"/>
              </a:ext>
            </a:extLst>
          </p:cNvPr>
          <p:cNvSpPr>
            <a:spLocks noGrp="1"/>
          </p:cNvSpPr>
          <p:nvPr>
            <p:ph type="dt" sz="half" idx="10"/>
          </p:nvPr>
        </p:nvSpPr>
        <p:spPr/>
        <p:txBody>
          <a:bodyPr/>
          <a:lstStyle/>
          <a:p>
            <a:fld id="{72A0B28D-7372-1E4D-9BF1-B5F494093F37}" type="datetime1">
              <a:rPr lang="en-GB" smtClean="0"/>
              <a:t>17/05/2023</a:t>
            </a:fld>
            <a:endParaRPr lang="en-GB"/>
          </a:p>
        </p:txBody>
      </p:sp>
      <p:sp>
        <p:nvSpPr>
          <p:cNvPr id="6" name="Footer Placeholder 5">
            <a:extLst>
              <a:ext uri="{FF2B5EF4-FFF2-40B4-BE49-F238E27FC236}">
                <a16:creationId xmlns:a16="http://schemas.microsoft.com/office/drawing/2014/main" id="{4921E8CE-356D-8247-BE49-EE4FA0DAEE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EA0F07-55CA-3C4B-AB2E-8E2C61A9D6A7}"/>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397106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AA03-FF24-4A44-80F2-14FB38FA5BF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80ADECB-6847-1946-B162-E45405AD85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B51F17-C13B-024E-B3C8-6E7953175EFC}"/>
              </a:ext>
            </a:extLst>
          </p:cNvPr>
          <p:cNvSpPr>
            <a:spLocks noGrp="1"/>
          </p:cNvSpPr>
          <p:nvPr>
            <p:ph type="dt" sz="half" idx="10"/>
          </p:nvPr>
        </p:nvSpPr>
        <p:spPr/>
        <p:txBody>
          <a:bodyPr/>
          <a:lstStyle/>
          <a:p>
            <a:fld id="{2467E8CC-0F67-D947-B7A7-2D9A9DBA76DF}" type="datetime1">
              <a:rPr lang="en-GB" smtClean="0"/>
              <a:t>17/05/2023</a:t>
            </a:fld>
            <a:endParaRPr lang="en-GB"/>
          </a:p>
        </p:txBody>
      </p:sp>
      <p:sp>
        <p:nvSpPr>
          <p:cNvPr id="5" name="Footer Placeholder 4">
            <a:extLst>
              <a:ext uri="{FF2B5EF4-FFF2-40B4-BE49-F238E27FC236}">
                <a16:creationId xmlns:a16="http://schemas.microsoft.com/office/drawing/2014/main" id="{72154D47-F53B-D24D-AE06-2B25B77B1F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C0259-6587-0443-B04A-BA49A8BA0BE3}"/>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2504816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D6D3F-4403-BC49-8FB9-BEF396BD62BD}"/>
              </a:ext>
            </a:extLst>
          </p:cNvPr>
          <p:cNvSpPr>
            <a:spLocks noGrp="1"/>
          </p:cNvSpPr>
          <p:nvPr>
            <p:ph type="title" orient="vert"/>
          </p:nvPr>
        </p:nvSpPr>
        <p:spPr>
          <a:xfrm>
            <a:off x="6543675" y="274638"/>
            <a:ext cx="1971675" cy="435768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993FEFC-C434-B84E-9C1C-50C9ADEF3398}"/>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287E26-1945-9342-8202-3B3139FADC67}"/>
              </a:ext>
            </a:extLst>
          </p:cNvPr>
          <p:cNvSpPr>
            <a:spLocks noGrp="1"/>
          </p:cNvSpPr>
          <p:nvPr>
            <p:ph type="dt" sz="half" idx="10"/>
          </p:nvPr>
        </p:nvSpPr>
        <p:spPr/>
        <p:txBody>
          <a:bodyPr/>
          <a:lstStyle/>
          <a:p>
            <a:fld id="{D94BB371-7A4E-E749-9965-16202684D62B}" type="datetime1">
              <a:rPr lang="en-GB" smtClean="0"/>
              <a:t>17/05/2023</a:t>
            </a:fld>
            <a:endParaRPr lang="en-GB"/>
          </a:p>
        </p:txBody>
      </p:sp>
      <p:sp>
        <p:nvSpPr>
          <p:cNvPr id="5" name="Footer Placeholder 4">
            <a:extLst>
              <a:ext uri="{FF2B5EF4-FFF2-40B4-BE49-F238E27FC236}">
                <a16:creationId xmlns:a16="http://schemas.microsoft.com/office/drawing/2014/main" id="{E338D522-5CB1-B34A-AC88-AE044A658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575B22-0E2D-3E4D-A791-8A3521604B6E}"/>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3445934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3BD1-FC99-7111-3CD0-4E5B62F8448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65DA1-C99C-FEF9-8FF0-1E271CABF73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A938E174-71A6-0DC9-8590-D8DBF2C30421}"/>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6214FE01-5805-50A1-054F-4F3294F5FF4B}"/>
              </a:ext>
            </a:extLst>
          </p:cNvPr>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84478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8DFB-4295-458A-A37A-AC7C0B080B8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B8A5C0C-2B39-4B04-A529-95DFEA66489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81012F-C7CE-40F4-B35E-E1AEBFCE6B6D}"/>
              </a:ext>
            </a:extLst>
          </p:cNvPr>
          <p:cNvSpPr>
            <a:spLocks noGrp="1"/>
          </p:cNvSpPr>
          <p:nvPr>
            <p:ph type="dt" sz="half" idx="10"/>
          </p:nvPr>
        </p:nvSpPr>
        <p:spPr/>
        <p:txBody>
          <a:bodyPr/>
          <a:lstStyle/>
          <a:p>
            <a:fld id="{494E471E-695B-C344-9200-BECD0E9E42EA}" type="datetime1">
              <a:rPr lang="en-GB" smtClean="0"/>
              <a:t>17/05/2023</a:t>
            </a:fld>
            <a:endParaRPr lang="en-GB"/>
          </a:p>
        </p:txBody>
      </p:sp>
      <p:sp>
        <p:nvSpPr>
          <p:cNvPr id="5" name="Footer Placeholder 4">
            <a:extLst>
              <a:ext uri="{FF2B5EF4-FFF2-40B4-BE49-F238E27FC236}">
                <a16:creationId xmlns:a16="http://schemas.microsoft.com/office/drawing/2014/main" id="{E0B2FF0E-4767-426E-A5CD-A2C40CD61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4536B-8257-47AA-9F13-95CEC1F136AA}"/>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3363879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5A28-8D36-46B1-B500-75C2FF7D15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CC8B73-1363-4E01-B8DC-382B6636A6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92200-5AB0-4B8E-94BF-501F4502C004}"/>
              </a:ext>
            </a:extLst>
          </p:cNvPr>
          <p:cNvSpPr>
            <a:spLocks noGrp="1"/>
          </p:cNvSpPr>
          <p:nvPr>
            <p:ph type="dt" sz="half" idx="10"/>
          </p:nvPr>
        </p:nvSpPr>
        <p:spPr/>
        <p:txBody>
          <a:bodyPr/>
          <a:lstStyle/>
          <a:p>
            <a:fld id="{D5E7D455-2234-F946-A6DD-D541BFCA45D8}" type="datetime1">
              <a:rPr lang="en-GB" smtClean="0"/>
              <a:t>17/05/2023</a:t>
            </a:fld>
            <a:endParaRPr lang="en-GB"/>
          </a:p>
        </p:txBody>
      </p:sp>
      <p:sp>
        <p:nvSpPr>
          <p:cNvPr id="5" name="Footer Placeholder 4">
            <a:extLst>
              <a:ext uri="{FF2B5EF4-FFF2-40B4-BE49-F238E27FC236}">
                <a16:creationId xmlns:a16="http://schemas.microsoft.com/office/drawing/2014/main" id="{EA96BB90-B005-4E34-985C-6108FAB170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35D36-EF6B-43E8-865D-03EAC52A44CB}"/>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2546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99084"/>
            <a:ext cx="892435" cy="472466"/>
          </a:xfrm>
          <a:prstGeom prst="rect">
            <a:avLst/>
          </a:prstGeom>
        </p:spPr>
      </p:pic>
    </p:spTree>
    <p:extLst>
      <p:ext uri="{BB962C8B-B14F-4D97-AF65-F5344CB8AC3E}">
        <p14:creationId xmlns:p14="http://schemas.microsoft.com/office/powerpoint/2010/main" val="545358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8ED-6BAD-4CFF-ABCD-9EF5F8021E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5F93A0-98AB-46D4-8DA0-D87E74B771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FD3DB7-5F3F-489C-A235-64B7A0D8173B}"/>
              </a:ext>
            </a:extLst>
          </p:cNvPr>
          <p:cNvSpPr>
            <a:spLocks noGrp="1"/>
          </p:cNvSpPr>
          <p:nvPr>
            <p:ph type="dt" sz="half" idx="10"/>
          </p:nvPr>
        </p:nvSpPr>
        <p:spPr/>
        <p:txBody>
          <a:bodyPr/>
          <a:lstStyle/>
          <a:p>
            <a:fld id="{8E3382C2-B5D7-464B-8A6E-4F60184DBFD3}" type="datetime1">
              <a:rPr lang="en-GB" smtClean="0"/>
              <a:t>17/05/2023</a:t>
            </a:fld>
            <a:endParaRPr lang="en-GB"/>
          </a:p>
        </p:txBody>
      </p:sp>
      <p:sp>
        <p:nvSpPr>
          <p:cNvPr id="5" name="Footer Placeholder 4">
            <a:extLst>
              <a:ext uri="{FF2B5EF4-FFF2-40B4-BE49-F238E27FC236}">
                <a16:creationId xmlns:a16="http://schemas.microsoft.com/office/drawing/2014/main" id="{4B3B9B82-EFEB-42BF-8E9E-FE582A1537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61049-9D85-459F-A993-A80C858E62B6}"/>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400390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A3DE-8EA0-40DF-8F51-7BD490E502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09A14-0F5C-46A1-BD6F-2E3CDEA7871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11FD4E-96C3-431C-A234-A426E135335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7FD05F-F33D-44B6-8587-2150671FE1DD}"/>
              </a:ext>
            </a:extLst>
          </p:cNvPr>
          <p:cNvSpPr>
            <a:spLocks noGrp="1"/>
          </p:cNvSpPr>
          <p:nvPr>
            <p:ph type="dt" sz="half" idx="10"/>
          </p:nvPr>
        </p:nvSpPr>
        <p:spPr/>
        <p:txBody>
          <a:bodyPr/>
          <a:lstStyle/>
          <a:p>
            <a:fld id="{0A6A032F-DC50-FA4B-94B2-9F009DCF0451}" type="datetime1">
              <a:rPr lang="en-GB" smtClean="0"/>
              <a:t>17/05/2023</a:t>
            </a:fld>
            <a:endParaRPr lang="en-GB"/>
          </a:p>
        </p:txBody>
      </p:sp>
      <p:sp>
        <p:nvSpPr>
          <p:cNvPr id="6" name="Footer Placeholder 5">
            <a:extLst>
              <a:ext uri="{FF2B5EF4-FFF2-40B4-BE49-F238E27FC236}">
                <a16:creationId xmlns:a16="http://schemas.microsoft.com/office/drawing/2014/main" id="{5B611A59-96BC-44D9-BA01-E814C6874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7CBBB6-3628-4C8C-9C86-C8FECDC2AEA0}"/>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2874239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2A72-71F6-45BE-9D13-43FC7988E0C3}"/>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2EAB42-0492-4D29-A471-5FFD98F57F3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70926A9-33B8-444D-9369-46BE3A1376E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EEF72B-04A7-47C9-8F90-92584980FD4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A03D9-22AA-4D4E-9C21-6560F453FD6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84D8F2-2D46-4776-9340-B38BC480CCC8}"/>
              </a:ext>
            </a:extLst>
          </p:cNvPr>
          <p:cNvSpPr>
            <a:spLocks noGrp="1"/>
          </p:cNvSpPr>
          <p:nvPr>
            <p:ph type="dt" sz="half" idx="10"/>
          </p:nvPr>
        </p:nvSpPr>
        <p:spPr/>
        <p:txBody>
          <a:bodyPr/>
          <a:lstStyle/>
          <a:p>
            <a:fld id="{BD5EE88D-43FD-1840-9B59-C83792530A30}" type="datetime1">
              <a:rPr lang="en-GB" smtClean="0"/>
              <a:t>17/05/2023</a:t>
            </a:fld>
            <a:endParaRPr lang="en-GB"/>
          </a:p>
        </p:txBody>
      </p:sp>
      <p:sp>
        <p:nvSpPr>
          <p:cNvPr id="8" name="Footer Placeholder 7">
            <a:extLst>
              <a:ext uri="{FF2B5EF4-FFF2-40B4-BE49-F238E27FC236}">
                <a16:creationId xmlns:a16="http://schemas.microsoft.com/office/drawing/2014/main" id="{4814BCDA-D196-4968-A49C-7EF6209768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70F8E1-9C3F-4EAB-977A-F394622E7887}"/>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3426107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6A1-B04B-45AE-85D9-82B908FE1C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EB92C0-B35D-44E0-AE78-FC874A28EA89}"/>
              </a:ext>
            </a:extLst>
          </p:cNvPr>
          <p:cNvSpPr>
            <a:spLocks noGrp="1"/>
          </p:cNvSpPr>
          <p:nvPr>
            <p:ph type="dt" sz="half" idx="10"/>
          </p:nvPr>
        </p:nvSpPr>
        <p:spPr/>
        <p:txBody>
          <a:bodyPr/>
          <a:lstStyle/>
          <a:p>
            <a:fld id="{40430C45-9DD4-B244-A8FF-B61724C4B202}" type="datetime1">
              <a:rPr lang="en-GB" smtClean="0"/>
              <a:t>17/05/2023</a:t>
            </a:fld>
            <a:endParaRPr lang="en-GB"/>
          </a:p>
        </p:txBody>
      </p:sp>
      <p:sp>
        <p:nvSpPr>
          <p:cNvPr id="4" name="Footer Placeholder 3">
            <a:extLst>
              <a:ext uri="{FF2B5EF4-FFF2-40B4-BE49-F238E27FC236}">
                <a16:creationId xmlns:a16="http://schemas.microsoft.com/office/drawing/2014/main" id="{59CC0653-04F7-4C71-A073-BE1848BE3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81ED2B-A06D-446C-A667-D097B66F3EE2}"/>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92528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8D92B-BE3E-436A-BA00-051D13AC3799}"/>
              </a:ext>
            </a:extLst>
          </p:cNvPr>
          <p:cNvSpPr>
            <a:spLocks noGrp="1"/>
          </p:cNvSpPr>
          <p:nvPr>
            <p:ph type="dt" sz="half" idx="10"/>
          </p:nvPr>
        </p:nvSpPr>
        <p:spPr/>
        <p:txBody>
          <a:bodyPr/>
          <a:lstStyle/>
          <a:p>
            <a:fld id="{F8A0EA3C-B7C9-8048-8211-F2E5996D0EFB}" type="datetime1">
              <a:rPr lang="en-GB" smtClean="0"/>
              <a:t>17/05/2023</a:t>
            </a:fld>
            <a:endParaRPr lang="en-GB"/>
          </a:p>
        </p:txBody>
      </p:sp>
      <p:sp>
        <p:nvSpPr>
          <p:cNvPr id="3" name="Footer Placeholder 2">
            <a:extLst>
              <a:ext uri="{FF2B5EF4-FFF2-40B4-BE49-F238E27FC236}">
                <a16:creationId xmlns:a16="http://schemas.microsoft.com/office/drawing/2014/main" id="{6DD9C648-2C72-4C64-BB0B-0B287047CC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407593-8556-48AC-81FE-58E4AE2870E3}"/>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3048339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1C8D-B8D8-47EC-8901-5508247C325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88C364-16E3-46B9-9D6F-8EE4FFB7FE3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249D36-7184-4CB4-A87F-841E8B1F89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CE517B-6E8D-4E55-9D90-EFCB0BD737CE}"/>
              </a:ext>
            </a:extLst>
          </p:cNvPr>
          <p:cNvSpPr>
            <a:spLocks noGrp="1"/>
          </p:cNvSpPr>
          <p:nvPr>
            <p:ph type="dt" sz="half" idx="10"/>
          </p:nvPr>
        </p:nvSpPr>
        <p:spPr/>
        <p:txBody>
          <a:bodyPr/>
          <a:lstStyle/>
          <a:p>
            <a:fld id="{F24818D0-B481-D548-9C1A-9382583A78DB}" type="datetime1">
              <a:rPr lang="en-GB" smtClean="0"/>
              <a:t>17/05/2023</a:t>
            </a:fld>
            <a:endParaRPr lang="en-GB"/>
          </a:p>
        </p:txBody>
      </p:sp>
      <p:sp>
        <p:nvSpPr>
          <p:cNvPr id="6" name="Footer Placeholder 5">
            <a:extLst>
              <a:ext uri="{FF2B5EF4-FFF2-40B4-BE49-F238E27FC236}">
                <a16:creationId xmlns:a16="http://schemas.microsoft.com/office/drawing/2014/main" id="{44E07497-3359-4005-9AAA-B69DE85F19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0E8E3C-D63B-496B-982E-14EB988CB6AD}"/>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3608820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282B-A3B5-4C69-BC5E-AE947768E99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D5EB16-26AB-45A3-8A05-8FC7A1E220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ADB1AEC-A83C-4B0C-B128-B475219706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F00679-1137-4898-ABB5-DC1573C42ED5}"/>
              </a:ext>
            </a:extLst>
          </p:cNvPr>
          <p:cNvSpPr>
            <a:spLocks noGrp="1"/>
          </p:cNvSpPr>
          <p:nvPr>
            <p:ph type="dt" sz="half" idx="10"/>
          </p:nvPr>
        </p:nvSpPr>
        <p:spPr/>
        <p:txBody>
          <a:bodyPr/>
          <a:lstStyle/>
          <a:p>
            <a:fld id="{11D5757A-3A46-8340-BF6A-823655EAA504}" type="datetime1">
              <a:rPr lang="en-GB" smtClean="0"/>
              <a:t>17/05/2023</a:t>
            </a:fld>
            <a:endParaRPr lang="en-GB"/>
          </a:p>
        </p:txBody>
      </p:sp>
      <p:sp>
        <p:nvSpPr>
          <p:cNvPr id="6" name="Footer Placeholder 5">
            <a:extLst>
              <a:ext uri="{FF2B5EF4-FFF2-40B4-BE49-F238E27FC236}">
                <a16:creationId xmlns:a16="http://schemas.microsoft.com/office/drawing/2014/main" id="{3C960040-EA43-4967-860D-393DF7F91A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DEB88F-D58D-40DC-B808-86709AB7D004}"/>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2989786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4AF3-254E-4D0C-AE8C-486D7BE262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4625E8-EBDF-4E89-AFDE-EB87AFDEC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0E1E6-F78A-4848-B074-CD9E5998F344}"/>
              </a:ext>
            </a:extLst>
          </p:cNvPr>
          <p:cNvSpPr>
            <a:spLocks noGrp="1"/>
          </p:cNvSpPr>
          <p:nvPr>
            <p:ph type="dt" sz="half" idx="10"/>
          </p:nvPr>
        </p:nvSpPr>
        <p:spPr/>
        <p:txBody>
          <a:bodyPr/>
          <a:lstStyle/>
          <a:p>
            <a:fld id="{2BAAA8E8-8D8F-9346-923F-1890DF7CEED2}" type="datetime1">
              <a:rPr lang="en-GB" smtClean="0"/>
              <a:t>17/05/2023</a:t>
            </a:fld>
            <a:endParaRPr lang="en-GB"/>
          </a:p>
        </p:txBody>
      </p:sp>
      <p:sp>
        <p:nvSpPr>
          <p:cNvPr id="5" name="Footer Placeholder 4">
            <a:extLst>
              <a:ext uri="{FF2B5EF4-FFF2-40B4-BE49-F238E27FC236}">
                <a16:creationId xmlns:a16="http://schemas.microsoft.com/office/drawing/2014/main" id="{A92EB99E-462A-48C0-BEB0-9A0DE8476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6C783-2F15-41D7-BE46-AB0F41B8885B}"/>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2214029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6AC2EE-6E21-4A87-AB00-92F250D4DEF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92AA3B-639F-416B-8FCB-920445DC754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85F3D1-F2DE-40B0-9481-9E744CA540AB}"/>
              </a:ext>
            </a:extLst>
          </p:cNvPr>
          <p:cNvSpPr>
            <a:spLocks noGrp="1"/>
          </p:cNvSpPr>
          <p:nvPr>
            <p:ph type="dt" sz="half" idx="10"/>
          </p:nvPr>
        </p:nvSpPr>
        <p:spPr/>
        <p:txBody>
          <a:bodyPr/>
          <a:lstStyle/>
          <a:p>
            <a:fld id="{E4CEA5A7-1F41-2648-B682-506A8BAA1AC8}" type="datetime1">
              <a:rPr lang="en-GB" smtClean="0"/>
              <a:t>17/05/2023</a:t>
            </a:fld>
            <a:endParaRPr lang="en-GB"/>
          </a:p>
        </p:txBody>
      </p:sp>
      <p:sp>
        <p:nvSpPr>
          <p:cNvPr id="5" name="Footer Placeholder 4">
            <a:extLst>
              <a:ext uri="{FF2B5EF4-FFF2-40B4-BE49-F238E27FC236}">
                <a16:creationId xmlns:a16="http://schemas.microsoft.com/office/drawing/2014/main" id="{C5E0A0A5-13C2-4C8C-B649-281FF002BD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285F8-CA4B-46DF-B6DE-EA5906679CCD}"/>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4002374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275061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FE7CB1E-969E-0C48-92F5-6EFFF12377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0" name="TO BE DELETED">
            <a:extLst>
              <a:ext uri="{FF2B5EF4-FFF2-40B4-BE49-F238E27FC236}">
                <a16:creationId xmlns:a16="http://schemas.microsoft.com/office/drawing/2014/main" id="{83BAB108-E3DA-B14E-8D61-98F79F78EA1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1188794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3795A24-685E-2D40-B54C-234659ABE884}" type="datetime1">
              <a:rPr lang="en-GB" smtClean="0"/>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32035978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5294D8A-9679-E343-BFD5-4AE3D084FD6F}" type="datetime1">
              <a:rPr lang="en-GB" smtClean="0"/>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349294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9782740-7F7F-D74F-A162-4DFDCCD70B97}" type="datetime1">
              <a:rPr lang="en-GB" smtClean="0"/>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29737596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8D39B48-F36A-D741-A903-F550E20664F7}" type="datetime1">
              <a:rPr lang="en-GB" smtClean="0"/>
              <a:t>17/05/2023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603258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8F24A62-688B-D147-8FED-6F96474679CC}" type="datetime1">
              <a:rPr lang="en-GB" smtClean="0"/>
              <a:t>17/05/2023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1337033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D0A8562-7B20-A242-85F1-298638CA478F}" type="datetime1">
              <a:rPr lang="en-GB" smtClean="0"/>
              <a:t>17/05/2023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951530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90B5B-4067-A049-ABA6-6A3CF8541150}" type="datetime1">
              <a:rPr lang="en-GB" smtClean="0"/>
              <a:t>17/05/2023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6318627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CA44E641-D335-424C-BE63-09228B50AFBB}" type="datetime1">
              <a:rPr lang="en-GB" smtClean="0"/>
              <a:t>17/05/2023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612709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52707809-FDC6-8C42-8FB8-5BB077C782C1}" type="datetime1">
              <a:rPr lang="en-GB" smtClean="0"/>
              <a:t>17/05/2023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9787246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6B3C8A-7ACD-D340-BA45-73D9840BA717}" type="datetime1">
              <a:rPr lang="en-GB" smtClean="0"/>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88203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7728048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0FAB1C7-023E-294A-916A-2503ABC1543C}" type="datetime1">
              <a:rPr lang="en-GB" smtClean="0"/>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2008554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819314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882235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341128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2120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9987850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7" name="Picture Placeholder 1070">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2908464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F7D84C7C-08BB-054A-8D5C-EC7E4029B01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0892188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A181B4F4-486C-F64C-B6FA-BC39136E70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391"/>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15501134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CCC0F43B-57D0-AE46-91E6-01EE26630E3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84845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1713586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3AEC1F05-86F1-5C40-9398-CDF4EF8B188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2013023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9" name="Picture Placeholder 1070">
            <a:extLst>
              <a:ext uri="{FF2B5EF4-FFF2-40B4-BE49-F238E27FC236}">
                <a16:creationId xmlns:a16="http://schemas.microsoft.com/office/drawing/2014/main" id="{E0BCC95D-7F34-C342-8350-895D20FA9E9A}"/>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9881853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BFAFD50-160F-7E4D-8DAD-1FFC1E0E1EF2}"/>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7268498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64B982A-C4B9-BD40-A1B7-00E23ECF7296}"/>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4540279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2EF3E4C-5BFC-5044-B9E9-286A2C90156C}"/>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207583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237FE610-1DC2-694A-A777-EFA1CC16FBD8}"/>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9570815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Option 3 Red">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55B5EF8D-8475-6E49-ADC3-5AE70457618C}"/>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3656231F-BAF0-1145-A6A3-0917039E4E30}"/>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6E5EE5D-C49E-8F47-846C-3066BF07D565}"/>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1A90B66-B19B-C145-A228-84DD259244D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2ACE075-3CC6-D640-8298-582AAAA689B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95F6F04-0799-D649-B3A7-96E282FBEE8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32421825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D46C3442-E23A-3949-8246-E3651CD0D2F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912AC400-36C5-9F4F-AC69-98285CB4C9E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BC8A8EB-29E0-3442-9837-2C688F18489E}"/>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52D941F-7D66-EA47-AC35-E6B738D480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DE56A39-933A-1744-8FEC-293DF967D15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6AE5FC3C-C016-FA45-864F-CC117B87E4A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400092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Option 3 Yellow">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C7E8495-B61D-544A-83FE-0F7099BF5387}"/>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F16CF499-7D79-3147-B585-CDAF79FAE39F}"/>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98DECD9-7DDE-8F40-B212-3B9B8DA2389D}"/>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B2809435-DAEE-A445-A5E3-FB3E85F637F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F90E3CC1-1FEA-0C4D-9AB6-BD95291365D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B1E868-B080-4842-839E-9316F791E7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40099627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Option 3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08EE951B-C4CC-9E4E-A894-789245D66985}"/>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F3F9A33-D891-7F41-99E3-AC1055A045A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AC69092-C087-D345-AF65-C6D417E6E7A5}"/>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D0598367-9A6B-2D41-9AB7-A73BAA0C676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6A91971C-1EDA-8842-AC98-8940B4134C93}"/>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D3E0EB07-6767-FD47-AA36-FA7EEDF0758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320100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5.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50" Type="http://schemas.openxmlformats.org/officeDocument/2006/relationships/slideLayout" Target="../slideLayouts/slideLayout135.xml"/><Relationship Id="rId55" Type="http://schemas.openxmlformats.org/officeDocument/2006/relationships/slideLayout" Target="../slideLayouts/slideLayout140.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9" Type="http://schemas.openxmlformats.org/officeDocument/2006/relationships/slideLayout" Target="../slideLayouts/slideLayout114.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3" Type="http://schemas.openxmlformats.org/officeDocument/2006/relationships/slideLayout" Target="../slideLayouts/slideLayout138.xml"/><Relationship Id="rId58" Type="http://schemas.openxmlformats.org/officeDocument/2006/relationships/slideLayout" Target="../slideLayouts/slideLayout143.xml"/><Relationship Id="rId5" Type="http://schemas.openxmlformats.org/officeDocument/2006/relationships/slideLayout" Target="../slideLayouts/slideLayout90.xml"/><Relationship Id="rId61" Type="http://schemas.openxmlformats.org/officeDocument/2006/relationships/theme" Target="../theme/theme6.xml"/><Relationship Id="rId19" Type="http://schemas.openxmlformats.org/officeDocument/2006/relationships/slideLayout" Target="../slideLayouts/slideLayout10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slideLayout" Target="../slideLayouts/slideLayout133.xml"/><Relationship Id="rId56" Type="http://schemas.openxmlformats.org/officeDocument/2006/relationships/slideLayout" Target="../slideLayouts/slideLayout141.xml"/><Relationship Id="rId8" Type="http://schemas.openxmlformats.org/officeDocument/2006/relationships/slideLayout" Target="../slideLayouts/slideLayout93.xml"/><Relationship Id="rId51" Type="http://schemas.openxmlformats.org/officeDocument/2006/relationships/slideLayout" Target="../slideLayouts/slideLayout136.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59" Type="http://schemas.openxmlformats.org/officeDocument/2006/relationships/slideLayout" Target="../slideLayouts/slideLayout144.xml"/><Relationship Id="rId20" Type="http://schemas.openxmlformats.org/officeDocument/2006/relationships/slideLayout" Target="../slideLayouts/slideLayout105.xml"/><Relationship Id="rId41" Type="http://schemas.openxmlformats.org/officeDocument/2006/relationships/slideLayout" Target="../slideLayouts/slideLayout126.xml"/><Relationship Id="rId54" Type="http://schemas.openxmlformats.org/officeDocument/2006/relationships/slideLayout" Target="../slideLayouts/slideLayout139.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slideLayout" Target="../slideLayouts/slideLayout134.xml"/><Relationship Id="rId57" Type="http://schemas.openxmlformats.org/officeDocument/2006/relationships/slideLayout" Target="../slideLayouts/slideLayout142.xml"/><Relationship Id="rId10" Type="http://schemas.openxmlformats.org/officeDocument/2006/relationships/slideLayout" Target="../slideLayouts/slideLayout95.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52" Type="http://schemas.openxmlformats.org/officeDocument/2006/relationships/slideLayout" Target="../slideLayouts/slideLayout137.xml"/><Relationship Id="rId60" Type="http://schemas.openxmlformats.org/officeDocument/2006/relationships/slideLayout" Target="../slideLayouts/slideLayout14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9" Type="http://schemas.openxmlformats.org/officeDocument/2006/relationships/slideLayout" Target="../slideLayouts/slideLayout184.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42" Type="http://schemas.openxmlformats.org/officeDocument/2006/relationships/slideLayout" Target="../slideLayouts/slideLayout187.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37" Type="http://schemas.openxmlformats.org/officeDocument/2006/relationships/slideLayout" Target="../slideLayouts/slideLayout182.xml"/><Relationship Id="rId40" Type="http://schemas.openxmlformats.org/officeDocument/2006/relationships/slideLayout" Target="../slideLayouts/slideLayout185.xml"/><Relationship Id="rId45" Type="http://schemas.openxmlformats.org/officeDocument/2006/relationships/theme" Target="../theme/theme7.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slideLayout" Target="../slideLayouts/slideLayout181.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4" Type="http://schemas.openxmlformats.org/officeDocument/2006/relationships/slideLayout" Target="../slideLayouts/slideLayout189.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 Id="rId43" Type="http://schemas.openxmlformats.org/officeDocument/2006/relationships/slideLayout" Target="../slideLayouts/slideLayout188.xml"/><Relationship Id="rId8" Type="http://schemas.openxmlformats.org/officeDocument/2006/relationships/slideLayout" Target="../slideLayouts/slideLayout153.xml"/><Relationship Id="rId3" Type="http://schemas.openxmlformats.org/officeDocument/2006/relationships/slideLayout" Target="../slideLayouts/slideLayout148.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38" Type="http://schemas.openxmlformats.org/officeDocument/2006/relationships/slideLayout" Target="../slideLayouts/slideLayout183.xml"/><Relationship Id="rId20" Type="http://schemas.openxmlformats.org/officeDocument/2006/relationships/slideLayout" Target="../slideLayouts/slideLayout165.xml"/><Relationship Id="rId41"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878" r:id="rId1"/>
    <p:sldLayoutId id="2147483649" r:id="rId2"/>
    <p:sldLayoutId id="2147483892" r:id="rId3"/>
    <p:sldLayoutId id="2147483891" r:id="rId4"/>
    <p:sldLayoutId id="2147483893" r:id="rId5"/>
    <p:sldLayoutId id="2147483880" r:id="rId6"/>
    <p:sldLayoutId id="2147483872" r:id="rId7"/>
    <p:sldLayoutId id="2147483873" r:id="rId8"/>
    <p:sldLayoutId id="2147483874" r:id="rId9"/>
    <p:sldLayoutId id="2147483875" r:id="rId10"/>
    <p:sldLayoutId id="2147483881" r:id="rId11"/>
    <p:sldLayoutId id="2147483673" r:id="rId12"/>
    <p:sldLayoutId id="2147483876" r:id="rId13"/>
    <p:sldLayoutId id="2147483877" r:id="rId14"/>
    <p:sldLayoutId id="2147483672" r:id="rId15"/>
    <p:sldLayoutId id="2147483879" r:id="rId16"/>
    <p:sldLayoutId id="2147483870" r:id="rId17"/>
    <p:sldLayoutId id="2147483871" r:id="rId18"/>
    <p:sldLayoutId id="2147483660" r:id="rId19"/>
    <p:sldLayoutId id="2147483650" r:id="rId20"/>
    <p:sldLayoutId id="2147483661" r:id="rId21"/>
    <p:sldLayoutId id="2147483884" r:id="rId22"/>
    <p:sldLayoutId id="2147483663" r:id="rId23"/>
    <p:sldLayoutId id="2147483662" r:id="rId24"/>
    <p:sldLayoutId id="2147483883" r:id="rId25"/>
    <p:sldLayoutId id="2147483882" r:id="rId26"/>
    <p:sldLayoutId id="2147483665" r:id="rId27"/>
    <p:sldLayoutId id="2147483664" r:id="rId28"/>
    <p:sldLayoutId id="2147483667" r:id="rId29"/>
    <p:sldLayoutId id="2147483720" r:id="rId30"/>
    <p:sldLayoutId id="2147483889" r:id="rId31"/>
    <p:sldLayoutId id="2147483890" r:id="rId32"/>
    <p:sldLayoutId id="2147483719" r:id="rId33"/>
    <p:sldLayoutId id="2147483721" r:id="rId34"/>
    <p:sldLayoutId id="2147483668" r:id="rId35"/>
    <p:sldLayoutId id="2147483666" r:id="rId36"/>
    <p:sldLayoutId id="2147483671" r:id="rId37"/>
    <p:sldLayoutId id="2147483669" r:id="rId38"/>
    <p:sldLayoutId id="2147483670" r:id="rId39"/>
    <p:sldLayoutId id="2147483885" r:id="rId40"/>
    <p:sldLayoutId id="2147483888" r:id="rId41"/>
    <p:sldLayoutId id="2147483886" r:id="rId42"/>
    <p:sldLayoutId id="2147483887" r:id="rId43"/>
    <p:sldLayoutId id="2147483766" r:id="rId44"/>
    <p:sldLayoutId id="2147483911" r:id="rId4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A3B74-C7CE-E644-805E-8B1441FE0D9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903B222-20F6-5C48-87BE-07487AE4E09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6FEE38-48F0-B245-A646-32D41997612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1A56A72-B24B-7D49-AE3F-3E1691485737}" type="datetime1">
              <a:rPr lang="en-GB" smtClean="0"/>
              <a:t>17/05/2023</a:t>
            </a:fld>
            <a:endParaRPr lang="en-GB"/>
          </a:p>
        </p:txBody>
      </p:sp>
      <p:sp>
        <p:nvSpPr>
          <p:cNvPr id="5" name="Footer Placeholder 4">
            <a:extLst>
              <a:ext uri="{FF2B5EF4-FFF2-40B4-BE49-F238E27FC236}">
                <a16:creationId xmlns:a16="http://schemas.microsoft.com/office/drawing/2014/main" id="{69EC7297-EA81-1745-B8A0-5917235512E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EF3FBD-CC08-C945-AF64-69CE45B6904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631C979-2023-954E-BCBC-6F039359CCC7}" type="slidenum">
              <a:rPr lang="en-GB" smtClean="0"/>
              <a:t>‹#›</a:t>
            </a:fld>
            <a:endParaRPr lang="en-GB"/>
          </a:p>
        </p:txBody>
      </p:sp>
    </p:spTree>
    <p:extLst>
      <p:ext uri="{BB962C8B-B14F-4D97-AF65-F5344CB8AC3E}">
        <p14:creationId xmlns:p14="http://schemas.microsoft.com/office/powerpoint/2010/main" val="304061142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239283883"/>
      </p:ext>
    </p:extLst>
  </p:cSld>
  <p:clrMap bg1="lt1" tx1="dk1" bg2="lt2" tx2="dk2" accent1="accent1" accent2="accent2" accent3="accent3" accent4="accent4" accent5="accent5" accent6="accent6" hlink="hlink" folHlink="folHlink"/>
  <p:sldLayoutIdLst>
    <p:sldLayoutId id="2147483857" r:id="rId1"/>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76D53-4E83-4BF4-B747-BAA65F0280B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76E0C6-3ABB-4B45-A5B3-C8352B1F76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89D45B-5F26-4143-AD76-696CB8665A9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964F4B5-0C83-0341-B352-7579A833813B}" type="datetime1">
              <a:rPr lang="en-GB" smtClean="0"/>
              <a:t>17/05/2023</a:t>
            </a:fld>
            <a:endParaRPr lang="en-GB"/>
          </a:p>
        </p:txBody>
      </p:sp>
      <p:sp>
        <p:nvSpPr>
          <p:cNvPr id="5" name="Footer Placeholder 4">
            <a:extLst>
              <a:ext uri="{FF2B5EF4-FFF2-40B4-BE49-F238E27FC236}">
                <a16:creationId xmlns:a16="http://schemas.microsoft.com/office/drawing/2014/main" id="{68AF4DCB-C372-488A-8D78-1C5555C7844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BE09D6-AE97-4BA2-8D7C-F8CC817CFF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C3B3E24-1266-4FD9-A6F0-9328E1F02B92}" type="slidenum">
              <a:rPr lang="en-GB" smtClean="0"/>
              <a:t>‹#›</a:t>
            </a:fld>
            <a:endParaRPr lang="en-GB"/>
          </a:p>
        </p:txBody>
      </p:sp>
    </p:spTree>
    <p:extLst>
      <p:ext uri="{BB962C8B-B14F-4D97-AF65-F5344CB8AC3E}">
        <p14:creationId xmlns:p14="http://schemas.microsoft.com/office/powerpoint/2010/main" val="230858626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65"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113603-A6C4-1A47-93EE-C1D475B5CE9F}" type="datetime1">
              <a:rPr lang="en-GB" smtClean="0"/>
              <a:t>17/05/2023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6559B94-FB6D-C74C-9787-3307A060A93C}" type="slidenum">
              <a:rPr lang="en-US" smtClean="0"/>
              <a:t>‹#›</a:t>
            </a:fld>
            <a:endParaRPr lang="en-US"/>
          </a:p>
        </p:txBody>
      </p:sp>
    </p:spTree>
    <p:extLst>
      <p:ext uri="{BB962C8B-B14F-4D97-AF65-F5344CB8AC3E}">
        <p14:creationId xmlns:p14="http://schemas.microsoft.com/office/powerpoint/2010/main" val="11220498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894" r:id="rId12"/>
    <p:sldLayoutId id="2147483895" r:id="rId13"/>
    <p:sldLayoutId id="2147483896" r:id="rId14"/>
    <p:sldLayoutId id="2147483897" r:id="rId15"/>
    <p:sldLayoutId id="2147483898" r:id="rId16"/>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37943507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 id="2147483827" r:id="rId60"/>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3063329374"/>
      </p:ext>
    </p:extLst>
  </p:cSld>
  <p:clrMap bg1="lt1" tx1="dk1" bg2="lt2" tx2="dk2" accent1="accent1" accent2="accent2" accent3="accent3" accent4="accent4" accent5="accent5" accent6="accent6" hlink="hlink" folHlink="folHlink"/>
  <p:sldLayoutIdLst>
    <p:sldLayoutId id="2147483676" r:id="rId1"/>
    <p:sldLayoutId id="2147483722"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7FE_8wGgw_M" TargetMode="External"/><Relationship Id="rId2" Type="http://schemas.openxmlformats.org/officeDocument/2006/relationships/notesSlide" Target="../notesSlides/notesSlide11.xml"/><Relationship Id="rId1" Type="http://schemas.openxmlformats.org/officeDocument/2006/relationships/slideLayout" Target="../slideLayouts/slideLayout125.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3.xml"/><Relationship Id="rId5" Type="http://schemas.openxmlformats.org/officeDocument/2006/relationships/image" Target="../media/image5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4.xml"/><Relationship Id="rId6" Type="http://schemas.openxmlformats.org/officeDocument/2006/relationships/hyperlink" Target="https://creativecommons.org/licenses/by-nc-sa/3.0/" TargetMode="External"/><Relationship Id="rId5" Type="http://schemas.openxmlformats.org/officeDocument/2006/relationships/hyperlink" Target="https://wsparrow.blogspot.com/2013/02/" TargetMode="External"/><Relationship Id="rId4" Type="http://schemas.openxmlformats.org/officeDocument/2006/relationships/image" Target="../media/image55.jpg"/></Relationships>
</file>

<file path=ppt/slides/_rels/slide23.xml.rels><?xml version="1.0" encoding="UTF-8" standalone="yes"?>
<Relationships xmlns="http://schemas.openxmlformats.org/package/2006/relationships"><Relationship Id="rId3" Type="http://schemas.openxmlformats.org/officeDocument/2006/relationships/hyperlink" Target="https://www.transum.org/software/Fun_Maths/People_Maths.asp" TargetMode="External"/><Relationship Id="rId2" Type="http://schemas.openxmlformats.org/officeDocument/2006/relationships/notesSlide" Target="../notesSlides/notesSlide21.xml"/><Relationship Id="rId1" Type="http://schemas.openxmlformats.org/officeDocument/2006/relationships/slideLayout" Target="../slideLayouts/slideLayout7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24.xml"/><Relationship Id="rId1" Type="http://schemas.openxmlformats.org/officeDocument/2006/relationships/slideLayout" Target="../slideLayouts/slideLayout73.xml"/><Relationship Id="rId4" Type="http://schemas.openxmlformats.org/officeDocument/2006/relationships/image" Target="../media/image500.png"/></Relationships>
</file>

<file path=ppt/slides/_rels/slide27.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image" Target="../media/image500.png"/></Relationships>
</file>

<file path=ppt/slides/_rels/slide28.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26.xml"/><Relationship Id="rId1" Type="http://schemas.openxmlformats.org/officeDocument/2006/relationships/slideLayout" Target="../slideLayouts/slideLayout73.xml"/><Relationship Id="rId4" Type="http://schemas.openxmlformats.org/officeDocument/2006/relationships/image" Target="../media/image520.png"/></Relationships>
</file>

<file path=ppt/slides/_rels/slide29.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notesSlide" Target="../notesSlides/notesSlide27.xml"/><Relationship Id="rId1" Type="http://schemas.openxmlformats.org/officeDocument/2006/relationships/slideLayout" Target="../slideLayouts/slideLayout73.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29.xml"/><Relationship Id="rId1" Type="http://schemas.openxmlformats.org/officeDocument/2006/relationships/slideLayout" Target="../slideLayouts/slideLayout73.xml"/><Relationship Id="rId4" Type="http://schemas.openxmlformats.org/officeDocument/2006/relationships/image" Target="../media/image1211.png"/></Relationships>
</file>

<file path=ppt/slides/_rels/slide32.xml.rels><?xml version="1.0" encoding="UTF-8" standalone="yes"?>
<Relationships xmlns="http://schemas.openxmlformats.org/package/2006/relationships"><Relationship Id="rId3" Type="http://schemas.openxmlformats.org/officeDocument/2006/relationships/hyperlink" Target="https://nrich.maths.org/5947" TargetMode="External"/><Relationship Id="rId2" Type="http://schemas.openxmlformats.org/officeDocument/2006/relationships/notesSlide" Target="../notesSlides/notesSlide30.xml"/><Relationship Id="rId1" Type="http://schemas.openxmlformats.org/officeDocument/2006/relationships/slideLayout" Target="../slideLayouts/slideLayout83.xml"/><Relationship Id="rId5" Type="http://schemas.openxmlformats.org/officeDocument/2006/relationships/image" Target="../media/image1211.png"/><Relationship Id="rId4" Type="http://schemas.openxmlformats.org/officeDocument/2006/relationships/image" Target="../media/image58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49.xml"/><Relationship Id="rId4" Type="http://schemas.openxmlformats.org/officeDocument/2006/relationships/hyperlink" Target="https://www.youtube.com/watch?v=0xVrjUahJQ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83.xml"/><Relationship Id="rId4" Type="http://schemas.openxmlformats.org/officeDocument/2006/relationships/hyperlink" Target="https://mathsbot.com/manipulatives/til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82.xml"/><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71.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71.xml"/><Relationship Id="rId5" Type="http://schemas.openxmlformats.org/officeDocument/2006/relationships/image" Target="../media/image70.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84.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84.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84.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2" Type="http://schemas.openxmlformats.org/officeDocument/2006/relationships/hyperlink" Target="https://phet.colorado.edu/sims/html/area-model-algebra/latest/area-model-algebra_en.html" TargetMode="Externa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ajs_UNItU"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hyperlink" Target="https://www.youtube.com/watch?v=TvcM7GnY61U"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3" Type="http://schemas.openxmlformats.org/officeDocument/2006/relationships/hyperlink" Target="https://www.et-foundation.co.uk/professional-development/maths-and-english/cfem/cfem-resources-and-evidence/teaching-for-mastery-classroom-resources/research-lessons/#l2" TargetMode="External"/><Relationship Id="rId7"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73.xml"/><Relationship Id="rId6" Type="http://schemas.openxmlformats.org/officeDocument/2006/relationships/image" Target="../media/image82.png"/><Relationship Id="rId5" Type="http://schemas.openxmlformats.org/officeDocument/2006/relationships/hyperlink" Target="https://www.et-foundation.co.uk/professional-development/maths-and-english/cfem/cfem-resources-and-evidence/teaching-for-mastery-classroom-resources/" TargetMode="External"/><Relationship Id="rId4" Type="http://schemas.openxmlformats.org/officeDocument/2006/relationships/hyperlink" Target="https://www.et-foundation.co.uk/professional-development/maths-and-english/cfem/cfem-resources-and-evidence/teaching-for-mastery-classroom-resources/research-lessons/#l3"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qocAoN4jNwc" TargetMode="Externa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8" Type="http://schemas.openxmlformats.org/officeDocument/2006/relationships/hyperlink" Target="https://www.et-foundation.co.uk/wp-content/uploads/2023/02/Using-manipulatives-to-engage-and-motivate-post-16-maths-learners_Christ-the-King-Sixth-Form-College-action-research-report-2021-22.pdf" TargetMode="External"/><Relationship Id="rId3" Type="http://schemas.openxmlformats.org/officeDocument/2006/relationships/hyperlink" Target="https://www.et-foundation.co.uk/wp-content/uploads/2023/03/Collaborative-planning-by-FE-maths-teachers_Cambridge-Regional-College-CfEM-action-research-report-Final-Report-2021_22.pdf" TargetMode="External"/><Relationship Id="rId7" Type="http://schemas.openxmlformats.org/officeDocument/2006/relationships/hyperlink" Target="https://www.youtube.com/watch?v=LprXsKQVcSo" TargetMode="External"/><Relationship Id="rId2" Type="http://schemas.openxmlformats.org/officeDocument/2006/relationships/notesSlide" Target="../notesSlides/notesSlide53.xml"/><Relationship Id="rId1" Type="http://schemas.openxmlformats.org/officeDocument/2006/relationships/slideLayout" Target="../slideLayouts/slideLayout171.xml"/><Relationship Id="rId6" Type="http://schemas.openxmlformats.org/officeDocument/2006/relationships/hyperlink" Target="https://www.et-foundation.co.uk/wp-content/uploads/2023/02/Can-algebra-tiles-help-FE-maths-resit-students-solve-linear-equations_Warwickshire-College-Group-CfEM-action-research-report-2021-22.pdf" TargetMode="External"/><Relationship Id="rId11" Type="http://schemas.openxmlformats.org/officeDocument/2006/relationships/hyperlink" Target="https://www.youtube.com/watch?v=laVauqNXx_I" TargetMode="External"/><Relationship Id="rId5" Type="http://schemas.openxmlformats.org/officeDocument/2006/relationships/hyperlink" Target="https://www.et-foundation.co.uk/wp-content/uploads/2023/02/The-role-of-a-CPA-model-in-developing-mathematical-reasoning_Gateshead-College-CfEM-action-research-report-2021-22_compressed.pdf" TargetMode="External"/><Relationship Id="rId10" Type="http://schemas.openxmlformats.org/officeDocument/2006/relationships/hyperlink" Target="https://www.et-foundation.co.uk/wp-content/uploads/2022/10/04.-Christ-the-King-Virtual-Manipulatives.pdf" TargetMode="External"/><Relationship Id="rId4" Type="http://schemas.openxmlformats.org/officeDocument/2006/relationships/hyperlink" Target="https://www.youtube.com/watch?v=llyz1SUaszA&amp;t=1s" TargetMode="External"/><Relationship Id="rId9" Type="http://schemas.openxmlformats.org/officeDocument/2006/relationships/hyperlink" Target="https://www.youtube.com/watch?v=t24M8YZLOIg"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146F73-C782-7B42-92AE-728257AE62F9}"/>
              </a:ext>
            </a:extLst>
          </p:cNvPr>
          <p:cNvSpPr>
            <a:spLocks noGrp="1"/>
          </p:cNvSpPr>
          <p:nvPr>
            <p:ph type="ctrTitle"/>
          </p:nvPr>
        </p:nvSpPr>
        <p:spPr/>
        <p:txBody>
          <a:bodyPr/>
          <a:lstStyle/>
          <a:p>
            <a:r>
              <a:rPr lang="en-GB" sz="3600" dirty="0"/>
              <a:t>Teaching for Mastery in FE Maths</a:t>
            </a:r>
          </a:p>
        </p:txBody>
      </p:sp>
      <p:sp>
        <p:nvSpPr>
          <p:cNvPr id="10" name="Subtitle 9">
            <a:extLst>
              <a:ext uri="{FF2B5EF4-FFF2-40B4-BE49-F238E27FC236}">
                <a16:creationId xmlns:a16="http://schemas.microsoft.com/office/drawing/2014/main" id="{3ED7E354-B6AC-D64C-8772-A33A3D69F8F1}"/>
              </a:ext>
            </a:extLst>
          </p:cNvPr>
          <p:cNvSpPr>
            <a:spLocks noGrp="1"/>
          </p:cNvSpPr>
          <p:nvPr>
            <p:ph type="subTitle" idx="1"/>
          </p:nvPr>
        </p:nvSpPr>
        <p:spPr>
          <a:xfrm>
            <a:off x="3888720" y="3629420"/>
            <a:ext cx="4805486" cy="416114"/>
          </a:xfrm>
        </p:spPr>
        <p:txBody>
          <a:bodyPr/>
          <a:lstStyle/>
          <a:p>
            <a:r>
              <a:rPr lang="en-GB" sz="1800" dirty="0"/>
              <a:t>Module 4 – Working with manipulatives</a:t>
            </a:r>
          </a:p>
          <a:p>
            <a:endParaRPr lang="en-GB" dirty="0"/>
          </a:p>
        </p:txBody>
      </p:sp>
      <p:sp>
        <p:nvSpPr>
          <p:cNvPr id="11" name="Text Placeholder 10">
            <a:extLst>
              <a:ext uri="{FF2B5EF4-FFF2-40B4-BE49-F238E27FC236}">
                <a16:creationId xmlns:a16="http://schemas.microsoft.com/office/drawing/2014/main" id="{427485BE-EB1D-0345-A68D-C285C73F16CA}"/>
              </a:ext>
            </a:extLst>
          </p:cNvPr>
          <p:cNvSpPr>
            <a:spLocks noGrp="1"/>
          </p:cNvSpPr>
          <p:nvPr>
            <p:ph type="body" sz="quarter" idx="14"/>
          </p:nvPr>
        </p:nvSpPr>
        <p:spPr>
          <a:xfrm>
            <a:off x="3888720" y="4117542"/>
            <a:ext cx="4805486" cy="182400"/>
          </a:xfrm>
        </p:spPr>
        <p:txBody>
          <a:bodyPr/>
          <a:lstStyle/>
          <a:p>
            <a:r>
              <a:rPr lang="en-GB" dirty="0"/>
              <a:t>PRESENTER NAME</a:t>
            </a:r>
          </a:p>
        </p:txBody>
      </p:sp>
      <p:sp>
        <p:nvSpPr>
          <p:cNvPr id="12" name="Text Placeholder 11">
            <a:extLst>
              <a:ext uri="{FF2B5EF4-FFF2-40B4-BE49-F238E27FC236}">
                <a16:creationId xmlns:a16="http://schemas.microsoft.com/office/drawing/2014/main" id="{AD7D5F67-FDAE-DA4B-BCDE-2274AA817C00}"/>
              </a:ext>
            </a:extLst>
          </p:cNvPr>
          <p:cNvSpPr>
            <a:spLocks noGrp="1"/>
          </p:cNvSpPr>
          <p:nvPr>
            <p:ph type="body" sz="quarter" idx="15"/>
          </p:nvPr>
        </p:nvSpPr>
        <p:spPr/>
        <p:txBody>
          <a:bodyPr/>
          <a:lstStyle/>
          <a:p>
            <a:r>
              <a:rPr lang="en-GB" dirty="0"/>
              <a:t>DATE AND TIME</a:t>
            </a:r>
          </a:p>
        </p:txBody>
      </p:sp>
      <p:sp>
        <p:nvSpPr>
          <p:cNvPr id="13" name="TextBox 12">
            <a:extLst>
              <a:ext uri="{FF2B5EF4-FFF2-40B4-BE49-F238E27FC236}">
                <a16:creationId xmlns:a16="http://schemas.microsoft.com/office/drawing/2014/main" id="{9DD79D3D-BB73-104D-A5D6-87F00DE17338}"/>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15" name="TextBox 14">
            <a:extLst>
              <a:ext uri="{FF2B5EF4-FFF2-40B4-BE49-F238E27FC236}">
                <a16:creationId xmlns:a16="http://schemas.microsoft.com/office/drawing/2014/main" id="{1373E28C-4E12-8649-BA92-7D180CAE0C86}"/>
              </a:ext>
            </a:extLst>
          </p:cNvPr>
          <p:cNvSpPr txBox="1"/>
          <p:nvPr/>
        </p:nvSpPr>
        <p:spPr>
          <a:xfrm>
            <a:off x="0" y="4935751"/>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18964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10</a:t>
            </a:fld>
            <a:endParaRPr lang="en-GB"/>
          </a:p>
        </p:txBody>
      </p:sp>
      <p:sp>
        <p:nvSpPr>
          <p:cNvPr id="4" name="Text Placeholder 3">
            <a:extLst>
              <a:ext uri="{FF2B5EF4-FFF2-40B4-BE49-F238E27FC236}">
                <a16:creationId xmlns:a16="http://schemas.microsoft.com/office/drawing/2014/main" id="{DC1AD5AC-AECF-373E-28A3-8ABB5F8C3636}"/>
              </a:ext>
            </a:extLst>
          </p:cNvPr>
          <p:cNvSpPr>
            <a:spLocks noGrp="1"/>
          </p:cNvSpPr>
          <p:nvPr>
            <p:ph type="body" sz="quarter" idx="12"/>
          </p:nvPr>
        </p:nvSpPr>
        <p:spPr>
          <a:xfrm>
            <a:off x="232950" y="936702"/>
            <a:ext cx="7667625" cy="3691053"/>
          </a:xfrm>
        </p:spPr>
        <p:txBody>
          <a:bodyPr/>
          <a:lstStyle/>
          <a:p>
            <a:pPr>
              <a:lnSpc>
                <a:spcPct val="100000"/>
              </a:lnSpc>
            </a:pPr>
            <a:r>
              <a:rPr lang="en-GB" sz="2400" dirty="0"/>
              <a:t>On completion of this module, participants will :</a:t>
            </a:r>
          </a:p>
          <a:p>
            <a:pPr>
              <a:lnSpc>
                <a:spcPct val="100000"/>
              </a:lnSpc>
            </a:pPr>
            <a:endParaRPr lang="en-GB" sz="2400" dirty="0"/>
          </a:p>
          <a:p>
            <a:pPr marL="457200" lvl="0" indent="-457200">
              <a:buFont typeface="Arial" panose="020B0604020202020204" pitchFamily="34" charset="0"/>
              <a:buChar char="•"/>
            </a:pPr>
            <a:r>
              <a:rPr lang="en-GB" sz="2400" dirty="0"/>
              <a:t>have an awareness of the research evidence which  shows that making mathematical connections promotes learning. </a:t>
            </a:r>
          </a:p>
          <a:p>
            <a:pPr marL="457200" lvl="0" indent="-457200">
              <a:buFont typeface="Arial" panose="020B0604020202020204" pitchFamily="34" charset="0"/>
              <a:buChar char="•"/>
            </a:pPr>
            <a:endParaRPr lang="en-GB" sz="2400" dirty="0"/>
          </a:p>
          <a:p>
            <a:pPr marL="457200" lvl="0" indent="-457200">
              <a:buFont typeface="Arial" panose="020B0604020202020204" pitchFamily="34" charset="0"/>
              <a:buChar char="•"/>
            </a:pPr>
            <a:r>
              <a:rPr lang="en-GB" sz="2400" dirty="0"/>
              <a:t>be better informed on the use of practical approaches which improve students’ mathematical understanding and achievement.</a:t>
            </a:r>
          </a:p>
          <a:p>
            <a:pPr marL="457200" lvl="0" indent="-457200">
              <a:buFont typeface="Arial" panose="020B0604020202020204" pitchFamily="34" charset="0"/>
              <a:buChar char="•"/>
            </a:pPr>
            <a:endParaRPr lang="en-GB" dirty="0"/>
          </a:p>
          <a:p>
            <a:pPr marL="457200" lvl="0" indent="-457200">
              <a:buFont typeface="Arial" panose="020B0604020202020204" pitchFamily="34" charset="0"/>
              <a:buChar char="•"/>
            </a:pPr>
            <a:endParaRPr lang="en-GB" dirty="0"/>
          </a:p>
          <a:p>
            <a:pPr>
              <a:lnSpc>
                <a:spcPct val="100000"/>
              </a:lnSpc>
            </a:pPr>
            <a:endParaRPr lang="en-GB" dirty="0"/>
          </a:p>
          <a:p>
            <a:pPr>
              <a:lnSpc>
                <a:spcPct val="100000"/>
              </a:lnSpc>
            </a:pPr>
            <a:endParaRPr lang="en-GB" dirty="0"/>
          </a:p>
          <a:p>
            <a:pPr lvl="1">
              <a:lnSpc>
                <a:spcPct val="100000"/>
              </a:lnSpc>
            </a:pPr>
            <a:endParaRPr lang="en-GB" dirty="0"/>
          </a:p>
          <a:p>
            <a:pPr marL="0" lvl="1" indent="0">
              <a:buNone/>
            </a:pPr>
            <a:endParaRPr lang="en-GB" dirty="0"/>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a:xfrm>
            <a:off x="232950" y="351496"/>
            <a:ext cx="8437563" cy="699425"/>
          </a:xfrm>
        </p:spPr>
        <p:txBody>
          <a:bodyPr>
            <a:normAutofit/>
          </a:bodyPr>
          <a:lstStyle/>
          <a:p>
            <a:r>
              <a:rPr lang="en-GB" sz="2400" dirty="0">
                <a:solidFill>
                  <a:srgbClr val="E62247"/>
                </a:solidFill>
              </a:rPr>
              <a:t>Aims</a:t>
            </a:r>
          </a:p>
        </p:txBody>
      </p:sp>
    </p:spTree>
    <p:extLst>
      <p:ext uri="{BB962C8B-B14F-4D97-AF65-F5344CB8AC3E}">
        <p14:creationId xmlns:p14="http://schemas.microsoft.com/office/powerpoint/2010/main" val="106629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C18940-F5B9-4687-CB6A-C7F1A0CE5B70}"/>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F30852CF-3A52-9385-DAF6-904113604ACD}"/>
              </a:ext>
            </a:extLst>
          </p:cNvPr>
          <p:cNvSpPr>
            <a:spLocks noGrp="1"/>
          </p:cNvSpPr>
          <p:nvPr>
            <p:ph type="sldNum" sz="quarter" idx="11"/>
          </p:nvPr>
        </p:nvSpPr>
        <p:spPr/>
        <p:txBody>
          <a:bodyPr/>
          <a:lstStyle/>
          <a:p>
            <a:fld id="{DA2C159E-F13C-4A85-9A41-E7669D3E0D70}" type="slidenum">
              <a:rPr lang="en-GB" smtClean="0"/>
              <a:pPr/>
              <a:t>11</a:t>
            </a:fld>
            <a:endParaRPr lang="en-GB"/>
          </a:p>
        </p:txBody>
      </p:sp>
      <p:sp>
        <p:nvSpPr>
          <p:cNvPr id="4" name="Text Placeholder 3">
            <a:extLst>
              <a:ext uri="{FF2B5EF4-FFF2-40B4-BE49-F238E27FC236}">
                <a16:creationId xmlns:a16="http://schemas.microsoft.com/office/drawing/2014/main" id="{1FF56205-99A7-4356-AF8A-8FF689676529}"/>
              </a:ext>
            </a:extLst>
          </p:cNvPr>
          <p:cNvSpPr>
            <a:spLocks noGrp="1"/>
          </p:cNvSpPr>
          <p:nvPr>
            <p:ph type="body" sz="quarter" idx="12"/>
          </p:nvPr>
        </p:nvSpPr>
        <p:spPr>
          <a:xfrm>
            <a:off x="234000" y="733926"/>
            <a:ext cx="8570366" cy="3854048"/>
          </a:xfrm>
        </p:spPr>
        <p:txBody>
          <a:bodyPr vert="horz" lIns="0" tIns="0" rIns="0" bIns="0" rtlCol="0" anchor="t">
            <a:noAutofit/>
          </a:bodyPr>
          <a:lstStyle/>
          <a:p>
            <a:r>
              <a:rPr lang="en-GB" sz="2400" dirty="0"/>
              <a:t>**:**	Gap task	</a:t>
            </a:r>
          </a:p>
          <a:p>
            <a:r>
              <a:rPr lang="en-GB" sz="2400" dirty="0"/>
              <a:t>**:** 	About this module </a:t>
            </a:r>
            <a:endParaRPr lang="en-GB" sz="2400" dirty="0">
              <a:cs typeface="Arial"/>
            </a:endParaRPr>
          </a:p>
          <a:p>
            <a:r>
              <a:rPr lang="en-GB" sz="2400" dirty="0"/>
              <a:t>**:**	Thinking about connections</a:t>
            </a:r>
          </a:p>
          <a:p>
            <a:r>
              <a:rPr lang="en-GB" sz="2400" dirty="0"/>
              <a:t>**:**	Manipulatives and learning </a:t>
            </a:r>
          </a:p>
          <a:p>
            <a:r>
              <a:rPr lang="en-GB" sz="2400" dirty="0"/>
              <a:t>**:**	Using manipulatives to scaffold a tricky topic 	</a:t>
            </a:r>
          </a:p>
          <a:p>
            <a:r>
              <a:rPr lang="en-GB" sz="2400" dirty="0"/>
              <a:t>**:**	Making algebra meaningful…</a:t>
            </a:r>
            <a:endParaRPr lang="en-GB" sz="2400" dirty="0">
              <a:cs typeface="Arial"/>
            </a:endParaRPr>
          </a:p>
          <a:p>
            <a:r>
              <a:rPr lang="en-GB" sz="2400" dirty="0"/>
              <a:t>**:**	(Break – 15 mins after approximately 90 minutes)</a:t>
            </a:r>
            <a:endParaRPr lang="en-GB" sz="2400" dirty="0">
              <a:cs typeface="Arial"/>
            </a:endParaRPr>
          </a:p>
          <a:p>
            <a:r>
              <a:rPr lang="en-GB" sz="2400" dirty="0"/>
              <a:t>**:**	Multiple representations</a:t>
            </a:r>
          </a:p>
          <a:p>
            <a:r>
              <a:rPr lang="en-GB" sz="2400" dirty="0"/>
              <a:t>**:**	Next steps</a:t>
            </a:r>
            <a:endParaRPr lang="en-GB" sz="2400" dirty="0">
              <a:cs typeface="Arial"/>
            </a:endParaRPr>
          </a:p>
          <a:p>
            <a:r>
              <a:rPr lang="en-GB" sz="2400" dirty="0"/>
              <a:t>**:** 	Close</a:t>
            </a:r>
            <a:endParaRPr lang="en-GB" sz="2400" dirty="0">
              <a:cs typeface="Arial"/>
            </a:endParaRPr>
          </a:p>
          <a:p>
            <a:endParaRPr lang="en-GB" dirty="0"/>
          </a:p>
          <a:p>
            <a:endParaRPr lang="en-GB" dirty="0"/>
          </a:p>
        </p:txBody>
      </p:sp>
      <p:sp>
        <p:nvSpPr>
          <p:cNvPr id="5" name="Title 4">
            <a:extLst>
              <a:ext uri="{FF2B5EF4-FFF2-40B4-BE49-F238E27FC236}">
                <a16:creationId xmlns:a16="http://schemas.microsoft.com/office/drawing/2014/main" id="{200649C8-CEA5-7301-95D7-623571E08B00}"/>
              </a:ext>
            </a:extLst>
          </p:cNvPr>
          <p:cNvSpPr>
            <a:spLocks noGrp="1"/>
          </p:cNvSpPr>
          <p:nvPr>
            <p:ph type="title"/>
          </p:nvPr>
        </p:nvSpPr>
        <p:spPr>
          <a:xfrm>
            <a:off x="232950" y="249901"/>
            <a:ext cx="8437563" cy="380152"/>
          </a:xfrm>
        </p:spPr>
        <p:txBody>
          <a:bodyPr/>
          <a:lstStyle/>
          <a:p>
            <a:r>
              <a:rPr lang="en-GB" dirty="0">
                <a:solidFill>
                  <a:srgbClr val="E62247"/>
                </a:solidFill>
              </a:rPr>
              <a:t>Today’s schedule</a:t>
            </a:r>
          </a:p>
        </p:txBody>
      </p:sp>
      <p:sp>
        <p:nvSpPr>
          <p:cNvPr id="8" name="TextBox 7">
            <a:extLst>
              <a:ext uri="{FF2B5EF4-FFF2-40B4-BE49-F238E27FC236}">
                <a16:creationId xmlns:a16="http://schemas.microsoft.com/office/drawing/2014/main" id="{9A1667DE-216B-AADD-4CA0-CF8CD7DF74BE}"/>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1F364286-6A8A-13EB-D00F-78F82CE74DF6}"/>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6" name="TextBox 5">
            <a:extLst>
              <a:ext uri="{FF2B5EF4-FFF2-40B4-BE49-F238E27FC236}">
                <a16:creationId xmlns:a16="http://schemas.microsoft.com/office/drawing/2014/main" id="{1086EB85-FC28-F245-A18E-8B4F2155009F}"/>
              </a:ext>
            </a:extLst>
          </p:cNvPr>
          <p:cNvSpPr txBox="1"/>
          <p:nvPr/>
        </p:nvSpPr>
        <p:spPr>
          <a:xfrm>
            <a:off x="5900683" y="979311"/>
            <a:ext cx="2671948" cy="553998"/>
          </a:xfrm>
          <a:prstGeom prst="rect">
            <a:avLst/>
          </a:prstGeom>
          <a:noFill/>
        </p:spPr>
        <p:txBody>
          <a:bodyPr wrap="square" lIns="0" tIns="0" rIns="0" bIns="0" rtlCol="0">
            <a:spAutoFit/>
          </a:bodyPr>
          <a:lstStyle/>
          <a:p>
            <a:r>
              <a:rPr lang="en-GB" b="1" dirty="0">
                <a:solidFill>
                  <a:srgbClr val="FF0000"/>
                </a:solidFill>
              </a:rPr>
              <a:t>PD Lead to replace asterisks with timings</a:t>
            </a:r>
          </a:p>
        </p:txBody>
      </p:sp>
    </p:spTree>
    <p:extLst>
      <p:ext uri="{BB962C8B-B14F-4D97-AF65-F5344CB8AC3E}">
        <p14:creationId xmlns:p14="http://schemas.microsoft.com/office/powerpoint/2010/main" val="116093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224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03</a:t>
            </a:r>
          </a:p>
        </p:txBody>
      </p:sp>
      <p:sp>
        <p:nvSpPr>
          <p:cNvPr id="5" name="Subtitle 4"/>
          <p:cNvSpPr>
            <a:spLocks noGrp="1"/>
          </p:cNvSpPr>
          <p:nvPr>
            <p:ph type="subTitle" idx="1"/>
          </p:nvPr>
        </p:nvSpPr>
        <p:spPr/>
        <p:txBody>
          <a:bodyPr>
            <a:normAutofit/>
          </a:bodyPr>
          <a:lstStyle/>
          <a:p>
            <a:r>
              <a:rPr lang="en-GB" dirty="0"/>
              <a:t>Thinking about connections</a:t>
            </a:r>
          </a:p>
        </p:txBody>
      </p:sp>
    </p:spTree>
    <p:extLst>
      <p:ext uri="{BB962C8B-B14F-4D97-AF65-F5344CB8AC3E}">
        <p14:creationId xmlns:p14="http://schemas.microsoft.com/office/powerpoint/2010/main" val="129376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B31B30-B9B4-0141-8723-3CEF86182BDF}"/>
              </a:ext>
            </a:extLst>
          </p:cNvPr>
          <p:cNvSpPr>
            <a:spLocks noGrp="1"/>
          </p:cNvSpPr>
          <p:nvPr>
            <p:ph type="title"/>
          </p:nvPr>
        </p:nvSpPr>
        <p:spPr/>
        <p:txBody>
          <a:bodyPr>
            <a:normAutofit/>
          </a:bodyPr>
          <a:lstStyle/>
          <a:p>
            <a:r>
              <a:rPr lang="en-GB" dirty="0">
                <a:solidFill>
                  <a:srgbClr val="E62247"/>
                </a:solidFill>
              </a:rPr>
              <a:t>Reminder – Module 3 gap task</a:t>
            </a:r>
          </a:p>
        </p:txBody>
      </p:sp>
      <p:sp>
        <p:nvSpPr>
          <p:cNvPr id="5" name="Text Placeholder 4">
            <a:extLst>
              <a:ext uri="{FF2B5EF4-FFF2-40B4-BE49-F238E27FC236}">
                <a16:creationId xmlns:a16="http://schemas.microsoft.com/office/drawing/2014/main" id="{8DD02506-B109-7143-826D-A0648327CFB2}"/>
              </a:ext>
            </a:extLst>
          </p:cNvPr>
          <p:cNvSpPr>
            <a:spLocks noGrp="1"/>
          </p:cNvSpPr>
          <p:nvPr>
            <p:ph type="body" sz="quarter" idx="12"/>
          </p:nvPr>
        </p:nvSpPr>
        <p:spPr>
          <a:xfrm>
            <a:off x="1002888" y="1463576"/>
            <a:ext cx="7667625" cy="3601574"/>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2000" dirty="0">
                <a:hlinkClick r:id="rId3"/>
              </a:rPr>
              <a:t>https://www.youtube.com/watch?v=7FE_8wGgw_M</a:t>
            </a:r>
            <a:endParaRPr lang="en-GB" sz="2000" dirty="0"/>
          </a:p>
          <a:p>
            <a:endParaRPr lang="en-GB" sz="2000" dirty="0"/>
          </a:p>
        </p:txBody>
      </p:sp>
      <p:pic>
        <p:nvPicPr>
          <p:cNvPr id="7" name="Picture 6">
            <a:extLst>
              <a:ext uri="{FF2B5EF4-FFF2-40B4-BE49-F238E27FC236}">
                <a16:creationId xmlns:a16="http://schemas.microsoft.com/office/drawing/2014/main" id="{6427BEDA-50B7-034F-A94B-5198B61487C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02785" y="1077619"/>
            <a:ext cx="6738430" cy="2988261"/>
          </a:xfrm>
          <a:prstGeom prst="rect">
            <a:avLst/>
          </a:prstGeom>
        </p:spPr>
      </p:pic>
      <p:sp>
        <p:nvSpPr>
          <p:cNvPr id="2" name="Footer Placeholder 1">
            <a:extLst>
              <a:ext uri="{FF2B5EF4-FFF2-40B4-BE49-F238E27FC236}">
                <a16:creationId xmlns:a16="http://schemas.microsoft.com/office/drawing/2014/main" id="{3E2E75AE-7F44-5041-B9EB-941B9D932D7D}"/>
              </a:ext>
            </a:extLst>
          </p:cNvPr>
          <p:cNvSpPr>
            <a:spLocks noGrp="1"/>
          </p:cNvSpPr>
          <p:nvPr>
            <p:ph type="ftr" sz="quarter" idx="10"/>
          </p:nvPr>
        </p:nvSpPr>
        <p:spPr>
          <a:xfrm>
            <a:off x="265750" y="4298950"/>
            <a:ext cx="7686376" cy="273844"/>
          </a:xfrm>
        </p:spPr>
        <p:txBody>
          <a:bodyPr/>
          <a:lstStyle/>
          <a:p>
            <a:endParaRPr lang="en-GB" dirty="0"/>
          </a:p>
        </p:txBody>
      </p:sp>
      <p:sp>
        <p:nvSpPr>
          <p:cNvPr id="3" name="Slide Number Placeholder 2">
            <a:extLst>
              <a:ext uri="{FF2B5EF4-FFF2-40B4-BE49-F238E27FC236}">
                <a16:creationId xmlns:a16="http://schemas.microsoft.com/office/drawing/2014/main" id="{35270518-2FF2-C743-816C-65FF45EA09DC}"/>
              </a:ext>
            </a:extLst>
          </p:cNvPr>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415216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B99123-1A48-294F-ADD4-7B3FCA4A961B}"/>
              </a:ext>
            </a:extLst>
          </p:cNvPr>
          <p:cNvSpPr>
            <a:spLocks noGrp="1"/>
          </p:cNvSpPr>
          <p:nvPr>
            <p:ph type="title"/>
          </p:nvPr>
        </p:nvSpPr>
        <p:spPr/>
        <p:txBody>
          <a:bodyPr>
            <a:normAutofit/>
          </a:bodyPr>
          <a:lstStyle/>
          <a:p>
            <a:pPr>
              <a:lnSpc>
                <a:spcPct val="100000"/>
              </a:lnSpc>
            </a:pPr>
            <a:r>
              <a:rPr lang="en-GB" dirty="0">
                <a:solidFill>
                  <a:srgbClr val="E62247"/>
                </a:solidFill>
              </a:rPr>
              <a:t>A diagram mapping the connections in mathematics</a:t>
            </a:r>
          </a:p>
        </p:txBody>
      </p:sp>
      <p:sp>
        <p:nvSpPr>
          <p:cNvPr id="2" name="Slide Number Placeholder 1">
            <a:extLst>
              <a:ext uri="{FF2B5EF4-FFF2-40B4-BE49-F238E27FC236}">
                <a16:creationId xmlns:a16="http://schemas.microsoft.com/office/drawing/2014/main" id="{29CA4DB0-9F2C-5046-86C4-EAABE7ABE26B}"/>
              </a:ext>
            </a:extLst>
          </p:cNvPr>
          <p:cNvSpPr>
            <a:spLocks noGrp="1"/>
          </p:cNvSpPr>
          <p:nvPr>
            <p:ph type="sldNum" sz="quarter" idx="11"/>
          </p:nvPr>
        </p:nvSpPr>
        <p:spPr/>
        <p:txBody>
          <a:bodyPr/>
          <a:lstStyle/>
          <a:p>
            <a:fld id="{DA2C159E-F13C-4A85-9A41-E7669D3E0D70}" type="slidenum">
              <a:rPr lang="en-GB" smtClean="0"/>
              <a:pPr/>
              <a:t>14</a:t>
            </a:fld>
            <a:endParaRPr lang="en-GB"/>
          </a:p>
        </p:txBody>
      </p:sp>
      <p:pic>
        <p:nvPicPr>
          <p:cNvPr id="9" name="Content Placeholder 8">
            <a:extLst>
              <a:ext uri="{FF2B5EF4-FFF2-40B4-BE49-F238E27FC236}">
                <a16:creationId xmlns:a16="http://schemas.microsoft.com/office/drawing/2014/main" id="{3E328A20-2A58-1040-A675-5E271E085FDB}"/>
              </a:ext>
            </a:extLst>
          </p:cNvPr>
          <p:cNvPicPr>
            <a:picLocks noGrp="1" noChangeAspect="1"/>
          </p:cNvPicPr>
          <p:nvPr>
            <p:ph sz="quarter" idx="14"/>
          </p:nvPr>
        </p:nvPicPr>
        <p:blipFill>
          <a:blip r:embed="rId3">
            <a:extLst>
              <a:ext uri="{28A0092B-C50C-407E-A947-70E740481C1C}">
                <a14:useLocalDpi xmlns:a14="http://schemas.microsoft.com/office/drawing/2010/main"/>
              </a:ext>
            </a:extLst>
          </a:blip>
          <a:srcRect/>
          <a:stretch/>
        </p:blipFill>
        <p:spPr>
          <a:xfrm>
            <a:off x="527843" y="987425"/>
            <a:ext cx="3533775" cy="3600450"/>
          </a:xfrm>
          <a:prstGeom prst="rect">
            <a:avLst/>
          </a:prstGeom>
        </p:spPr>
      </p:pic>
      <p:sp>
        <p:nvSpPr>
          <p:cNvPr id="11" name="Content Placeholder 10">
            <a:extLst>
              <a:ext uri="{FF2B5EF4-FFF2-40B4-BE49-F238E27FC236}">
                <a16:creationId xmlns:a16="http://schemas.microsoft.com/office/drawing/2014/main" id="{FAE411CA-6787-7F45-9638-2C609F35F055}"/>
              </a:ext>
            </a:extLst>
          </p:cNvPr>
          <p:cNvSpPr>
            <a:spLocks noGrp="1"/>
          </p:cNvSpPr>
          <p:nvPr>
            <p:ph sz="quarter" idx="17"/>
          </p:nvPr>
        </p:nvSpPr>
        <p:spPr>
          <a:xfrm>
            <a:off x="4953965" y="1088020"/>
            <a:ext cx="3695529" cy="3436817"/>
          </a:xfrm>
        </p:spPr>
        <p:txBody>
          <a:bodyPr/>
          <a:lstStyle/>
          <a:p>
            <a:endParaRPr lang="en-GB" dirty="0"/>
          </a:p>
          <a:p>
            <a:pPr>
              <a:lnSpc>
                <a:spcPct val="100000"/>
              </a:lnSpc>
            </a:pPr>
            <a:r>
              <a:rPr lang="en-GB" sz="2000" b="0" dirty="0">
                <a:latin typeface="Arial" panose="020B0604020202020204" pitchFamily="34" charset="0"/>
                <a:cs typeface="Arial" panose="020B0604020202020204" pitchFamily="34" charset="0"/>
              </a:rPr>
              <a:t>There are several ways of connecting two concepts. The learner's way may not be the teacher's way.  This is OK. </a:t>
            </a:r>
          </a:p>
          <a:p>
            <a:pPr>
              <a:lnSpc>
                <a:spcPct val="100000"/>
              </a:lnSpc>
            </a:pPr>
            <a:r>
              <a:rPr lang="en-GB" sz="2000" b="0" dirty="0">
                <a:latin typeface="Arial" panose="020B0604020202020204" pitchFamily="34" charset="0"/>
                <a:cs typeface="Arial" panose="020B0604020202020204" pitchFamily="34" charset="0"/>
              </a:rPr>
              <a:t>Can you think of any examples, from your own experience, where students have chosen an inefficient method which gives them the correct answer? </a:t>
            </a:r>
          </a:p>
        </p:txBody>
      </p:sp>
      <p:sp>
        <p:nvSpPr>
          <p:cNvPr id="3" name="Footer Placeholder 2">
            <a:extLst>
              <a:ext uri="{FF2B5EF4-FFF2-40B4-BE49-F238E27FC236}">
                <a16:creationId xmlns:a16="http://schemas.microsoft.com/office/drawing/2014/main" id="{D53ED87E-11EC-DD45-BE00-8B4BBF25361A}"/>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41293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A57F8-B261-05EA-9FE8-93077CED2C40}"/>
              </a:ext>
            </a:extLst>
          </p:cNvPr>
          <p:cNvSpPr txBox="1"/>
          <p:nvPr/>
        </p:nvSpPr>
        <p:spPr>
          <a:xfrm>
            <a:off x="148805" y="200565"/>
            <a:ext cx="7548359" cy="400110"/>
          </a:xfrm>
          <a:prstGeom prst="rect">
            <a:avLst/>
          </a:prstGeom>
          <a:noFill/>
        </p:spPr>
        <p:txBody>
          <a:bodyPr wrap="square" rtlCol="0">
            <a:spAutoFit/>
          </a:bodyPr>
          <a:lstStyle/>
          <a:p>
            <a:r>
              <a:rPr lang="en-GB" sz="2000" b="1" dirty="0">
                <a:solidFill>
                  <a:srgbClr val="E62247"/>
                </a:solidFill>
              </a:rPr>
              <a:t>If I know this, then I also know…</a:t>
            </a:r>
          </a:p>
        </p:txBody>
      </p:sp>
      <p:pic>
        <p:nvPicPr>
          <p:cNvPr id="3" name="Picture 2">
            <a:extLst>
              <a:ext uri="{FF2B5EF4-FFF2-40B4-BE49-F238E27FC236}">
                <a16:creationId xmlns:a16="http://schemas.microsoft.com/office/drawing/2014/main" id="{B7F5A00A-22C8-2640-8266-FCD2F03FFA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972933"/>
            <a:ext cx="7123713" cy="3645366"/>
          </a:xfrm>
          <a:prstGeom prst="rect">
            <a:avLst/>
          </a:prstGeom>
        </p:spPr>
      </p:pic>
      <p:sp>
        <p:nvSpPr>
          <p:cNvPr id="2" name="Footer Placeholder 1">
            <a:extLst>
              <a:ext uri="{FF2B5EF4-FFF2-40B4-BE49-F238E27FC236}">
                <a16:creationId xmlns:a16="http://schemas.microsoft.com/office/drawing/2014/main" id="{50C39FB4-D8AB-5148-AD9F-DB1194FC10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6D5AD-CBEF-114E-B2F6-149F70FFE2A1}"/>
              </a:ext>
            </a:extLst>
          </p:cNvPr>
          <p:cNvSpPr>
            <a:spLocks noGrp="1"/>
          </p:cNvSpPr>
          <p:nvPr>
            <p:ph type="sldNum" sz="quarter" idx="12"/>
          </p:nvPr>
        </p:nvSpPr>
        <p:spPr/>
        <p:txBody>
          <a:bodyPr/>
          <a:lstStyle/>
          <a:p>
            <a:fld id="{D27C6A56-71BA-4329-9CA7-9A35648AA988}" type="slidenum">
              <a:rPr lang="en-GB" smtClean="0"/>
              <a:t>15</a:t>
            </a:fld>
            <a:endParaRPr lang="en-GB"/>
          </a:p>
        </p:txBody>
      </p:sp>
    </p:spTree>
    <p:extLst>
      <p:ext uri="{BB962C8B-B14F-4D97-AF65-F5344CB8AC3E}">
        <p14:creationId xmlns:p14="http://schemas.microsoft.com/office/powerpoint/2010/main" val="293455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2C4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04</a:t>
            </a:r>
          </a:p>
        </p:txBody>
      </p:sp>
      <p:sp>
        <p:nvSpPr>
          <p:cNvPr id="5" name="Subtitle 4"/>
          <p:cNvSpPr>
            <a:spLocks noGrp="1"/>
          </p:cNvSpPr>
          <p:nvPr>
            <p:ph type="subTitle" idx="1"/>
          </p:nvPr>
        </p:nvSpPr>
        <p:spPr/>
        <p:txBody>
          <a:bodyPr>
            <a:normAutofit/>
          </a:bodyPr>
          <a:lstStyle/>
          <a:p>
            <a:r>
              <a:rPr lang="en-GB" dirty="0"/>
              <a:t>Manipulatives and learning</a:t>
            </a:r>
          </a:p>
        </p:txBody>
      </p:sp>
    </p:spTree>
    <p:extLst>
      <p:ext uri="{BB962C8B-B14F-4D97-AF65-F5344CB8AC3E}">
        <p14:creationId xmlns:p14="http://schemas.microsoft.com/office/powerpoint/2010/main" val="329994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A673DA-2AC2-6D42-A016-66114D8D4AF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7000"/>
                    </a14:imgEffect>
                    <a14:imgEffect>
                      <a14:brightnessContrast bright="28000" contrast="46000"/>
                    </a14:imgEffect>
                  </a14:imgLayer>
                </a14:imgProps>
              </a:ext>
              <a:ext uri="{28A0092B-C50C-407E-A947-70E740481C1C}">
                <a14:useLocalDpi xmlns:a14="http://schemas.microsoft.com/office/drawing/2010/main"/>
              </a:ext>
            </a:extLst>
          </a:blip>
          <a:stretch>
            <a:fillRect/>
          </a:stretch>
        </p:blipFill>
        <p:spPr>
          <a:xfrm>
            <a:off x="494786" y="866899"/>
            <a:ext cx="3641176" cy="2456487"/>
          </a:xfrm>
          <a:prstGeom prst="rect">
            <a:avLst/>
          </a:prstGeom>
        </p:spPr>
      </p:pic>
      <p:sp>
        <p:nvSpPr>
          <p:cNvPr id="4" name="Title 3">
            <a:extLst>
              <a:ext uri="{FF2B5EF4-FFF2-40B4-BE49-F238E27FC236}">
                <a16:creationId xmlns:a16="http://schemas.microsoft.com/office/drawing/2014/main" id="{9794A563-232F-1A4C-A755-A2564EE84777}"/>
              </a:ext>
            </a:extLst>
          </p:cNvPr>
          <p:cNvSpPr>
            <a:spLocks noGrp="1"/>
          </p:cNvSpPr>
          <p:nvPr>
            <p:ph type="title"/>
          </p:nvPr>
        </p:nvSpPr>
        <p:spPr/>
        <p:txBody>
          <a:bodyPr>
            <a:normAutofit fontScale="90000"/>
          </a:bodyPr>
          <a:lstStyle/>
          <a:p>
            <a:pPr algn="l"/>
            <a:r>
              <a:rPr lang="en-GB" sz="2200" b="1" dirty="0">
                <a:solidFill>
                  <a:srgbClr val="E62247"/>
                </a:solidFill>
                <a:latin typeface="Arial" panose="020B0604020202020204" pitchFamily="34" charset="0"/>
                <a:cs typeface="Arial" panose="020B0604020202020204" pitchFamily="34" charset="0"/>
              </a:rPr>
              <a:t>Lev Vygotsky 1896-1934</a:t>
            </a:r>
            <a:br>
              <a:rPr lang="en-GB" dirty="0"/>
            </a:br>
            <a:endParaRPr lang="en-GB" dirty="0"/>
          </a:p>
        </p:txBody>
      </p:sp>
      <p:sp>
        <p:nvSpPr>
          <p:cNvPr id="5" name="Content Placeholder 4">
            <a:extLst>
              <a:ext uri="{FF2B5EF4-FFF2-40B4-BE49-F238E27FC236}">
                <a16:creationId xmlns:a16="http://schemas.microsoft.com/office/drawing/2014/main" id="{83C81CCB-AB73-C740-89E7-AD6E6B041B4D}"/>
              </a:ext>
            </a:extLst>
          </p:cNvPr>
          <p:cNvSpPr>
            <a:spLocks noGrp="1"/>
          </p:cNvSpPr>
          <p:nvPr>
            <p:ph sz="half" idx="1"/>
          </p:nvPr>
        </p:nvSpPr>
        <p:spPr/>
        <p:txBody>
          <a:bodyPr vert="horz" lIns="91440" tIns="45720" rIns="91440" bIns="45720" rtlCol="0" anchor="t">
            <a:normAutofit/>
          </a:bodyPr>
          <a:lstStyle/>
          <a:p>
            <a:pPr lvl="0"/>
            <a:endParaRPr lang="en-GB" dirty="0"/>
          </a:p>
          <a:p>
            <a:pPr lvl="0"/>
            <a:endParaRPr lang="en-GB" dirty="0"/>
          </a:p>
          <a:p>
            <a:pPr lvl="0"/>
            <a:endParaRPr lang="en-GB" dirty="0"/>
          </a:p>
          <a:p>
            <a:pPr lvl="0"/>
            <a:endParaRPr lang="en-GB" dirty="0"/>
          </a:p>
          <a:p>
            <a:pPr lvl="0"/>
            <a:endParaRPr lang="en-GB" dirty="0"/>
          </a:p>
          <a:p>
            <a:pPr lvl="0"/>
            <a:endParaRPr lang="en-GB" dirty="0"/>
          </a:p>
          <a:p>
            <a:pPr marL="114300" indent="0">
              <a:buNone/>
            </a:pPr>
            <a:r>
              <a:rPr lang="en-GB" dirty="0">
                <a:latin typeface="Arial"/>
                <a:cs typeface="Arial"/>
              </a:rPr>
              <a:t>New learning is connected to existing learning, so existing learning must be secure.</a:t>
            </a:r>
          </a:p>
          <a:p>
            <a:pPr marL="0" lvl="0" indent="0">
              <a:buNone/>
            </a:pPr>
            <a:endParaRPr lang="en-GB" dirty="0"/>
          </a:p>
          <a:p>
            <a:endParaRPr lang="en-GB" dirty="0"/>
          </a:p>
        </p:txBody>
      </p:sp>
      <p:sp>
        <p:nvSpPr>
          <p:cNvPr id="3" name="Content Placeholder 2">
            <a:extLst>
              <a:ext uri="{FF2B5EF4-FFF2-40B4-BE49-F238E27FC236}">
                <a16:creationId xmlns:a16="http://schemas.microsoft.com/office/drawing/2014/main" id="{1D447805-B45E-DE4D-8338-66062B3EC437}"/>
              </a:ext>
            </a:extLst>
          </p:cNvPr>
          <p:cNvSpPr>
            <a:spLocks noGrp="1"/>
          </p:cNvSpPr>
          <p:nvPr>
            <p:ph sz="half" idx="2"/>
          </p:nvPr>
        </p:nvSpPr>
        <p:spPr/>
        <p:txBody>
          <a:bodyPr vert="horz" lIns="91440" tIns="45720" rIns="91440" bIns="45720" rtlCol="0" anchor="t">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latin typeface="Arial"/>
              <a:cs typeface="Arial"/>
            </a:endParaRPr>
          </a:p>
          <a:p>
            <a:pPr marL="0" indent="0">
              <a:buNone/>
            </a:pPr>
            <a:r>
              <a:rPr lang="en-GB" dirty="0">
                <a:latin typeface="Arial"/>
                <a:cs typeface="Arial"/>
              </a:rPr>
              <a:t>Students learn best in the growth zone where they can connect new learning to old. </a:t>
            </a:r>
            <a:endParaRPr lang="en-GB">
              <a:latin typeface="Calibri"/>
              <a:cs typeface="Calibri"/>
            </a:endParaRPr>
          </a:p>
        </p:txBody>
      </p:sp>
      <p:sp>
        <p:nvSpPr>
          <p:cNvPr id="2" name="Slide Number Placeholder 1">
            <a:extLst>
              <a:ext uri="{FF2B5EF4-FFF2-40B4-BE49-F238E27FC236}">
                <a16:creationId xmlns:a16="http://schemas.microsoft.com/office/drawing/2014/main" id="{8AEFD01E-3478-FE30-C0EE-2F5FB7CB0691}"/>
              </a:ext>
            </a:extLst>
          </p:cNvPr>
          <p:cNvSpPr>
            <a:spLocks noGrp="1"/>
          </p:cNvSpPr>
          <p:nvPr>
            <p:ph type="sldNum" sz="quarter" idx="12"/>
          </p:nvPr>
        </p:nvSpPr>
        <p:spPr/>
        <p:txBody>
          <a:bodyPr/>
          <a:lstStyle/>
          <a:p>
            <a:fld id="{86559B94-FB6D-C74C-9787-3307A060A93C}" type="slidenum">
              <a:rPr lang="en-US" smtClean="0"/>
              <a:t>17</a:t>
            </a:fld>
            <a:endParaRPr lang="en-US"/>
          </a:p>
        </p:txBody>
      </p:sp>
      <p:pic>
        <p:nvPicPr>
          <p:cNvPr id="7" name="Picture 6">
            <a:extLst>
              <a:ext uri="{FF2B5EF4-FFF2-40B4-BE49-F238E27FC236}">
                <a16:creationId xmlns:a16="http://schemas.microsoft.com/office/drawing/2014/main" id="{71CD636F-E9B7-E544-A2C0-4556F05989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2762" y="843148"/>
            <a:ext cx="2417238" cy="2406251"/>
          </a:xfrm>
          <a:prstGeom prst="rect">
            <a:avLst/>
          </a:prstGeom>
        </p:spPr>
      </p:pic>
      <p:sp>
        <p:nvSpPr>
          <p:cNvPr id="6" name="Footer Placeholder 5">
            <a:extLst>
              <a:ext uri="{FF2B5EF4-FFF2-40B4-BE49-F238E27FC236}">
                <a16:creationId xmlns:a16="http://schemas.microsoft.com/office/drawing/2014/main" id="{7C5E00E9-1C6A-CE46-AD6F-6F9BBDF7BF1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31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1A9A-245F-DA4D-9569-6DCD38BD0946}"/>
              </a:ext>
            </a:extLst>
          </p:cNvPr>
          <p:cNvSpPr>
            <a:spLocks noGrp="1"/>
          </p:cNvSpPr>
          <p:nvPr>
            <p:ph type="title"/>
          </p:nvPr>
        </p:nvSpPr>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Jerome Bruner 1915-2016</a:t>
            </a:r>
          </a:p>
        </p:txBody>
      </p:sp>
      <p:sp>
        <p:nvSpPr>
          <p:cNvPr id="3" name="Content Placeholder 2">
            <a:extLst>
              <a:ext uri="{FF2B5EF4-FFF2-40B4-BE49-F238E27FC236}">
                <a16:creationId xmlns:a16="http://schemas.microsoft.com/office/drawing/2014/main" id="{9261DE17-FCDC-B444-8613-3F20FBD281D0}"/>
              </a:ext>
            </a:extLst>
          </p:cNvPr>
          <p:cNvSpPr>
            <a:spLocks noGrp="1"/>
          </p:cNvSpPr>
          <p:nvPr>
            <p:ph idx="1"/>
          </p:nvPr>
        </p:nvSpPr>
        <p:spPr/>
        <p:txBody>
          <a:bodyPr>
            <a:normAutofit/>
          </a:bodyPr>
          <a:lstStyle/>
          <a:p>
            <a:pPr marL="0" indent="0">
              <a:buNone/>
            </a:pPr>
            <a:r>
              <a:rPr lang="en-GB" dirty="0">
                <a:latin typeface="Arial" panose="020B0604020202020204" pitchFamily="34" charset="0"/>
                <a:cs typeface="Arial" panose="020B0604020202020204" pitchFamily="34" charset="0"/>
              </a:rPr>
              <a:t>In mid 1960s Bruner</a:t>
            </a:r>
          </a:p>
          <a:p>
            <a:r>
              <a:rPr lang="en-GB" dirty="0">
                <a:latin typeface="Arial" panose="020B0604020202020204" pitchFamily="34" charset="0"/>
                <a:cs typeface="Arial" panose="020B0604020202020204" pitchFamily="34" charset="0"/>
              </a:rPr>
              <a:t>coined the term "scaffolding" to describe a process in which the teacher provides carefully structured support. </a:t>
            </a:r>
          </a:p>
          <a:p>
            <a:r>
              <a:rPr lang="en-GB" dirty="0">
                <a:latin typeface="Arial" panose="020B0604020202020204" pitchFamily="34" charset="0"/>
                <a:cs typeface="Arial" panose="020B0604020202020204" pitchFamily="34" charset="0"/>
              </a:rPr>
              <a:t>suggested that students may experience, or "represent" tasks in three ways:</a:t>
            </a:r>
          </a:p>
          <a:p>
            <a:pPr lvl="1"/>
            <a:r>
              <a:rPr lang="en-GB" dirty="0">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C</a:t>
            </a:r>
            <a:r>
              <a:rPr lang="en-GB" dirty="0">
                <a:solidFill>
                  <a:srgbClr val="0070C0"/>
                </a:solidFill>
                <a:latin typeface="Arial" panose="020B0604020202020204" pitchFamily="34" charset="0"/>
                <a:cs typeface="Arial" panose="020B0604020202020204" pitchFamily="34" charset="0"/>
              </a:rPr>
              <a:t>oncrete</a:t>
            </a:r>
            <a:r>
              <a:rPr lang="en-GB" dirty="0">
                <a:latin typeface="Arial" panose="020B0604020202020204" pitchFamily="34" charset="0"/>
                <a:cs typeface="Arial" panose="020B0604020202020204" pitchFamily="34" charset="0"/>
              </a:rPr>
              <a:t> or enactive 	(</a:t>
            </a:r>
            <a:r>
              <a:rPr lang="en-GB" dirty="0">
                <a:highlight>
                  <a:srgbClr val="FFFF00"/>
                </a:highlight>
                <a:latin typeface="Arial" panose="020B0604020202020204" pitchFamily="34" charset="0"/>
                <a:cs typeface="Arial" panose="020B0604020202020204" pitchFamily="34" charset="0"/>
              </a:rPr>
              <a:t>action</a:t>
            </a:r>
            <a:r>
              <a:rPr lang="en-GB" dirty="0">
                <a:latin typeface="Arial" panose="020B0604020202020204" pitchFamily="34" charset="0"/>
                <a:cs typeface="Arial" panose="020B0604020202020204" pitchFamily="34" charset="0"/>
              </a:rPr>
              <a:t>-based),</a:t>
            </a:r>
          </a:p>
          <a:p>
            <a:pPr lvl="1"/>
            <a:r>
              <a:rPr lang="en-GB" dirty="0">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P</a:t>
            </a:r>
            <a:r>
              <a:rPr lang="en-GB" dirty="0">
                <a:solidFill>
                  <a:srgbClr val="0070C0"/>
                </a:solidFill>
                <a:latin typeface="Arial" panose="020B0604020202020204" pitchFamily="34" charset="0"/>
                <a:cs typeface="Arial" panose="020B0604020202020204" pitchFamily="34" charset="0"/>
              </a:rPr>
              <a:t>ictorial</a:t>
            </a:r>
            <a:r>
              <a:rPr lang="en-GB" dirty="0">
                <a:latin typeface="Arial" panose="020B0604020202020204" pitchFamily="34" charset="0"/>
                <a:cs typeface="Arial" panose="020B0604020202020204" pitchFamily="34" charset="0"/>
              </a:rPr>
              <a:t> or iconic 		(</a:t>
            </a:r>
            <a:r>
              <a:rPr lang="en-GB" dirty="0">
                <a:highlight>
                  <a:srgbClr val="FFFF00"/>
                </a:highlight>
                <a:latin typeface="Arial" panose="020B0604020202020204" pitchFamily="34" charset="0"/>
                <a:cs typeface="Arial" panose="020B0604020202020204" pitchFamily="34" charset="0"/>
              </a:rPr>
              <a:t>image</a:t>
            </a:r>
            <a:r>
              <a:rPr lang="en-GB" dirty="0">
                <a:latin typeface="Arial" panose="020B0604020202020204" pitchFamily="34" charset="0"/>
                <a:cs typeface="Arial" panose="020B0604020202020204" pitchFamily="34" charset="0"/>
              </a:rPr>
              <a:t>-based), </a:t>
            </a:r>
          </a:p>
          <a:p>
            <a:pPr lvl="1"/>
            <a:r>
              <a:rPr lang="en-GB" dirty="0">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A</a:t>
            </a:r>
            <a:r>
              <a:rPr lang="en-GB" dirty="0">
                <a:solidFill>
                  <a:srgbClr val="0070C0"/>
                </a:solidFill>
                <a:latin typeface="Arial" panose="020B0604020202020204" pitchFamily="34" charset="0"/>
                <a:cs typeface="Arial" panose="020B0604020202020204" pitchFamily="34" charset="0"/>
              </a:rPr>
              <a:t>bstract</a:t>
            </a:r>
            <a:r>
              <a:rPr lang="en-GB" dirty="0">
                <a:latin typeface="Arial" panose="020B0604020202020204" pitchFamily="34" charset="0"/>
                <a:cs typeface="Arial" panose="020B0604020202020204" pitchFamily="34" charset="0"/>
              </a:rPr>
              <a:t> or symbolic 	(</a:t>
            </a:r>
            <a:r>
              <a:rPr lang="en-GB" dirty="0">
                <a:highlight>
                  <a:srgbClr val="FFFF00"/>
                </a:highlight>
                <a:latin typeface="Arial" panose="020B0604020202020204" pitchFamily="34" charset="0"/>
                <a:cs typeface="Arial" panose="020B0604020202020204" pitchFamily="34" charset="0"/>
              </a:rPr>
              <a:t>language</a:t>
            </a:r>
            <a:r>
              <a:rPr lang="en-GB" dirty="0">
                <a:latin typeface="Arial" panose="020B0604020202020204" pitchFamily="34" charset="0"/>
                <a:cs typeface="Arial" panose="020B0604020202020204" pitchFamily="34" charset="0"/>
              </a:rPr>
              <a:t>-based).</a:t>
            </a:r>
          </a:p>
        </p:txBody>
      </p:sp>
      <p:sp>
        <p:nvSpPr>
          <p:cNvPr id="4" name="Slide Number Placeholder 3">
            <a:extLst>
              <a:ext uri="{FF2B5EF4-FFF2-40B4-BE49-F238E27FC236}">
                <a16:creationId xmlns:a16="http://schemas.microsoft.com/office/drawing/2014/main" id="{50342544-D821-474C-B075-1C6D4FB50E8F}"/>
              </a:ext>
            </a:extLst>
          </p:cNvPr>
          <p:cNvSpPr>
            <a:spLocks noGrp="1"/>
          </p:cNvSpPr>
          <p:nvPr>
            <p:ph type="sldNum" sz="quarter" idx="12"/>
          </p:nvPr>
        </p:nvSpPr>
        <p:spPr/>
        <p:txBody>
          <a:bodyPr/>
          <a:lstStyle/>
          <a:p>
            <a:fld id="{86559B94-FB6D-C74C-9787-3307A060A93C}" type="slidenum">
              <a:rPr lang="en-US" smtClean="0"/>
              <a:t>18</a:t>
            </a:fld>
            <a:endParaRPr lang="en-US"/>
          </a:p>
        </p:txBody>
      </p:sp>
      <p:sp>
        <p:nvSpPr>
          <p:cNvPr id="5" name="Footer Placeholder 4">
            <a:extLst>
              <a:ext uri="{FF2B5EF4-FFF2-40B4-BE49-F238E27FC236}">
                <a16:creationId xmlns:a16="http://schemas.microsoft.com/office/drawing/2014/main" id="{E77C67E9-A836-8649-9250-D5C4BEB8DB6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609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58BE-866E-3844-9C9D-73675FE3C946}"/>
              </a:ext>
            </a:extLst>
          </p:cNvPr>
          <p:cNvSpPr>
            <a:spLocks noGrp="1"/>
          </p:cNvSpPr>
          <p:nvPr>
            <p:ph type="title"/>
          </p:nvPr>
        </p:nvSpPr>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CPA in practice</a:t>
            </a:r>
          </a:p>
        </p:txBody>
      </p:sp>
      <p:sp>
        <p:nvSpPr>
          <p:cNvPr id="3" name="Content Placeholder 2">
            <a:extLst>
              <a:ext uri="{FF2B5EF4-FFF2-40B4-BE49-F238E27FC236}">
                <a16:creationId xmlns:a16="http://schemas.microsoft.com/office/drawing/2014/main" id="{FE111172-F688-024A-AE54-DA96CE34D15D}"/>
              </a:ext>
            </a:extLst>
          </p:cNvPr>
          <p:cNvSpPr>
            <a:spLocks noGrp="1"/>
          </p:cNvSpPr>
          <p:nvPr>
            <p:ph idx="1"/>
          </p:nvPr>
        </p:nvSpPr>
        <p:spPr/>
        <p:txBody>
          <a:bodyPr>
            <a:normAutofit fontScale="92500"/>
          </a:bodyPr>
          <a:lstStyle/>
          <a:p>
            <a:pPr lvl="0"/>
            <a:r>
              <a:rPr lang="en-GB" dirty="0">
                <a:solidFill>
                  <a:schemeClr val="accent1"/>
                </a:solidFill>
                <a:latin typeface="Arial" panose="020B0604020202020204" pitchFamily="34" charset="0"/>
                <a:cs typeface="Arial" panose="020B0604020202020204" pitchFamily="34" charset="0"/>
              </a:rPr>
              <a:t>Concrete</a:t>
            </a:r>
            <a:r>
              <a:rPr lang="en-GB" dirty="0">
                <a:latin typeface="Arial" panose="020B0604020202020204" pitchFamily="34" charset="0"/>
                <a:cs typeface="Arial" panose="020B0604020202020204" pitchFamily="34" charset="0"/>
              </a:rPr>
              <a:t> - using </a:t>
            </a:r>
            <a:r>
              <a:rPr lang="en-GB" b="1" dirty="0">
                <a:solidFill>
                  <a:schemeClr val="accent1"/>
                </a:solidFill>
                <a:latin typeface="Arial" panose="020B0604020202020204" pitchFamily="34" charset="0"/>
                <a:cs typeface="Arial" panose="020B0604020202020204" pitchFamily="34" charset="0"/>
              </a:rPr>
              <a:t>objects</a:t>
            </a:r>
            <a:r>
              <a:rPr lang="en-GB" dirty="0">
                <a:latin typeface="Arial" panose="020B0604020202020204" pitchFamily="34" charset="0"/>
                <a:cs typeface="Arial" panose="020B0604020202020204" pitchFamily="34" charset="0"/>
              </a:rPr>
              <a:t> to represent/model a concept or calculation. Could be any physical object e.g. Multilink/</a:t>
            </a:r>
            <a:r>
              <a:rPr lang="en-GB" dirty="0" err="1">
                <a:latin typeface="Arial" panose="020B0604020202020204" pitchFamily="34" charset="0"/>
                <a:cs typeface="Arial" panose="020B0604020202020204" pitchFamily="34" charset="0"/>
              </a:rPr>
              <a:t>Unifix</a:t>
            </a:r>
            <a:r>
              <a:rPr lang="en-GB" dirty="0">
                <a:latin typeface="Arial" panose="020B0604020202020204" pitchFamily="34" charset="0"/>
                <a:cs typeface="Arial" panose="020B0604020202020204" pitchFamily="34" charset="0"/>
              </a:rPr>
              <a:t> cubes, counters,  cards or people. </a:t>
            </a:r>
          </a:p>
          <a:p>
            <a:pPr lvl="0"/>
            <a:r>
              <a:rPr lang="en-GB" dirty="0">
                <a:solidFill>
                  <a:schemeClr val="accent1"/>
                </a:solidFill>
                <a:latin typeface="Arial" panose="020B0604020202020204" pitchFamily="34" charset="0"/>
                <a:cs typeface="Arial" panose="020B0604020202020204" pitchFamily="34" charset="0"/>
              </a:rPr>
              <a:t>Pictorial</a:t>
            </a:r>
            <a:r>
              <a:rPr lang="en-GB" dirty="0">
                <a:latin typeface="Arial" panose="020B0604020202020204" pitchFamily="34" charset="0"/>
                <a:cs typeface="Arial" panose="020B0604020202020204" pitchFamily="34" charset="0"/>
              </a:rPr>
              <a:t>- using </a:t>
            </a:r>
            <a:r>
              <a:rPr lang="en-GB" b="1" dirty="0">
                <a:solidFill>
                  <a:schemeClr val="accent1"/>
                </a:solidFill>
                <a:latin typeface="Arial" panose="020B0604020202020204" pitchFamily="34" charset="0"/>
                <a:cs typeface="Arial" panose="020B0604020202020204" pitchFamily="34" charset="0"/>
              </a:rPr>
              <a:t>images</a:t>
            </a:r>
            <a:r>
              <a:rPr lang="en-GB" dirty="0">
                <a:latin typeface="Arial" panose="020B0604020202020204" pitchFamily="34" charset="0"/>
                <a:cs typeface="Arial" panose="020B0604020202020204" pitchFamily="34" charset="0"/>
              </a:rPr>
              <a:t> to represent/model a concept or calculation. This might be a sketch summarising a situation, or images such as bar models or online objects in an app.</a:t>
            </a:r>
          </a:p>
          <a:p>
            <a:pPr lvl="0"/>
            <a:r>
              <a:rPr lang="en-GB" dirty="0">
                <a:solidFill>
                  <a:schemeClr val="accent1"/>
                </a:solidFill>
                <a:latin typeface="Arial" panose="020B0604020202020204" pitchFamily="34" charset="0"/>
                <a:cs typeface="Arial" panose="020B0604020202020204" pitchFamily="34" charset="0"/>
              </a:rPr>
              <a:t>Abstract</a:t>
            </a:r>
            <a:r>
              <a:rPr lang="en-GB" dirty="0">
                <a:latin typeface="Arial" panose="020B0604020202020204" pitchFamily="34" charset="0"/>
                <a:cs typeface="Arial" panose="020B0604020202020204" pitchFamily="34" charset="0"/>
              </a:rPr>
              <a:t> - being able to work with the concept or calculation using </a:t>
            </a:r>
            <a:r>
              <a:rPr lang="en-GB" b="1" dirty="0">
                <a:solidFill>
                  <a:schemeClr val="accent1"/>
                </a:solidFill>
                <a:latin typeface="Arial" panose="020B0604020202020204" pitchFamily="34" charset="0"/>
                <a:cs typeface="Arial" panose="020B0604020202020204" pitchFamily="34" charset="0"/>
              </a:rPr>
              <a:t>language</a:t>
            </a:r>
            <a:r>
              <a:rPr lang="en-GB" dirty="0">
                <a:latin typeface="Arial" panose="020B0604020202020204" pitchFamily="34" charset="0"/>
                <a:cs typeface="Arial" panose="020B0604020202020204" pitchFamily="34" charset="0"/>
              </a:rPr>
              <a:t>,  without the support of objects or images.</a:t>
            </a:r>
          </a:p>
          <a:p>
            <a:endParaRPr lang="en-GB" dirty="0"/>
          </a:p>
        </p:txBody>
      </p:sp>
      <p:sp>
        <p:nvSpPr>
          <p:cNvPr id="4" name="Slide Number Placeholder 3">
            <a:extLst>
              <a:ext uri="{FF2B5EF4-FFF2-40B4-BE49-F238E27FC236}">
                <a16:creationId xmlns:a16="http://schemas.microsoft.com/office/drawing/2014/main" id="{AF816550-D615-B944-933C-79A81CC127EA}"/>
              </a:ext>
            </a:extLst>
          </p:cNvPr>
          <p:cNvSpPr>
            <a:spLocks noGrp="1"/>
          </p:cNvSpPr>
          <p:nvPr>
            <p:ph type="sldNum" sz="quarter" idx="12"/>
          </p:nvPr>
        </p:nvSpPr>
        <p:spPr/>
        <p:txBody>
          <a:bodyPr/>
          <a:lstStyle/>
          <a:p>
            <a:fld id="{86559B94-FB6D-C74C-9787-3307A060A93C}" type="slidenum">
              <a:rPr lang="en-US" smtClean="0"/>
              <a:t>19</a:t>
            </a:fld>
            <a:endParaRPr lang="en-US"/>
          </a:p>
        </p:txBody>
      </p:sp>
      <p:sp>
        <p:nvSpPr>
          <p:cNvPr id="5" name="Footer Placeholder 4">
            <a:extLst>
              <a:ext uri="{FF2B5EF4-FFF2-40B4-BE49-F238E27FC236}">
                <a16:creationId xmlns:a16="http://schemas.microsoft.com/office/drawing/2014/main" id="{6D529730-5A48-7D4F-BCA1-0D227FE6A1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295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C5D5C2-58DB-634F-BFB0-1CF2C703175B}"/>
              </a:ext>
            </a:extLst>
          </p:cNvPr>
          <p:cNvSpPr>
            <a:spLocks noGrp="1"/>
          </p:cNvSpPr>
          <p:nvPr>
            <p:ph type="ctrTitle"/>
          </p:nvPr>
        </p:nvSpPr>
        <p:spPr/>
        <p:txBody>
          <a:bodyPr/>
          <a:lstStyle/>
          <a:p>
            <a:r>
              <a:rPr lang="en-GB" dirty="0"/>
              <a:t>00</a:t>
            </a:r>
          </a:p>
        </p:txBody>
      </p:sp>
      <p:sp>
        <p:nvSpPr>
          <p:cNvPr id="6" name="Subtitle 5">
            <a:extLst>
              <a:ext uri="{FF2B5EF4-FFF2-40B4-BE49-F238E27FC236}">
                <a16:creationId xmlns:a16="http://schemas.microsoft.com/office/drawing/2014/main" id="{6759D11A-2949-B24C-9F57-866D0B4E5AB4}"/>
              </a:ext>
            </a:extLst>
          </p:cNvPr>
          <p:cNvSpPr>
            <a:spLocks noGrp="1"/>
          </p:cNvSpPr>
          <p:nvPr>
            <p:ph type="subTitle" idx="1"/>
          </p:nvPr>
        </p:nvSpPr>
        <p:spPr/>
        <p:txBody>
          <a:bodyPr/>
          <a:lstStyle/>
          <a:p>
            <a:r>
              <a:rPr lang="en-GB" dirty="0"/>
              <a:t>While you wait…</a:t>
            </a:r>
          </a:p>
        </p:txBody>
      </p:sp>
      <p:sp>
        <p:nvSpPr>
          <p:cNvPr id="2" name="Slide Number Placeholder 1">
            <a:extLst>
              <a:ext uri="{FF2B5EF4-FFF2-40B4-BE49-F238E27FC236}">
                <a16:creationId xmlns:a16="http://schemas.microsoft.com/office/drawing/2014/main" id="{156B0896-F6B5-6245-87AC-9A919BD736B7}"/>
              </a:ext>
            </a:extLst>
          </p:cNvPr>
          <p:cNvSpPr>
            <a:spLocks noGrp="1"/>
          </p:cNvSpPr>
          <p:nvPr>
            <p:ph type="sldNum" sz="quarter" idx="4294967295"/>
          </p:nvPr>
        </p:nvSpPr>
        <p:spPr>
          <a:xfrm>
            <a:off x="8234363" y="4767263"/>
            <a:ext cx="909637" cy="274637"/>
          </a:xfrm>
        </p:spPr>
        <p:txBody>
          <a:bodyPr/>
          <a:lstStyle/>
          <a:p>
            <a:fld id="{DA2C159E-F13C-4A85-9A41-E7669D3E0D70}" type="slidenum">
              <a:rPr lang="en-GB" smtClean="0"/>
              <a:pPr/>
              <a:t>2</a:t>
            </a:fld>
            <a:endParaRPr lang="en-GB"/>
          </a:p>
        </p:txBody>
      </p:sp>
    </p:spTree>
    <p:extLst>
      <p:ext uri="{BB962C8B-B14F-4D97-AF65-F5344CB8AC3E}">
        <p14:creationId xmlns:p14="http://schemas.microsoft.com/office/powerpoint/2010/main" val="78173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26AC-0674-7A4A-91BB-B39D9EC8B5B1}"/>
              </a:ext>
            </a:extLst>
          </p:cNvPr>
          <p:cNvSpPr>
            <a:spLocks noGrp="1"/>
          </p:cNvSpPr>
          <p:nvPr>
            <p:ph type="title"/>
          </p:nvPr>
        </p:nvSpPr>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What are manipulatives? </a:t>
            </a:r>
          </a:p>
        </p:txBody>
      </p:sp>
      <p:sp>
        <p:nvSpPr>
          <p:cNvPr id="3" name="Content Placeholder 2">
            <a:extLst>
              <a:ext uri="{FF2B5EF4-FFF2-40B4-BE49-F238E27FC236}">
                <a16:creationId xmlns:a16="http://schemas.microsoft.com/office/drawing/2014/main" id="{81B101F4-C2B8-B54F-BDDE-180F3EA76E20}"/>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Objects that students handle in order to explore an idea. They can be used to develop an understanding of new concepts or to disprove existing misconceptions.</a:t>
            </a:r>
          </a:p>
        </p:txBody>
      </p:sp>
      <p:sp>
        <p:nvSpPr>
          <p:cNvPr id="4" name="Slide Number Placeholder 3">
            <a:extLst>
              <a:ext uri="{FF2B5EF4-FFF2-40B4-BE49-F238E27FC236}">
                <a16:creationId xmlns:a16="http://schemas.microsoft.com/office/drawing/2014/main" id="{4DF36CC6-3CC3-BB48-9A2E-91D480E65CD5}"/>
              </a:ext>
            </a:extLst>
          </p:cNvPr>
          <p:cNvSpPr>
            <a:spLocks noGrp="1"/>
          </p:cNvSpPr>
          <p:nvPr>
            <p:ph type="sldNum" sz="quarter" idx="12"/>
          </p:nvPr>
        </p:nvSpPr>
        <p:spPr/>
        <p:txBody>
          <a:bodyPr/>
          <a:lstStyle/>
          <a:p>
            <a:fld id="{86559B94-FB6D-C74C-9787-3307A060A93C}" type="slidenum">
              <a:rPr lang="en-US" smtClean="0"/>
              <a:t>20</a:t>
            </a:fld>
            <a:endParaRPr lang="en-US"/>
          </a:p>
        </p:txBody>
      </p:sp>
      <p:pic>
        <p:nvPicPr>
          <p:cNvPr id="6" name="Picture 5">
            <a:extLst>
              <a:ext uri="{FF2B5EF4-FFF2-40B4-BE49-F238E27FC236}">
                <a16:creationId xmlns:a16="http://schemas.microsoft.com/office/drawing/2014/main" id="{FF4A451A-71DA-C443-A4C2-D68307031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3181" y="2809256"/>
            <a:ext cx="4738254" cy="1677786"/>
          </a:xfrm>
          <a:prstGeom prst="rect">
            <a:avLst/>
          </a:prstGeom>
        </p:spPr>
      </p:pic>
    </p:spTree>
    <p:extLst>
      <p:ext uri="{BB962C8B-B14F-4D97-AF65-F5344CB8AC3E}">
        <p14:creationId xmlns:p14="http://schemas.microsoft.com/office/powerpoint/2010/main" val="4095473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77E3-FDDF-5240-92A9-941BDEBD1B97}"/>
              </a:ext>
            </a:extLst>
          </p:cNvPr>
          <p:cNvSpPr>
            <a:spLocks noGrp="1"/>
          </p:cNvSpPr>
          <p:nvPr>
            <p:ph type="title"/>
          </p:nvPr>
        </p:nvSpPr>
        <p:spPr>
          <a:xfrm>
            <a:off x="457200" y="205979"/>
            <a:ext cx="8557846" cy="857250"/>
          </a:xfrm>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Current use of manipulatives in FE maths teaching</a:t>
            </a:r>
          </a:p>
        </p:txBody>
      </p:sp>
      <p:sp>
        <p:nvSpPr>
          <p:cNvPr id="3" name="Content Placeholder 2">
            <a:extLst>
              <a:ext uri="{FF2B5EF4-FFF2-40B4-BE49-F238E27FC236}">
                <a16:creationId xmlns:a16="http://schemas.microsoft.com/office/drawing/2014/main" id="{95EB5FC2-25A5-1142-9E0D-A4FCD1E2C5B2}"/>
              </a:ext>
            </a:extLst>
          </p:cNvPr>
          <p:cNvSpPr>
            <a:spLocks noGrp="1"/>
          </p:cNvSpPr>
          <p:nvPr>
            <p:ph idx="1"/>
          </p:nvPr>
        </p:nvSpPr>
        <p:spPr/>
        <p:txBody>
          <a:bodyPr>
            <a:normAutofit fontScale="70000" lnSpcReduction="20000"/>
          </a:bodyPr>
          <a:lstStyle/>
          <a:p>
            <a:r>
              <a:rPr lang="en-GB" dirty="0">
                <a:highlight>
                  <a:srgbClr val="FFFF00"/>
                </a:highlight>
                <a:latin typeface="Arial" panose="020B0604020202020204" pitchFamily="34" charset="0"/>
                <a:cs typeface="Arial" panose="020B0604020202020204" pitchFamily="34" charset="0"/>
              </a:rPr>
              <a:t>Read all the instructions and check that you understand what you have to do BEFORE you start!</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In your group of 4-6, write </a:t>
            </a:r>
            <a:r>
              <a:rPr lang="en-GB" dirty="0">
                <a:highlight>
                  <a:srgbClr val="FFFFFF"/>
                </a:highlight>
                <a:latin typeface="Arial" panose="020B0604020202020204" pitchFamily="34" charset="0"/>
                <a:cs typeface="Arial" panose="020B0604020202020204" pitchFamily="34" charset="0"/>
              </a:rPr>
              <a:t>on a sticky note the name of one manipulative in use by group members. </a:t>
            </a:r>
            <a:endParaRPr lang="en-GB" dirty="0">
              <a:highlight>
                <a:srgbClr val="FFFF00"/>
              </a:highligh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tally marks to record on the sticky note the number of teachers in your group who have used this manipulative. </a:t>
            </a:r>
          </a:p>
          <a:p>
            <a:r>
              <a:rPr lang="en-GB" dirty="0">
                <a:latin typeface="Arial" panose="020B0604020202020204" pitchFamily="34" charset="0"/>
                <a:cs typeface="Arial" panose="020B0604020202020204" pitchFamily="34" charset="0"/>
              </a:rPr>
              <a:t>Repeat for other manipulatives used by group members.</a:t>
            </a:r>
          </a:p>
          <a:p>
            <a:r>
              <a:rPr lang="en-GB" dirty="0">
                <a:latin typeface="Arial" panose="020B0604020202020204" pitchFamily="34" charset="0"/>
                <a:cs typeface="Arial" panose="020B0604020202020204" pitchFamily="34" charset="0"/>
              </a:rPr>
              <a:t>Stick your group’s sticky notes on a sheet of flip chart paper. Write around each one the concepts/procedures this manipulative could be used to scaffold. Where you can, include several topics for each manipulative and show links between topics. </a:t>
            </a:r>
          </a:p>
          <a:p>
            <a:r>
              <a:rPr lang="en-GB" dirty="0">
                <a:latin typeface="Arial" panose="020B0604020202020204" pitchFamily="34" charset="0"/>
                <a:cs typeface="Arial" panose="020B0604020202020204" pitchFamily="34" charset="0"/>
              </a:rPr>
              <a:t>Each group in turn displays their flip chart and BRIEFLY outlines their findings.</a:t>
            </a:r>
          </a:p>
          <a:p>
            <a:r>
              <a:rPr lang="en-GB" dirty="0">
                <a:latin typeface="Arial" panose="020B0604020202020204" pitchFamily="34" charset="0"/>
                <a:cs typeface="Arial" panose="020B0604020202020204" pitchFamily="34" charset="0"/>
              </a:rPr>
              <a:t>Any surprises?</a:t>
            </a:r>
          </a:p>
        </p:txBody>
      </p:sp>
      <p:sp>
        <p:nvSpPr>
          <p:cNvPr id="4" name="Slide Number Placeholder 3">
            <a:extLst>
              <a:ext uri="{FF2B5EF4-FFF2-40B4-BE49-F238E27FC236}">
                <a16:creationId xmlns:a16="http://schemas.microsoft.com/office/drawing/2014/main" id="{0B0A2DAD-2A37-904C-A015-B9C2BDB63775}"/>
              </a:ext>
            </a:extLst>
          </p:cNvPr>
          <p:cNvSpPr>
            <a:spLocks noGrp="1"/>
          </p:cNvSpPr>
          <p:nvPr>
            <p:ph type="sldNum" sz="quarter" idx="12"/>
          </p:nvPr>
        </p:nvSpPr>
        <p:spPr/>
        <p:txBody>
          <a:bodyPr/>
          <a:lstStyle/>
          <a:p>
            <a:fld id="{86559B94-FB6D-C74C-9787-3307A060A93C}" type="slidenum">
              <a:rPr lang="en-US" smtClean="0"/>
              <a:t>21</a:t>
            </a:fld>
            <a:endParaRPr lang="en-US"/>
          </a:p>
        </p:txBody>
      </p:sp>
      <p:sp>
        <p:nvSpPr>
          <p:cNvPr id="5" name="Footer Placeholder 4">
            <a:extLst>
              <a:ext uri="{FF2B5EF4-FFF2-40B4-BE49-F238E27FC236}">
                <a16:creationId xmlns:a16="http://schemas.microsoft.com/office/drawing/2014/main" id="{37203C24-2A36-1F42-BE1E-962156E05F6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338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BE7B-F744-0E4E-8425-C4CA77AB1226}"/>
              </a:ext>
            </a:extLst>
          </p:cNvPr>
          <p:cNvSpPr>
            <a:spLocks noGrp="1"/>
          </p:cNvSpPr>
          <p:nvPr>
            <p:ph type="title"/>
          </p:nvPr>
        </p:nvSpPr>
        <p:spPr>
          <a:xfrm>
            <a:off x="457200" y="70557"/>
            <a:ext cx="7772400" cy="857250"/>
          </a:xfrm>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More examples of manipulatives</a:t>
            </a:r>
          </a:p>
        </p:txBody>
      </p:sp>
      <p:sp>
        <p:nvSpPr>
          <p:cNvPr id="10" name="Text Placeholder 9">
            <a:extLst>
              <a:ext uri="{FF2B5EF4-FFF2-40B4-BE49-F238E27FC236}">
                <a16:creationId xmlns:a16="http://schemas.microsoft.com/office/drawing/2014/main" id="{5453246C-B0E7-C24C-899A-199ED0E76D62}"/>
              </a:ext>
            </a:extLst>
          </p:cNvPr>
          <p:cNvSpPr>
            <a:spLocks noGrp="1"/>
          </p:cNvSpPr>
          <p:nvPr>
            <p:ph type="body" idx="1"/>
          </p:nvPr>
        </p:nvSpPr>
        <p:spPr/>
        <p:txBody>
          <a:bodyPr/>
          <a:lstStyle/>
          <a:p>
            <a:pPr algn="ctr"/>
            <a:r>
              <a:rPr lang="en-GB" dirty="0">
                <a:latin typeface="Arial" panose="020B0604020202020204" pitchFamily="34" charset="0"/>
                <a:cs typeface="Arial" panose="020B0604020202020204" pitchFamily="34" charset="0"/>
              </a:rPr>
              <a:t>Fraction walls</a:t>
            </a:r>
          </a:p>
        </p:txBody>
      </p:sp>
      <p:sp>
        <p:nvSpPr>
          <p:cNvPr id="12" name="Text Placeholder 11">
            <a:extLst>
              <a:ext uri="{FF2B5EF4-FFF2-40B4-BE49-F238E27FC236}">
                <a16:creationId xmlns:a16="http://schemas.microsoft.com/office/drawing/2014/main" id="{6DD307D2-CFF0-CD43-893F-F9F05083BD19}"/>
              </a:ext>
            </a:extLst>
          </p:cNvPr>
          <p:cNvSpPr>
            <a:spLocks noGrp="1"/>
          </p:cNvSpPr>
          <p:nvPr>
            <p:ph type="body" sz="quarter" idx="3"/>
          </p:nvPr>
        </p:nvSpPr>
        <p:spPr/>
        <p:txBody>
          <a:bodyPr/>
          <a:lstStyle/>
          <a:p>
            <a:pPr algn="ctr"/>
            <a:r>
              <a:rPr lang="en-GB" dirty="0">
                <a:latin typeface="Arial" panose="020B0604020202020204" pitchFamily="34" charset="0"/>
                <a:cs typeface="Arial" panose="020B0604020202020204" pitchFamily="34" charset="0"/>
              </a:rPr>
              <a:t>Geoboards</a:t>
            </a:r>
          </a:p>
        </p:txBody>
      </p:sp>
      <p:sp>
        <p:nvSpPr>
          <p:cNvPr id="13" name="Content Placeholder 12">
            <a:extLst>
              <a:ext uri="{FF2B5EF4-FFF2-40B4-BE49-F238E27FC236}">
                <a16:creationId xmlns:a16="http://schemas.microsoft.com/office/drawing/2014/main" id="{B77CCE1B-D924-B243-A4DE-17C5D626DD9B}"/>
              </a:ext>
            </a:extLst>
          </p:cNvPr>
          <p:cNvSpPr>
            <a:spLocks noGrp="1"/>
          </p:cNvSpPr>
          <p:nvPr>
            <p:ph sz="quarter" idx="4"/>
          </p:nvPr>
        </p:nvSpPr>
        <p:spPr/>
        <p:txBody>
          <a:bodyPr/>
          <a:lstStyle/>
          <a:p>
            <a:endParaRPr lang="en-GB" dirty="0"/>
          </a:p>
        </p:txBody>
      </p:sp>
      <p:sp>
        <p:nvSpPr>
          <p:cNvPr id="4" name="Slide Number Placeholder 3">
            <a:extLst>
              <a:ext uri="{FF2B5EF4-FFF2-40B4-BE49-F238E27FC236}">
                <a16:creationId xmlns:a16="http://schemas.microsoft.com/office/drawing/2014/main" id="{D9B104A3-74C2-B54D-958A-04284F247ACD}"/>
              </a:ext>
            </a:extLst>
          </p:cNvPr>
          <p:cNvSpPr>
            <a:spLocks noGrp="1"/>
          </p:cNvSpPr>
          <p:nvPr>
            <p:ph type="sldNum" sz="quarter" idx="12"/>
          </p:nvPr>
        </p:nvSpPr>
        <p:spPr/>
        <p:txBody>
          <a:bodyPr/>
          <a:lstStyle/>
          <a:p>
            <a:fld id="{00000000-1234-1234-1234-123412341234}" type="slidenum">
              <a:rPr lang="en-GB" smtClean="0"/>
              <a:pPr/>
              <a:t>22</a:t>
            </a:fld>
            <a:endParaRPr lang="en-GB"/>
          </a:p>
        </p:txBody>
      </p:sp>
      <p:pic>
        <p:nvPicPr>
          <p:cNvPr id="14" name="Content Placeholder 13">
            <a:extLst>
              <a:ext uri="{FF2B5EF4-FFF2-40B4-BE49-F238E27FC236}">
                <a16:creationId xmlns:a16="http://schemas.microsoft.com/office/drawing/2014/main" id="{9A1A5213-B3C8-6E45-8C2C-B2E7B43F7A81}"/>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70186" y="1630363"/>
            <a:ext cx="3401869" cy="3136900"/>
          </a:xfrm>
          <a:prstGeom prst="rect">
            <a:avLst/>
          </a:prstGeom>
        </p:spPr>
      </p:pic>
      <p:grpSp>
        <p:nvGrpSpPr>
          <p:cNvPr id="15" name="Group 14">
            <a:extLst>
              <a:ext uri="{FF2B5EF4-FFF2-40B4-BE49-F238E27FC236}">
                <a16:creationId xmlns:a16="http://schemas.microsoft.com/office/drawing/2014/main" id="{C3F7469C-15B4-2747-AF9B-CE3F16721D58}"/>
              </a:ext>
            </a:extLst>
          </p:cNvPr>
          <p:cNvGrpSpPr/>
          <p:nvPr/>
        </p:nvGrpSpPr>
        <p:grpSpPr>
          <a:xfrm>
            <a:off x="4735075" y="1630363"/>
            <a:ext cx="3861676" cy="3313955"/>
            <a:chOff x="0" y="0"/>
            <a:chExt cx="4064266" cy="3418264"/>
          </a:xfrm>
        </p:grpSpPr>
        <p:pic>
          <p:nvPicPr>
            <p:cNvPr id="16" name="Picture 15" descr="Warren Sparrow: February 2013">
              <a:extLst>
                <a:ext uri="{FF2B5EF4-FFF2-40B4-BE49-F238E27FC236}">
                  <a16:creationId xmlns:a16="http://schemas.microsoft.com/office/drawing/2014/main" id="{07AF8DB0-0068-D843-A5BA-0BB6EAF266BF}"/>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66" y="0"/>
              <a:ext cx="4064000" cy="3187700"/>
            </a:xfrm>
            <a:prstGeom prst="rect">
              <a:avLst/>
            </a:prstGeom>
          </p:spPr>
        </p:pic>
        <p:sp>
          <p:nvSpPr>
            <p:cNvPr id="17" name="Text Box 2">
              <a:extLst>
                <a:ext uri="{FF2B5EF4-FFF2-40B4-BE49-F238E27FC236}">
                  <a16:creationId xmlns:a16="http://schemas.microsoft.com/office/drawing/2014/main" id="{057158F8-3C8C-CF4F-A7D0-62F36E06CF12}"/>
                </a:ext>
              </a:extLst>
            </p:cNvPr>
            <p:cNvSpPr txBox="1"/>
            <p:nvPr/>
          </p:nvSpPr>
          <p:spPr>
            <a:xfrm>
              <a:off x="0" y="3187124"/>
              <a:ext cx="4064000" cy="231140"/>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en-GB" sz="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This Photo</a:t>
              </a:r>
              <a:r>
                <a:rPr lang="en-GB" sz="90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GB" sz="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CC BY-SA-NC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Footer Placeholder 2">
            <a:extLst>
              <a:ext uri="{FF2B5EF4-FFF2-40B4-BE49-F238E27FC236}">
                <a16:creationId xmlns:a16="http://schemas.microsoft.com/office/drawing/2014/main" id="{4B61A617-094A-E944-BDBB-4C92597C0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584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98B459-14E8-5649-9E96-D62B31F52BE0}"/>
              </a:ext>
            </a:extLst>
          </p:cNvPr>
          <p:cNvSpPr>
            <a:spLocks noGrp="1"/>
          </p:cNvSpPr>
          <p:nvPr>
            <p:ph type="sldNum" sz="quarter" idx="12"/>
          </p:nvPr>
        </p:nvSpPr>
        <p:spPr/>
        <p:txBody>
          <a:bodyPr/>
          <a:lstStyle/>
          <a:p>
            <a:fld id="{00000000-1234-1234-1234-123412341234}" type="slidenum">
              <a:rPr lang="en-GB" smtClean="0"/>
              <a:pPr/>
              <a:t>23</a:t>
            </a:fld>
            <a:endParaRPr lang="en-GB"/>
          </a:p>
        </p:txBody>
      </p:sp>
      <p:sp>
        <p:nvSpPr>
          <p:cNvPr id="2" name="Title 1">
            <a:extLst>
              <a:ext uri="{FF2B5EF4-FFF2-40B4-BE49-F238E27FC236}">
                <a16:creationId xmlns:a16="http://schemas.microsoft.com/office/drawing/2014/main" id="{7D627325-9745-8140-A4DF-D4D5D371CE81}"/>
              </a:ext>
            </a:extLst>
          </p:cNvPr>
          <p:cNvSpPr>
            <a:spLocks noGrp="1"/>
          </p:cNvSpPr>
          <p:nvPr>
            <p:ph type="title" idx="4294967295"/>
          </p:nvPr>
        </p:nvSpPr>
        <p:spPr>
          <a:xfrm>
            <a:off x="152400" y="124689"/>
            <a:ext cx="8521700" cy="390210"/>
          </a:xfrm>
        </p:spPr>
        <p:txBody>
          <a:bodyPr>
            <a:noAutofit/>
          </a:bodyPr>
          <a:lstStyle/>
          <a:p>
            <a:pPr algn="l"/>
            <a:r>
              <a:rPr lang="en-GB" sz="2800" dirty="0">
                <a:solidFill>
                  <a:srgbClr val="E62247"/>
                </a:solidFill>
              </a:rPr>
              <a:t>…and more</a:t>
            </a:r>
          </a:p>
        </p:txBody>
      </p:sp>
      <p:sp>
        <p:nvSpPr>
          <p:cNvPr id="6" name="TextBox 5">
            <a:extLst>
              <a:ext uri="{FF2B5EF4-FFF2-40B4-BE49-F238E27FC236}">
                <a16:creationId xmlns:a16="http://schemas.microsoft.com/office/drawing/2014/main" id="{5D374845-D06C-7245-8F1A-ACA3F55FC850}"/>
              </a:ext>
            </a:extLst>
          </p:cNvPr>
          <p:cNvSpPr txBox="1"/>
          <p:nvPr/>
        </p:nvSpPr>
        <p:spPr>
          <a:xfrm>
            <a:off x="278160" y="4294600"/>
            <a:ext cx="7413808" cy="369332"/>
          </a:xfrm>
          <a:prstGeom prst="rect">
            <a:avLst/>
          </a:prstGeom>
          <a:noFill/>
        </p:spPr>
        <p:txBody>
          <a:bodyPr wrap="square">
            <a:spAutoFit/>
          </a:bodyPr>
          <a:lstStyle/>
          <a:p>
            <a:pPr algn="ctr"/>
            <a:r>
              <a:rPr lang="en-GB" dirty="0">
                <a:latin typeface="Arial" panose="020B0604020202020204" pitchFamily="34" charset="0"/>
                <a:cs typeface="Arial" panose="020B0604020202020204" pitchFamily="34" charset="0"/>
                <a:hlinkClick r:id="rId3"/>
              </a:rPr>
              <a:t>https://www.transum.org/software/Fun_Maths/People_Maths.asp</a:t>
            </a:r>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D2A2D05-8127-C946-B1DB-073E52B261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160" y="1437671"/>
            <a:ext cx="2363509" cy="2498709"/>
          </a:xfrm>
          <a:prstGeom prst="rect">
            <a:avLst/>
          </a:prstGeom>
        </p:spPr>
      </p:pic>
      <p:pic>
        <p:nvPicPr>
          <p:cNvPr id="5" name="Picture 4">
            <a:extLst>
              <a:ext uri="{FF2B5EF4-FFF2-40B4-BE49-F238E27FC236}">
                <a16:creationId xmlns:a16="http://schemas.microsoft.com/office/drawing/2014/main" id="{71EE0E90-2656-8015-CE85-2F2C7154DF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2662284" y="1097614"/>
            <a:ext cx="3183964" cy="2614271"/>
          </a:xfrm>
          <a:prstGeom prst="rect">
            <a:avLst/>
          </a:prstGeom>
        </p:spPr>
      </p:pic>
      <p:pic>
        <p:nvPicPr>
          <p:cNvPr id="9" name="Picture 8">
            <a:extLst>
              <a:ext uri="{FF2B5EF4-FFF2-40B4-BE49-F238E27FC236}">
                <a16:creationId xmlns:a16="http://schemas.microsoft.com/office/drawing/2014/main" id="{4F2FE273-AF05-5BA3-E256-5A8A40168F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66865" y="1487810"/>
            <a:ext cx="2777434" cy="2508921"/>
          </a:xfrm>
          <a:prstGeom prst="rect">
            <a:avLst/>
          </a:prstGeom>
        </p:spPr>
      </p:pic>
    </p:spTree>
    <p:extLst>
      <p:ext uri="{BB962C8B-B14F-4D97-AF65-F5344CB8AC3E}">
        <p14:creationId xmlns:p14="http://schemas.microsoft.com/office/powerpoint/2010/main" val="6706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2C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E900-DC94-A34B-B2C0-DA2D3E9CAF5B}"/>
              </a:ext>
            </a:extLst>
          </p:cNvPr>
          <p:cNvSpPr>
            <a:spLocks noGrp="1"/>
          </p:cNvSpPr>
          <p:nvPr>
            <p:ph type="ctrTitle"/>
          </p:nvPr>
        </p:nvSpPr>
        <p:spPr/>
        <p:txBody>
          <a:bodyPr/>
          <a:lstStyle/>
          <a:p>
            <a:r>
              <a:rPr lang="en-GB" dirty="0"/>
              <a:t>05</a:t>
            </a:r>
          </a:p>
        </p:txBody>
      </p:sp>
      <p:sp>
        <p:nvSpPr>
          <p:cNvPr id="3" name="Subtitle 2">
            <a:extLst>
              <a:ext uri="{FF2B5EF4-FFF2-40B4-BE49-F238E27FC236}">
                <a16:creationId xmlns:a16="http://schemas.microsoft.com/office/drawing/2014/main" id="{11AFF25C-4B06-DA47-BEB0-2803C8AE3AB2}"/>
              </a:ext>
            </a:extLst>
          </p:cNvPr>
          <p:cNvSpPr>
            <a:spLocks noGrp="1"/>
          </p:cNvSpPr>
          <p:nvPr>
            <p:ph type="subTitle" idx="1"/>
          </p:nvPr>
        </p:nvSpPr>
        <p:spPr/>
        <p:txBody>
          <a:bodyPr/>
          <a:lstStyle/>
          <a:p>
            <a:pPr>
              <a:lnSpc>
                <a:spcPct val="100000"/>
              </a:lnSpc>
            </a:pPr>
            <a:r>
              <a:rPr lang="en-GB" sz="3200" dirty="0"/>
              <a:t>Using manipulatives to scaffold a tricky topic</a:t>
            </a:r>
          </a:p>
        </p:txBody>
      </p:sp>
    </p:spTree>
    <p:extLst>
      <p:ext uri="{BB962C8B-B14F-4D97-AF65-F5344CB8AC3E}">
        <p14:creationId xmlns:p14="http://schemas.microsoft.com/office/powerpoint/2010/main" val="2514064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1FB660-EBA0-F04A-A166-E1E9BF0EF71C}"/>
              </a:ext>
            </a:extLst>
          </p:cNvPr>
          <p:cNvSpPr>
            <a:spLocks noGrp="1"/>
          </p:cNvSpPr>
          <p:nvPr>
            <p:ph type="title"/>
          </p:nvPr>
        </p:nvSpPr>
        <p:spPr>
          <a:xfrm>
            <a:off x="232949" y="458323"/>
            <a:ext cx="8437563" cy="699425"/>
          </a:xfrm>
        </p:spPr>
        <p:txBody>
          <a:bodyPr>
            <a:normAutofit/>
          </a:bodyPr>
          <a:lstStyle/>
          <a:p>
            <a:r>
              <a:rPr lang="en-GB" dirty="0">
                <a:solidFill>
                  <a:srgbClr val="E62247"/>
                </a:solidFill>
              </a:rPr>
              <a:t>Exploring negative numbers</a:t>
            </a:r>
          </a:p>
        </p:txBody>
      </p:sp>
      <p:sp>
        <p:nvSpPr>
          <p:cNvPr id="10" name="Content Placeholder 9">
            <a:extLst>
              <a:ext uri="{FF2B5EF4-FFF2-40B4-BE49-F238E27FC236}">
                <a16:creationId xmlns:a16="http://schemas.microsoft.com/office/drawing/2014/main" id="{DB07672E-B7F4-6149-AE48-808E70EDFF0C}"/>
              </a:ext>
            </a:extLst>
          </p:cNvPr>
          <p:cNvSpPr>
            <a:spLocks noGrp="1"/>
          </p:cNvSpPr>
          <p:nvPr>
            <p:ph sz="quarter" idx="14"/>
          </p:nvPr>
        </p:nvSpPr>
        <p:spPr/>
        <p:txBody>
          <a:bodyPr>
            <a:normAutofit/>
          </a:bodyPr>
          <a:lstStyle/>
          <a:p>
            <a:pPr>
              <a:lnSpc>
                <a:spcPct val="100000"/>
              </a:lnSpc>
            </a:pPr>
            <a:endParaRPr lang="en-GB" sz="2800" b="0" dirty="0"/>
          </a:p>
          <a:p>
            <a:pPr>
              <a:lnSpc>
                <a:spcPct val="100000"/>
              </a:lnSpc>
            </a:pPr>
            <a:endParaRPr lang="en-GB" sz="2800" b="0" dirty="0"/>
          </a:p>
          <a:p>
            <a:pPr>
              <a:lnSpc>
                <a:spcPct val="100000"/>
              </a:lnSpc>
            </a:pPr>
            <a:endParaRPr lang="en-GB" sz="2800" b="0" dirty="0"/>
          </a:p>
          <a:p>
            <a:pPr>
              <a:lnSpc>
                <a:spcPct val="100000"/>
              </a:lnSpc>
            </a:pPr>
            <a:r>
              <a:rPr lang="en-GB" sz="2800" b="0" dirty="0">
                <a:latin typeface="Arial" panose="020B0604020202020204" pitchFamily="34" charset="0"/>
                <a:cs typeface="Arial" panose="020B0604020202020204" pitchFamily="34" charset="0"/>
              </a:rPr>
              <a:t>Double sided counters are helpful. </a:t>
            </a:r>
          </a:p>
        </p:txBody>
      </p:sp>
      <p:sp>
        <p:nvSpPr>
          <p:cNvPr id="11" name="Content Placeholder 10">
            <a:extLst>
              <a:ext uri="{FF2B5EF4-FFF2-40B4-BE49-F238E27FC236}">
                <a16:creationId xmlns:a16="http://schemas.microsoft.com/office/drawing/2014/main" id="{2390AE11-F8D2-9A44-813E-833CD703CD23}"/>
              </a:ext>
            </a:extLst>
          </p:cNvPr>
          <p:cNvSpPr>
            <a:spLocks noGrp="1"/>
          </p:cNvSpPr>
          <p:nvPr>
            <p:ph sz="quarter" idx="17"/>
          </p:nvPr>
        </p:nvSpPr>
        <p:spPr/>
        <p:txBody>
          <a:bodyPr/>
          <a:lstStyle/>
          <a:p>
            <a:r>
              <a:rPr lang="en-GB" dirty="0">
                <a:solidFill>
                  <a:srgbClr val="FF0000"/>
                </a:solidFill>
              </a:rPr>
              <a:t>-</a:t>
            </a:r>
          </a:p>
        </p:txBody>
      </p:sp>
      <p:pic>
        <p:nvPicPr>
          <p:cNvPr id="3" name="Picture 2">
            <a:extLst>
              <a:ext uri="{FF2B5EF4-FFF2-40B4-BE49-F238E27FC236}">
                <a16:creationId xmlns:a16="http://schemas.microsoft.com/office/drawing/2014/main" id="{C7658584-6E1A-584C-848A-71354E1A39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1731" y="1584325"/>
            <a:ext cx="3860038" cy="2571750"/>
          </a:xfrm>
          <a:prstGeom prst="rect">
            <a:avLst/>
          </a:prstGeom>
        </p:spPr>
      </p:pic>
      <p:sp>
        <p:nvSpPr>
          <p:cNvPr id="2" name="Footer Placeholder 1">
            <a:extLst>
              <a:ext uri="{FF2B5EF4-FFF2-40B4-BE49-F238E27FC236}">
                <a16:creationId xmlns:a16="http://schemas.microsoft.com/office/drawing/2014/main" id="{75B5D91D-D7D0-2D43-A299-33CA603AF060}"/>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14EF3E96-1290-D946-8B80-44370BEEAB87}"/>
              </a:ext>
            </a:extLst>
          </p:cNvPr>
          <p:cNvSpPr>
            <a:spLocks noGrp="1"/>
          </p:cNvSpPr>
          <p:nvPr>
            <p:ph type="sldNum" sz="quarter" idx="11"/>
          </p:nvPr>
        </p:nvSpPr>
        <p:spPr/>
        <p:txBody>
          <a:bodyPr/>
          <a:lstStyle/>
          <a:p>
            <a:fld id="{DA2C159E-F13C-4A85-9A41-E7669D3E0D70}" type="slidenum">
              <a:rPr lang="en-GB" smtClean="0"/>
              <a:pPr/>
              <a:t>25</a:t>
            </a:fld>
            <a:endParaRPr lang="en-GB"/>
          </a:p>
        </p:txBody>
      </p:sp>
    </p:spTree>
    <p:extLst>
      <p:ext uri="{BB962C8B-B14F-4D97-AF65-F5344CB8AC3E}">
        <p14:creationId xmlns:p14="http://schemas.microsoft.com/office/powerpoint/2010/main" val="1195058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E82F9252-517B-4361-BE32-7CB25F2DA19E}"/>
              </a:ext>
            </a:extLst>
          </p:cNvPr>
          <p:cNvSpPr txBox="1">
            <a:spLocks/>
          </p:cNvSpPr>
          <p:nvPr/>
        </p:nvSpPr>
        <p:spPr>
          <a:xfrm>
            <a:off x="399401" y="129645"/>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Bariol Bold" panose="02000506040000020003" pitchFamily="2" charset="0"/>
                <a:ea typeface="+mj-ea"/>
                <a:cs typeface="+mj-cs"/>
              </a:defRPr>
            </a:lvl1pPr>
          </a:lstStyle>
          <a:p>
            <a:r>
              <a:rPr lang="en-GB" sz="2000" b="1" dirty="0">
                <a:solidFill>
                  <a:srgbClr val="E62247"/>
                </a:solidFill>
                <a:latin typeface="Arial" panose="020B0604020202020204" pitchFamily="34" charset="0"/>
                <a:cs typeface="Arial" panose="020B0604020202020204" pitchFamily="34" charset="0"/>
              </a:rPr>
              <a:t>What number does this represent?</a:t>
            </a:r>
            <a:endParaRPr lang="en-GB" sz="2000" b="1" dirty="0"/>
          </a:p>
        </p:txBody>
      </p:sp>
      <p:sp>
        <p:nvSpPr>
          <p:cNvPr id="23" name="Oval 22">
            <a:extLst>
              <a:ext uri="{FF2B5EF4-FFF2-40B4-BE49-F238E27FC236}">
                <a16:creationId xmlns:a16="http://schemas.microsoft.com/office/drawing/2014/main" id="{068897B5-4842-4575-BE99-B2D3180D5E44}"/>
              </a:ext>
            </a:extLst>
          </p:cNvPr>
          <p:cNvSpPr/>
          <p:nvPr/>
        </p:nvSpPr>
        <p:spPr>
          <a:xfrm>
            <a:off x="2832729" y="1813571"/>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67087568-478D-4A4E-AB19-3484CDD06199}"/>
              </a:ext>
            </a:extLst>
          </p:cNvPr>
          <p:cNvSpPr/>
          <p:nvPr/>
        </p:nvSpPr>
        <p:spPr>
          <a:xfrm>
            <a:off x="5978529" y="1927870"/>
            <a:ext cx="609910" cy="609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068897B5-4842-4575-BE99-B2D3180D5E44}"/>
              </a:ext>
            </a:extLst>
          </p:cNvPr>
          <p:cNvSpPr/>
          <p:nvPr/>
        </p:nvSpPr>
        <p:spPr>
          <a:xfrm>
            <a:off x="3732841" y="1622916"/>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68897B5-4842-4575-BE99-B2D3180D5E44}"/>
              </a:ext>
            </a:extLst>
          </p:cNvPr>
          <p:cNvSpPr/>
          <p:nvPr/>
        </p:nvSpPr>
        <p:spPr>
          <a:xfrm>
            <a:off x="3427886" y="2875817"/>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068897B5-4842-4575-BE99-B2D3180D5E44}"/>
              </a:ext>
            </a:extLst>
          </p:cNvPr>
          <p:cNvSpPr/>
          <p:nvPr/>
        </p:nvSpPr>
        <p:spPr>
          <a:xfrm>
            <a:off x="4485161" y="2118525"/>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67087568-478D-4A4E-AB19-3484CDD06199}"/>
              </a:ext>
            </a:extLst>
          </p:cNvPr>
          <p:cNvSpPr/>
          <p:nvPr/>
        </p:nvSpPr>
        <p:spPr>
          <a:xfrm>
            <a:off x="5095071" y="2961066"/>
            <a:ext cx="609910" cy="609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ounded Rectangle 28"/>
          <p:cNvSpPr/>
          <p:nvPr/>
        </p:nvSpPr>
        <p:spPr>
          <a:xfrm>
            <a:off x="6222670" y="3373477"/>
            <a:ext cx="2311731" cy="994172"/>
          </a:xfrm>
          <a:prstGeom prst="roundRect">
            <a:avLst/>
          </a:prstGeom>
          <a:solidFill>
            <a:schemeClr val="accent1">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lumMod val="50000"/>
                  </a:schemeClr>
                </a:solidFill>
                <a:latin typeface="Arial" panose="020B0604020202020204" pitchFamily="34" charset="0"/>
                <a:cs typeface="Arial" panose="020B0604020202020204" pitchFamily="34" charset="0"/>
              </a:rPr>
              <a:t>Why?</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184ABAF-4739-47CD-8227-9EADA0AFE4B8}"/>
                  </a:ext>
                </a:extLst>
              </p:cNvPr>
              <p:cNvSpPr txBox="1"/>
              <p:nvPr/>
            </p:nvSpPr>
            <p:spPr>
              <a:xfrm>
                <a:off x="1136440" y="3068037"/>
                <a:ext cx="990316" cy="412368"/>
              </a:xfrm>
              <a:prstGeom prst="rect">
                <a:avLst/>
              </a:prstGeom>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3300" i="1">
                        <a:solidFill>
                          <a:srgbClr val="000000"/>
                        </a:solidFill>
                        <a:latin typeface="Cambria Math" charset="0"/>
                        <a:ea typeface="Gill Sans MT" charset="0"/>
                        <a:cs typeface="Gill Sans MT" charset="0"/>
                      </a:rPr>
                      <m:t>= </m:t>
                    </m:r>
                  </m:oMath>
                </a14:m>
                <a:r>
                  <a:rPr lang="en-US" sz="3300" dirty="0">
                    <a:solidFill>
                      <a:srgbClr val="000000"/>
                    </a:solidFill>
                    <a:latin typeface="Bariol Regular" panose="02000506040000020003" pitchFamily="50" charset="0"/>
                    <a:ea typeface="Gill Sans MT" charset="0"/>
                    <a:cs typeface="Gill Sans MT" charset="0"/>
                  </a:rPr>
                  <a:t>+1</a:t>
                </a:r>
              </a:p>
            </p:txBody>
          </p:sp>
        </mc:Choice>
        <mc:Fallback xmlns="">
          <p:sp>
            <p:nvSpPr>
              <p:cNvPr id="32" name="TextBox 31">
                <a:extLst>
                  <a:ext uri="{FF2B5EF4-FFF2-40B4-BE49-F238E27FC236}">
                    <a16:creationId xmlns:a16="http://schemas.microsoft.com/office/drawing/2014/main" id="{7184ABAF-4739-47CD-8227-9EADA0AFE4B8}"/>
                  </a:ext>
                </a:extLst>
              </p:cNvPr>
              <p:cNvSpPr txBox="1">
                <a:spLocks noRot="1" noChangeAspect="1" noMove="1" noResize="1" noEditPoints="1" noAdjustHandles="1" noChangeArrowheads="1" noChangeShapeType="1" noTextEdit="1"/>
              </p:cNvSpPr>
              <p:nvPr/>
            </p:nvSpPr>
            <p:spPr>
              <a:xfrm>
                <a:off x="1136440" y="3068037"/>
                <a:ext cx="990316" cy="412368"/>
              </a:xfrm>
              <a:prstGeom prst="rect">
                <a:avLst/>
              </a:prstGeom>
              <a:blipFill>
                <a:blip r:embed="rId3"/>
                <a:stretch>
                  <a:fillRect l="-1266" t="-35294" r="-17722" b="-764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452967-396D-4B05-B205-2F04AD34843C}"/>
                  </a:ext>
                </a:extLst>
              </p:cNvPr>
              <p:cNvSpPr txBox="1"/>
              <p:nvPr/>
            </p:nvSpPr>
            <p:spPr>
              <a:xfrm>
                <a:off x="1136440" y="3948832"/>
                <a:ext cx="1423963" cy="412368"/>
              </a:xfrm>
              <a:prstGeom prst="rect">
                <a:avLst/>
              </a:prstGeom>
            </p:spPr>
            <p:txBody>
              <a:bodyPr vert="horz" lIns="68580" tIns="34290" rIns="68580" bIns="34290" rtlCol="0" anchor="t">
                <a:noAutofit/>
              </a:bodyPr>
              <a:lstStyle/>
              <a:p>
                <a:pPr>
                  <a:lnSpc>
                    <a:spcPct val="90000"/>
                  </a:lnSpc>
                  <a:spcBef>
                    <a:spcPct val="0"/>
                  </a:spcBef>
                  <a:spcAft>
                    <a:spcPts val="450"/>
                  </a:spcAft>
                </a:pPr>
                <a14:m>
                  <m:oMath xmlns:m="http://schemas.openxmlformats.org/officeDocument/2006/math">
                    <m:r>
                      <a:rPr lang="en-GB" sz="3300" i="1">
                        <a:solidFill>
                          <a:srgbClr val="000000"/>
                        </a:solidFill>
                        <a:latin typeface="Cambria Math" charset="0"/>
                        <a:ea typeface="Gill Sans MT" charset="0"/>
                        <a:cs typeface="Gill Sans MT" charset="0"/>
                      </a:rPr>
                      <m:t>=−</m:t>
                    </m:r>
                  </m:oMath>
                </a14:m>
                <a:r>
                  <a:rPr lang="en-US" sz="3300" dirty="0">
                    <a:solidFill>
                      <a:srgbClr val="000000"/>
                    </a:solidFill>
                    <a:latin typeface="Bariol Regular" panose="02000506040000020003" pitchFamily="50" charset="0"/>
                    <a:ea typeface="Gill Sans MT" charset="0"/>
                    <a:cs typeface="Gill Sans MT" charset="0"/>
                  </a:rPr>
                  <a:t>1</a:t>
                </a:r>
              </a:p>
            </p:txBody>
          </p:sp>
        </mc:Choice>
        <mc:Fallback xmlns="">
          <p:sp>
            <p:nvSpPr>
              <p:cNvPr id="33" name="TextBox 32">
                <a:extLst>
                  <a:ext uri="{FF2B5EF4-FFF2-40B4-BE49-F238E27FC236}">
                    <a16:creationId xmlns:a16="http://schemas.microsoft.com/office/drawing/2014/main" id="{FD452967-396D-4B05-B205-2F04AD34843C}"/>
                  </a:ext>
                </a:extLst>
              </p:cNvPr>
              <p:cNvSpPr txBox="1">
                <a:spLocks noRot="1" noChangeAspect="1" noMove="1" noResize="1" noEditPoints="1" noAdjustHandles="1" noChangeArrowheads="1" noChangeShapeType="1" noTextEdit="1"/>
              </p:cNvSpPr>
              <p:nvPr/>
            </p:nvSpPr>
            <p:spPr>
              <a:xfrm>
                <a:off x="1136440" y="3948832"/>
                <a:ext cx="1423963" cy="412368"/>
              </a:xfrm>
              <a:prstGeom prst="rect">
                <a:avLst/>
              </a:prstGeom>
              <a:blipFill>
                <a:blip r:embed="rId4"/>
                <a:stretch>
                  <a:fillRect l="-1770" t="-36364" b="-81818"/>
                </a:stretch>
              </a:blipFill>
            </p:spPr>
            <p:txBody>
              <a:bodyPr/>
              <a:lstStyle/>
              <a:p>
                <a:r>
                  <a:rPr lang="en-GB">
                    <a:noFill/>
                  </a:rPr>
                  <a:t> </a:t>
                </a:r>
              </a:p>
            </p:txBody>
          </p:sp>
        </mc:Fallback>
      </mc:AlternateContent>
      <p:sp>
        <p:nvSpPr>
          <p:cNvPr id="34" name="Oval 33">
            <a:extLst>
              <a:ext uri="{FF2B5EF4-FFF2-40B4-BE49-F238E27FC236}">
                <a16:creationId xmlns:a16="http://schemas.microsoft.com/office/drawing/2014/main" id="{068897B5-4842-4575-BE99-B2D3180D5E44}"/>
              </a:ext>
            </a:extLst>
          </p:cNvPr>
          <p:cNvSpPr/>
          <p:nvPr/>
        </p:nvSpPr>
        <p:spPr>
          <a:xfrm>
            <a:off x="459571" y="2969267"/>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67087568-478D-4A4E-AB19-3484CDD06199}"/>
              </a:ext>
            </a:extLst>
          </p:cNvPr>
          <p:cNvSpPr/>
          <p:nvPr/>
        </p:nvSpPr>
        <p:spPr>
          <a:xfrm>
            <a:off x="459571" y="3850062"/>
            <a:ext cx="609910" cy="609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Footer Placeholder 1">
            <a:extLst>
              <a:ext uri="{FF2B5EF4-FFF2-40B4-BE49-F238E27FC236}">
                <a16:creationId xmlns:a16="http://schemas.microsoft.com/office/drawing/2014/main" id="{6CA123C2-3965-9448-91EA-DB60BEED894A}"/>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8C377E4E-B323-E345-B0D7-C0B88B7D74B4}"/>
              </a:ext>
            </a:extLst>
          </p:cNvPr>
          <p:cNvSpPr>
            <a:spLocks noGrp="1"/>
          </p:cNvSpPr>
          <p:nvPr>
            <p:ph type="sldNum" sz="quarter" idx="12"/>
          </p:nvPr>
        </p:nvSpPr>
        <p:spPr/>
        <p:txBody>
          <a:bodyPr/>
          <a:lstStyle/>
          <a:p>
            <a:fld id="{86559B94-FB6D-C74C-9787-3307A060A93C}" type="slidenum">
              <a:rPr lang="en-US" smtClean="0"/>
              <a:t>26</a:t>
            </a:fld>
            <a:endParaRPr lang="en-US"/>
          </a:p>
        </p:txBody>
      </p:sp>
    </p:spTree>
    <p:extLst>
      <p:ext uri="{BB962C8B-B14F-4D97-AF65-F5344CB8AC3E}">
        <p14:creationId xmlns:p14="http://schemas.microsoft.com/office/powerpoint/2010/main" val="11849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E82F9252-517B-4361-BE32-7CB25F2DA19E}"/>
              </a:ext>
            </a:extLst>
          </p:cNvPr>
          <p:cNvSpPr txBox="1">
            <a:spLocks/>
          </p:cNvSpPr>
          <p:nvPr/>
        </p:nvSpPr>
        <p:spPr>
          <a:xfrm>
            <a:off x="382466" y="18150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Bariol Bold" panose="02000506040000020003" pitchFamily="2" charset="0"/>
                <a:ea typeface="+mj-ea"/>
                <a:cs typeface="+mj-cs"/>
              </a:defRPr>
            </a:lvl1pPr>
          </a:lstStyle>
          <a:p>
            <a:r>
              <a:rPr lang="en-GB" sz="2000" b="1" dirty="0">
                <a:solidFill>
                  <a:srgbClr val="E62247"/>
                </a:solidFill>
                <a:latin typeface="Arial" panose="020B0604020202020204" pitchFamily="34" charset="0"/>
                <a:cs typeface="Arial" panose="020B0604020202020204" pitchFamily="34" charset="0"/>
              </a:rPr>
              <a:t>Zero pairs</a:t>
            </a:r>
          </a:p>
        </p:txBody>
      </p:sp>
      <p:sp>
        <p:nvSpPr>
          <p:cNvPr id="23" name="Oval 22">
            <a:extLst>
              <a:ext uri="{FF2B5EF4-FFF2-40B4-BE49-F238E27FC236}">
                <a16:creationId xmlns:a16="http://schemas.microsoft.com/office/drawing/2014/main" id="{068897B5-4842-4575-BE99-B2D3180D5E44}"/>
              </a:ext>
            </a:extLst>
          </p:cNvPr>
          <p:cNvSpPr/>
          <p:nvPr/>
        </p:nvSpPr>
        <p:spPr>
          <a:xfrm>
            <a:off x="2832729" y="1813571"/>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068897B5-4842-4575-BE99-B2D3180D5E44}"/>
              </a:ext>
            </a:extLst>
          </p:cNvPr>
          <p:cNvSpPr/>
          <p:nvPr/>
        </p:nvSpPr>
        <p:spPr>
          <a:xfrm>
            <a:off x="3732841" y="1622916"/>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68897B5-4842-4575-BE99-B2D3180D5E44}"/>
              </a:ext>
            </a:extLst>
          </p:cNvPr>
          <p:cNvSpPr/>
          <p:nvPr/>
        </p:nvSpPr>
        <p:spPr>
          <a:xfrm>
            <a:off x="3427886" y="2875817"/>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068897B5-4842-4575-BE99-B2D3180D5E44}"/>
              </a:ext>
            </a:extLst>
          </p:cNvPr>
          <p:cNvSpPr/>
          <p:nvPr/>
        </p:nvSpPr>
        <p:spPr>
          <a:xfrm>
            <a:off x="4485161" y="2118525"/>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67087568-478D-4A4E-AB19-3484CDD06199}"/>
              </a:ext>
            </a:extLst>
          </p:cNvPr>
          <p:cNvSpPr/>
          <p:nvPr/>
        </p:nvSpPr>
        <p:spPr>
          <a:xfrm>
            <a:off x="5095071" y="2961066"/>
            <a:ext cx="609910" cy="609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184ABAF-4739-47CD-8227-9EADA0AFE4B8}"/>
                  </a:ext>
                </a:extLst>
              </p:cNvPr>
              <p:cNvSpPr txBox="1"/>
              <p:nvPr/>
            </p:nvSpPr>
            <p:spPr>
              <a:xfrm>
                <a:off x="1136440" y="3068037"/>
                <a:ext cx="970670" cy="412368"/>
              </a:xfrm>
              <a:prstGeom prst="rect">
                <a:avLst/>
              </a:prstGeom>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3300" i="1">
                        <a:solidFill>
                          <a:srgbClr val="000000"/>
                        </a:solidFill>
                        <a:latin typeface="Cambria Math" charset="0"/>
                        <a:ea typeface="Gill Sans MT" charset="0"/>
                        <a:cs typeface="Gill Sans MT" charset="0"/>
                      </a:rPr>
                      <m:t>= </m:t>
                    </m:r>
                  </m:oMath>
                </a14:m>
                <a:r>
                  <a:rPr lang="en-US" sz="3300" dirty="0">
                    <a:solidFill>
                      <a:srgbClr val="000000"/>
                    </a:solidFill>
                    <a:latin typeface="Bariol Regular" panose="02000506040000020003" pitchFamily="50" charset="0"/>
                    <a:ea typeface="Gill Sans MT" charset="0"/>
                    <a:cs typeface="Gill Sans MT" charset="0"/>
                  </a:rPr>
                  <a:t>+1</a:t>
                </a:r>
              </a:p>
            </p:txBody>
          </p:sp>
        </mc:Choice>
        <mc:Fallback xmlns="">
          <p:sp>
            <p:nvSpPr>
              <p:cNvPr id="32" name="TextBox 31">
                <a:extLst>
                  <a:ext uri="{FF2B5EF4-FFF2-40B4-BE49-F238E27FC236}">
                    <a16:creationId xmlns:a16="http://schemas.microsoft.com/office/drawing/2014/main" id="{7184ABAF-4739-47CD-8227-9EADA0AFE4B8}"/>
                  </a:ext>
                </a:extLst>
              </p:cNvPr>
              <p:cNvSpPr txBox="1">
                <a:spLocks noRot="1" noChangeAspect="1" noMove="1" noResize="1" noEditPoints="1" noAdjustHandles="1" noChangeArrowheads="1" noChangeShapeType="1" noTextEdit="1"/>
              </p:cNvSpPr>
              <p:nvPr/>
            </p:nvSpPr>
            <p:spPr>
              <a:xfrm>
                <a:off x="1136440" y="3068037"/>
                <a:ext cx="970670" cy="412368"/>
              </a:xfrm>
              <a:prstGeom prst="rect">
                <a:avLst/>
              </a:prstGeom>
              <a:blipFill>
                <a:blip r:embed="rId3"/>
                <a:stretch>
                  <a:fillRect l="-2564" t="-35294" r="-17949" b="-764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452967-396D-4B05-B205-2F04AD34843C}"/>
                  </a:ext>
                </a:extLst>
              </p:cNvPr>
              <p:cNvSpPr txBox="1"/>
              <p:nvPr/>
            </p:nvSpPr>
            <p:spPr>
              <a:xfrm>
                <a:off x="1136440" y="3948832"/>
                <a:ext cx="1423963" cy="412368"/>
              </a:xfrm>
              <a:prstGeom prst="rect">
                <a:avLst/>
              </a:prstGeom>
            </p:spPr>
            <p:txBody>
              <a:bodyPr vert="horz" lIns="68580" tIns="34290" rIns="68580" bIns="34290" rtlCol="0" anchor="t">
                <a:noAutofit/>
              </a:bodyPr>
              <a:lstStyle/>
              <a:p>
                <a:pPr>
                  <a:lnSpc>
                    <a:spcPct val="90000"/>
                  </a:lnSpc>
                  <a:spcBef>
                    <a:spcPct val="0"/>
                  </a:spcBef>
                  <a:spcAft>
                    <a:spcPts val="450"/>
                  </a:spcAft>
                </a:pPr>
                <a14:m>
                  <m:oMath xmlns:m="http://schemas.openxmlformats.org/officeDocument/2006/math">
                    <m:r>
                      <a:rPr lang="en-GB" sz="3300" i="1">
                        <a:solidFill>
                          <a:srgbClr val="000000"/>
                        </a:solidFill>
                        <a:latin typeface="Cambria Math" charset="0"/>
                        <a:ea typeface="Gill Sans MT" charset="0"/>
                        <a:cs typeface="Gill Sans MT" charset="0"/>
                      </a:rPr>
                      <m:t>=−</m:t>
                    </m:r>
                  </m:oMath>
                </a14:m>
                <a:r>
                  <a:rPr lang="en-US" sz="3300" dirty="0">
                    <a:solidFill>
                      <a:srgbClr val="000000"/>
                    </a:solidFill>
                    <a:latin typeface="Bariol Regular" panose="02000506040000020003" pitchFamily="50" charset="0"/>
                    <a:ea typeface="Gill Sans MT" charset="0"/>
                    <a:cs typeface="Gill Sans MT" charset="0"/>
                  </a:rPr>
                  <a:t>1</a:t>
                </a:r>
              </a:p>
            </p:txBody>
          </p:sp>
        </mc:Choice>
        <mc:Fallback xmlns="">
          <p:sp>
            <p:nvSpPr>
              <p:cNvPr id="33" name="TextBox 32">
                <a:extLst>
                  <a:ext uri="{FF2B5EF4-FFF2-40B4-BE49-F238E27FC236}">
                    <a16:creationId xmlns:a16="http://schemas.microsoft.com/office/drawing/2014/main" id="{FD452967-396D-4B05-B205-2F04AD34843C}"/>
                  </a:ext>
                </a:extLst>
              </p:cNvPr>
              <p:cNvSpPr txBox="1">
                <a:spLocks noRot="1" noChangeAspect="1" noMove="1" noResize="1" noEditPoints="1" noAdjustHandles="1" noChangeArrowheads="1" noChangeShapeType="1" noTextEdit="1"/>
              </p:cNvSpPr>
              <p:nvPr/>
            </p:nvSpPr>
            <p:spPr>
              <a:xfrm>
                <a:off x="1136440" y="3948832"/>
                <a:ext cx="1423963" cy="412368"/>
              </a:xfrm>
              <a:prstGeom prst="rect">
                <a:avLst/>
              </a:prstGeom>
              <a:blipFill>
                <a:blip r:embed="rId4"/>
                <a:stretch>
                  <a:fillRect l="-1770" t="-36364" b="-81818"/>
                </a:stretch>
              </a:blipFill>
            </p:spPr>
            <p:txBody>
              <a:bodyPr/>
              <a:lstStyle/>
              <a:p>
                <a:r>
                  <a:rPr lang="en-GB">
                    <a:noFill/>
                  </a:rPr>
                  <a:t> </a:t>
                </a:r>
              </a:p>
            </p:txBody>
          </p:sp>
        </mc:Fallback>
      </mc:AlternateContent>
      <p:sp>
        <p:nvSpPr>
          <p:cNvPr id="34" name="Oval 33">
            <a:extLst>
              <a:ext uri="{FF2B5EF4-FFF2-40B4-BE49-F238E27FC236}">
                <a16:creationId xmlns:a16="http://schemas.microsoft.com/office/drawing/2014/main" id="{068897B5-4842-4575-BE99-B2D3180D5E44}"/>
              </a:ext>
            </a:extLst>
          </p:cNvPr>
          <p:cNvSpPr/>
          <p:nvPr/>
        </p:nvSpPr>
        <p:spPr>
          <a:xfrm>
            <a:off x="459571" y="2969267"/>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67087568-478D-4A4E-AB19-3484CDD06199}"/>
              </a:ext>
            </a:extLst>
          </p:cNvPr>
          <p:cNvSpPr/>
          <p:nvPr/>
        </p:nvSpPr>
        <p:spPr>
          <a:xfrm>
            <a:off x="459571" y="3850062"/>
            <a:ext cx="609910" cy="609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ounded Rectangle 1"/>
          <p:cNvSpPr/>
          <p:nvPr/>
        </p:nvSpPr>
        <p:spPr>
          <a:xfrm>
            <a:off x="3355145" y="2732649"/>
            <a:ext cx="970671" cy="928468"/>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ounded Rectangle 14"/>
          <p:cNvSpPr/>
          <p:nvPr/>
        </p:nvSpPr>
        <p:spPr>
          <a:xfrm>
            <a:off x="4387363" y="1950134"/>
            <a:ext cx="970671" cy="928468"/>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a:extLst>
              <a:ext uri="{FF2B5EF4-FFF2-40B4-BE49-F238E27FC236}">
                <a16:creationId xmlns:a16="http://schemas.microsoft.com/office/drawing/2014/main" id="{67087568-478D-4A4E-AB19-3484CDD06199}"/>
              </a:ext>
            </a:extLst>
          </p:cNvPr>
          <p:cNvSpPr/>
          <p:nvPr/>
        </p:nvSpPr>
        <p:spPr>
          <a:xfrm>
            <a:off x="5978529" y="1927870"/>
            <a:ext cx="609910" cy="609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a:extLst>
              <a:ext uri="{FF2B5EF4-FFF2-40B4-BE49-F238E27FC236}">
                <a16:creationId xmlns:a16="http://schemas.microsoft.com/office/drawing/2014/main" id="{D471A560-70C1-FF4D-AA21-F620A8ABE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B10FB7-B0B3-F547-90E9-5651AA1CC401}"/>
              </a:ext>
            </a:extLst>
          </p:cNvPr>
          <p:cNvSpPr>
            <a:spLocks noGrp="1"/>
          </p:cNvSpPr>
          <p:nvPr>
            <p:ph type="sldNum" sz="quarter" idx="12"/>
          </p:nvPr>
        </p:nvSpPr>
        <p:spPr/>
        <p:txBody>
          <a:bodyPr/>
          <a:lstStyle/>
          <a:p>
            <a:fld id="{86559B94-FB6D-C74C-9787-3307A060A93C}" type="slidenum">
              <a:rPr lang="en-US" smtClean="0"/>
              <a:t>27</a:t>
            </a:fld>
            <a:endParaRPr lang="en-US"/>
          </a:p>
        </p:txBody>
      </p:sp>
    </p:spTree>
    <p:extLst>
      <p:ext uri="{BB962C8B-B14F-4D97-AF65-F5344CB8AC3E}">
        <p14:creationId xmlns:p14="http://schemas.microsoft.com/office/powerpoint/2010/main" val="23871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6.25E-7 2.22222E-6 L -0.14362 0.02338 " pathEditMode="relative" rAng="0" ptsTypes="AA">
                                      <p:cBhvr>
                                        <p:cTn id="6" dur="2000" fill="hold"/>
                                        <p:tgtEl>
                                          <p:spTgt spid="24"/>
                                        </p:tgtEl>
                                        <p:attrNameLst>
                                          <p:attrName>ppt_x</p:attrName>
                                          <p:attrName>ppt_y</p:attrName>
                                        </p:attrNameLst>
                                      </p:cBhvr>
                                      <p:rCtr x="-7187" y="115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4.79167E-6 -3.7037E-6 L -0.16236 -0.00926 " pathEditMode="relative" rAng="0" ptsTypes="AA">
                                      <p:cBhvr>
                                        <p:cTn id="10" dur="2000" fill="hold"/>
                                        <p:tgtEl>
                                          <p:spTgt spid="28"/>
                                        </p:tgtEl>
                                        <p:attrNameLst>
                                          <p:attrName>ppt_x</p:attrName>
                                          <p:attrName>ppt_y</p:attrName>
                                        </p:attrNameLst>
                                      </p:cBhvr>
                                      <p:rCtr x="-8125" y="-463"/>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8" grpId="1" animBg="1"/>
      <p:bldP spid="2" grpId="0" animBg="1"/>
      <p:bldP spid="15" grpId="0" animBg="1"/>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b="1" dirty="0">
                <a:solidFill>
                  <a:srgbClr val="E62247"/>
                </a:solidFill>
              </a:rPr>
              <a:t>Represent the number 3</a:t>
            </a:r>
          </a:p>
        </p:txBody>
      </p:sp>
      <p:sp>
        <p:nvSpPr>
          <p:cNvPr id="3" name="Content Placeholder 2"/>
          <p:cNvSpPr>
            <a:spLocks noGrp="1"/>
          </p:cNvSpPr>
          <p:nvPr>
            <p:ph sz="half" idx="1"/>
          </p:nvPr>
        </p:nvSpPr>
        <p:spPr>
          <a:xfrm>
            <a:off x="628650" y="1369219"/>
            <a:ext cx="5463392" cy="3263504"/>
          </a:xfrm>
        </p:spPr>
        <p:txBody>
          <a:bodyPr/>
          <a:lstStyle/>
          <a:p>
            <a:r>
              <a:rPr lang="en-GB" dirty="0">
                <a:latin typeface="Arial" panose="020B0604020202020204" pitchFamily="34" charset="0"/>
                <a:cs typeface="Arial" panose="020B0604020202020204" pitchFamily="34" charset="0"/>
              </a:rPr>
              <a:t>Using  3 counters</a:t>
            </a:r>
          </a:p>
          <a:p>
            <a:r>
              <a:rPr lang="en-GB" dirty="0">
                <a:latin typeface="Arial" panose="020B0604020202020204" pitchFamily="34" charset="0"/>
                <a:cs typeface="Arial" panose="020B0604020202020204" pitchFamily="34" charset="0"/>
              </a:rPr>
              <a:t>Using  5 counters</a:t>
            </a:r>
          </a:p>
          <a:p>
            <a:r>
              <a:rPr lang="en-GB" dirty="0">
                <a:latin typeface="Arial" panose="020B0604020202020204" pitchFamily="34" charset="0"/>
                <a:cs typeface="Arial" panose="020B0604020202020204" pitchFamily="34" charset="0"/>
              </a:rPr>
              <a:t>Using  9 counters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84ABAF-4739-47CD-8227-9EADA0AFE4B8}"/>
                  </a:ext>
                </a:extLst>
              </p:cNvPr>
              <p:cNvSpPr txBox="1"/>
              <p:nvPr/>
            </p:nvSpPr>
            <p:spPr>
              <a:xfrm>
                <a:off x="7127104" y="1837631"/>
                <a:ext cx="1013595" cy="412368"/>
              </a:xfrm>
              <a:prstGeom prst="rect">
                <a:avLst/>
              </a:prstGeom>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3300" i="1">
                        <a:solidFill>
                          <a:srgbClr val="000000"/>
                        </a:solidFill>
                        <a:latin typeface="Cambria Math" charset="0"/>
                        <a:ea typeface="Gill Sans MT" charset="0"/>
                        <a:cs typeface="Gill Sans MT" charset="0"/>
                      </a:rPr>
                      <m:t>= </m:t>
                    </m:r>
                  </m:oMath>
                </a14:m>
                <a:r>
                  <a:rPr lang="en-US" sz="3300" dirty="0">
                    <a:solidFill>
                      <a:srgbClr val="000000"/>
                    </a:solidFill>
                    <a:latin typeface="Bariol Regular" panose="02000506040000020003" pitchFamily="50" charset="0"/>
                    <a:ea typeface="Gill Sans MT" charset="0"/>
                    <a:cs typeface="Gill Sans MT" charset="0"/>
                  </a:rPr>
                  <a:t>+1</a:t>
                </a:r>
              </a:p>
            </p:txBody>
          </p:sp>
        </mc:Choice>
        <mc:Fallback xmlns="">
          <p:sp>
            <p:nvSpPr>
              <p:cNvPr id="5" name="TextBox 4">
                <a:extLst>
                  <a:ext uri="{FF2B5EF4-FFF2-40B4-BE49-F238E27FC236}">
                    <a16:creationId xmlns:a16="http://schemas.microsoft.com/office/drawing/2014/main" id="{7184ABAF-4739-47CD-8227-9EADA0AFE4B8}"/>
                  </a:ext>
                </a:extLst>
              </p:cNvPr>
              <p:cNvSpPr txBox="1">
                <a:spLocks noRot="1" noChangeAspect="1" noMove="1" noResize="1" noEditPoints="1" noAdjustHandles="1" noChangeArrowheads="1" noChangeShapeType="1" noTextEdit="1"/>
              </p:cNvSpPr>
              <p:nvPr/>
            </p:nvSpPr>
            <p:spPr>
              <a:xfrm>
                <a:off x="7127104" y="1837631"/>
                <a:ext cx="1013595" cy="412368"/>
              </a:xfrm>
              <a:prstGeom prst="rect">
                <a:avLst/>
              </a:prstGeom>
              <a:blipFill>
                <a:blip r:embed="rId3"/>
                <a:stretch>
                  <a:fillRect t="-35294" r="-16250" b="-764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D452967-396D-4B05-B205-2F04AD34843C}"/>
                  </a:ext>
                </a:extLst>
              </p:cNvPr>
              <p:cNvSpPr txBox="1"/>
              <p:nvPr/>
            </p:nvSpPr>
            <p:spPr>
              <a:xfrm>
                <a:off x="7127105" y="2718426"/>
                <a:ext cx="1423963" cy="412368"/>
              </a:xfrm>
              <a:prstGeom prst="rect">
                <a:avLst/>
              </a:prstGeom>
            </p:spPr>
            <p:txBody>
              <a:bodyPr vert="horz" lIns="68580" tIns="34290" rIns="68580" bIns="34290" rtlCol="0" anchor="t">
                <a:noAutofit/>
              </a:bodyPr>
              <a:lstStyle/>
              <a:p>
                <a:pPr>
                  <a:lnSpc>
                    <a:spcPct val="90000"/>
                  </a:lnSpc>
                  <a:spcBef>
                    <a:spcPct val="0"/>
                  </a:spcBef>
                  <a:spcAft>
                    <a:spcPts val="450"/>
                  </a:spcAft>
                </a:pPr>
                <a14:m>
                  <m:oMath xmlns:m="http://schemas.openxmlformats.org/officeDocument/2006/math">
                    <m:r>
                      <a:rPr lang="en-GB" sz="3300" i="1">
                        <a:solidFill>
                          <a:srgbClr val="000000"/>
                        </a:solidFill>
                        <a:latin typeface="Cambria Math" charset="0"/>
                        <a:ea typeface="Gill Sans MT" charset="0"/>
                        <a:cs typeface="Gill Sans MT" charset="0"/>
                      </a:rPr>
                      <m:t>=−</m:t>
                    </m:r>
                  </m:oMath>
                </a14:m>
                <a:r>
                  <a:rPr lang="en-US" sz="3300" dirty="0">
                    <a:solidFill>
                      <a:srgbClr val="000000"/>
                    </a:solidFill>
                    <a:latin typeface="Bariol Regular" panose="02000506040000020003" pitchFamily="50" charset="0"/>
                    <a:ea typeface="Gill Sans MT" charset="0"/>
                    <a:cs typeface="Gill Sans MT" charset="0"/>
                  </a:rPr>
                  <a:t>1</a:t>
                </a:r>
              </a:p>
            </p:txBody>
          </p:sp>
        </mc:Choice>
        <mc:Fallback xmlns="">
          <p:sp>
            <p:nvSpPr>
              <p:cNvPr id="6" name="TextBox 5">
                <a:extLst>
                  <a:ext uri="{FF2B5EF4-FFF2-40B4-BE49-F238E27FC236}">
                    <a16:creationId xmlns:a16="http://schemas.microsoft.com/office/drawing/2014/main" id="{FD452967-396D-4B05-B205-2F04AD34843C}"/>
                  </a:ext>
                </a:extLst>
              </p:cNvPr>
              <p:cNvSpPr txBox="1">
                <a:spLocks noRot="1" noChangeAspect="1" noMove="1" noResize="1" noEditPoints="1" noAdjustHandles="1" noChangeArrowheads="1" noChangeShapeType="1" noTextEdit="1"/>
              </p:cNvSpPr>
              <p:nvPr/>
            </p:nvSpPr>
            <p:spPr>
              <a:xfrm>
                <a:off x="7127105" y="2718426"/>
                <a:ext cx="1423963" cy="412368"/>
              </a:xfrm>
              <a:prstGeom prst="rect">
                <a:avLst/>
              </a:prstGeom>
              <a:blipFill>
                <a:blip r:embed="rId4"/>
                <a:stretch>
                  <a:fillRect l="-1770" t="-36364" b="-81818"/>
                </a:stretch>
              </a:blipFill>
            </p:spPr>
            <p:txBody>
              <a:bodyPr/>
              <a:lstStyle/>
              <a:p>
                <a:r>
                  <a:rPr lang="en-GB">
                    <a:noFill/>
                  </a:rPr>
                  <a:t> </a:t>
                </a:r>
              </a:p>
            </p:txBody>
          </p:sp>
        </mc:Fallback>
      </mc:AlternateContent>
      <p:sp>
        <p:nvSpPr>
          <p:cNvPr id="7" name="Oval 6">
            <a:extLst>
              <a:ext uri="{FF2B5EF4-FFF2-40B4-BE49-F238E27FC236}">
                <a16:creationId xmlns:a16="http://schemas.microsoft.com/office/drawing/2014/main" id="{068897B5-4842-4575-BE99-B2D3180D5E44}"/>
              </a:ext>
            </a:extLst>
          </p:cNvPr>
          <p:cNvSpPr/>
          <p:nvPr/>
        </p:nvSpPr>
        <p:spPr>
          <a:xfrm>
            <a:off x="6450236" y="1738861"/>
            <a:ext cx="609910" cy="6099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67087568-478D-4A4E-AB19-3484CDD06199}"/>
              </a:ext>
            </a:extLst>
          </p:cNvPr>
          <p:cNvSpPr/>
          <p:nvPr/>
        </p:nvSpPr>
        <p:spPr>
          <a:xfrm>
            <a:off x="6450236" y="2619656"/>
            <a:ext cx="609910" cy="6099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3">
            <a:extLst>
              <a:ext uri="{FF2B5EF4-FFF2-40B4-BE49-F238E27FC236}">
                <a16:creationId xmlns:a16="http://schemas.microsoft.com/office/drawing/2014/main" id="{FE5F719F-54E8-A343-AAB1-9223A4580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29739-CA6B-1540-B4DA-61047FDA7B48}"/>
              </a:ext>
            </a:extLst>
          </p:cNvPr>
          <p:cNvSpPr>
            <a:spLocks noGrp="1"/>
          </p:cNvSpPr>
          <p:nvPr>
            <p:ph type="sldNum" sz="quarter" idx="12"/>
          </p:nvPr>
        </p:nvSpPr>
        <p:spPr/>
        <p:txBody>
          <a:bodyPr/>
          <a:lstStyle/>
          <a:p>
            <a:fld id="{86559B94-FB6D-C74C-9787-3307A060A93C}" type="slidenum">
              <a:rPr lang="en-US" smtClean="0"/>
              <a:t>28</a:t>
            </a:fld>
            <a:endParaRPr lang="en-US"/>
          </a:p>
        </p:txBody>
      </p:sp>
    </p:spTree>
    <p:extLst>
      <p:ext uri="{BB962C8B-B14F-4D97-AF65-F5344CB8AC3E}">
        <p14:creationId xmlns:p14="http://schemas.microsoft.com/office/powerpoint/2010/main" val="6304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A3DF666-AE07-4664-913A-0A7AA9BD4791}"/>
              </a:ext>
            </a:extLst>
          </p:cNvPr>
          <p:cNvGrpSpPr/>
          <p:nvPr/>
        </p:nvGrpSpPr>
        <p:grpSpPr>
          <a:xfrm rot="16200000">
            <a:off x="1964523" y="2487355"/>
            <a:ext cx="1638050" cy="814353"/>
            <a:chOff x="2088130" y="4808287"/>
            <a:chExt cx="2184067" cy="1085804"/>
          </a:xfrm>
        </p:grpSpPr>
        <p:sp>
          <p:nvSpPr>
            <p:cNvPr id="6" name="Oval 5">
              <a:extLst>
                <a:ext uri="{FF2B5EF4-FFF2-40B4-BE49-F238E27FC236}">
                  <a16:creationId xmlns:a16="http://schemas.microsoft.com/office/drawing/2014/main" id="{571889ED-8CCD-4C27-8015-742AD851B9B0}"/>
                </a:ext>
              </a:extLst>
            </p:cNvPr>
            <p:cNvSpPr/>
            <p:nvPr/>
          </p:nvSpPr>
          <p:spPr>
            <a:xfrm>
              <a:off x="2088130"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11C41793-3B5C-47BE-9605-9231CB358408}"/>
                </a:ext>
              </a:extLst>
            </p:cNvPr>
            <p:cNvSpPr/>
            <p:nvPr/>
          </p:nvSpPr>
          <p:spPr>
            <a:xfrm>
              <a:off x="2671248"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124FE868-2758-48DE-89E4-0CB20EE26FF8}"/>
                </a:ext>
              </a:extLst>
            </p:cNvPr>
            <p:cNvSpPr/>
            <p:nvPr/>
          </p:nvSpPr>
          <p:spPr>
            <a:xfrm>
              <a:off x="3254366"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F75AD21B-7E8C-41FD-82C2-4370124530B9}"/>
                </a:ext>
              </a:extLst>
            </p:cNvPr>
            <p:cNvSpPr/>
            <p:nvPr/>
          </p:nvSpPr>
          <p:spPr>
            <a:xfrm>
              <a:off x="2088130" y="5459376"/>
              <a:ext cx="434715" cy="4347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D9D09E8F-65DA-4B2D-A71A-66821AC51423}"/>
                </a:ext>
              </a:extLst>
            </p:cNvPr>
            <p:cNvSpPr/>
            <p:nvPr/>
          </p:nvSpPr>
          <p:spPr>
            <a:xfrm>
              <a:off x="3837482"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Oval 10">
            <a:extLst>
              <a:ext uri="{FF2B5EF4-FFF2-40B4-BE49-F238E27FC236}">
                <a16:creationId xmlns:a16="http://schemas.microsoft.com/office/drawing/2014/main" id="{73C3F5F8-604B-4F52-B8C0-4E67013588CF}"/>
              </a:ext>
            </a:extLst>
          </p:cNvPr>
          <p:cNvSpPr/>
          <p:nvPr/>
        </p:nvSpPr>
        <p:spPr>
          <a:xfrm rot="16200000">
            <a:off x="2567095" y="3020466"/>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D20B29CD-9BC3-4DD0-85A0-BB2D3090F5A2}"/>
              </a:ext>
            </a:extLst>
          </p:cNvPr>
          <p:cNvGrpSpPr/>
          <p:nvPr/>
        </p:nvGrpSpPr>
        <p:grpSpPr>
          <a:xfrm>
            <a:off x="5729351" y="3225240"/>
            <a:ext cx="2125136" cy="814353"/>
            <a:chOff x="1438682" y="4808287"/>
            <a:chExt cx="2833515" cy="1085804"/>
          </a:xfrm>
        </p:grpSpPr>
        <p:sp>
          <p:nvSpPr>
            <p:cNvPr id="13" name="Oval 12">
              <a:extLst>
                <a:ext uri="{FF2B5EF4-FFF2-40B4-BE49-F238E27FC236}">
                  <a16:creationId xmlns:a16="http://schemas.microsoft.com/office/drawing/2014/main" id="{BED4AA6E-F420-4B85-9584-5F1260D4CF02}"/>
                </a:ext>
              </a:extLst>
            </p:cNvPr>
            <p:cNvSpPr/>
            <p:nvPr/>
          </p:nvSpPr>
          <p:spPr>
            <a:xfrm>
              <a:off x="2038382"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a:extLst>
                <a:ext uri="{FF2B5EF4-FFF2-40B4-BE49-F238E27FC236}">
                  <a16:creationId xmlns:a16="http://schemas.microsoft.com/office/drawing/2014/main" id="{EF98B836-F71E-404A-9165-BF8A772C54A8}"/>
                </a:ext>
              </a:extLst>
            </p:cNvPr>
            <p:cNvSpPr/>
            <p:nvPr/>
          </p:nvSpPr>
          <p:spPr>
            <a:xfrm>
              <a:off x="2638082"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31B7C1EF-2180-4D59-92D5-599A84EA5E8C}"/>
                </a:ext>
              </a:extLst>
            </p:cNvPr>
            <p:cNvSpPr/>
            <p:nvPr/>
          </p:nvSpPr>
          <p:spPr>
            <a:xfrm>
              <a:off x="3237782"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3CDE0D52-2F51-487B-AA83-C6EA84F73523}"/>
                </a:ext>
              </a:extLst>
            </p:cNvPr>
            <p:cNvSpPr/>
            <p:nvPr/>
          </p:nvSpPr>
          <p:spPr>
            <a:xfrm>
              <a:off x="2038382" y="5459376"/>
              <a:ext cx="434715" cy="4347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9757D1-E488-46EE-BF74-BF4D11F55040}"/>
                </a:ext>
              </a:extLst>
            </p:cNvPr>
            <p:cNvSpPr/>
            <p:nvPr/>
          </p:nvSpPr>
          <p:spPr>
            <a:xfrm>
              <a:off x="3837482"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04EF489F-54AA-4594-B534-3C8AA108D74F}"/>
                </a:ext>
              </a:extLst>
            </p:cNvPr>
            <p:cNvSpPr/>
            <p:nvPr/>
          </p:nvSpPr>
          <p:spPr>
            <a:xfrm>
              <a:off x="1438682" y="4808287"/>
              <a:ext cx="434715" cy="43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Oval 18">
              <a:extLst>
                <a:ext uri="{FF2B5EF4-FFF2-40B4-BE49-F238E27FC236}">
                  <a16:creationId xmlns:a16="http://schemas.microsoft.com/office/drawing/2014/main" id="{2CC90AD8-7349-47E3-AF01-C9557D782B9E}"/>
                </a:ext>
              </a:extLst>
            </p:cNvPr>
            <p:cNvSpPr/>
            <p:nvPr/>
          </p:nvSpPr>
          <p:spPr>
            <a:xfrm>
              <a:off x="1438682" y="5459376"/>
              <a:ext cx="434715" cy="4347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 name="Oval 19">
            <a:extLst>
              <a:ext uri="{FF2B5EF4-FFF2-40B4-BE49-F238E27FC236}">
                <a16:creationId xmlns:a16="http://schemas.microsoft.com/office/drawing/2014/main" id="{A7275B9B-85E0-4048-9CD1-B984B557C7D9}"/>
              </a:ext>
            </a:extLst>
          </p:cNvPr>
          <p:cNvSpPr/>
          <p:nvPr/>
        </p:nvSpPr>
        <p:spPr>
          <a:xfrm>
            <a:off x="6106297" y="3089780"/>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831E07E4-C4DF-4D5B-A839-7021172D3933}"/>
              </a:ext>
            </a:extLst>
          </p:cNvPr>
          <p:cNvSpPr/>
          <p:nvPr/>
        </p:nvSpPr>
        <p:spPr>
          <a:xfrm>
            <a:off x="5650689" y="3065362"/>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32055BBA-63EC-48EF-AA93-637A2428B933}"/>
              </a:ext>
            </a:extLst>
          </p:cNvPr>
          <p:cNvGrpSpPr/>
          <p:nvPr/>
        </p:nvGrpSpPr>
        <p:grpSpPr>
          <a:xfrm>
            <a:off x="3971644" y="2387374"/>
            <a:ext cx="1200712" cy="326036"/>
            <a:chOff x="2671248" y="4808287"/>
            <a:chExt cx="1600949" cy="434715"/>
          </a:xfrm>
        </p:grpSpPr>
        <p:sp>
          <p:nvSpPr>
            <p:cNvPr id="23" name="Oval 22">
              <a:extLst>
                <a:ext uri="{FF2B5EF4-FFF2-40B4-BE49-F238E27FC236}">
                  <a16:creationId xmlns:a16="http://schemas.microsoft.com/office/drawing/2014/main" id="{17BE39FC-0949-4A4B-AFA9-397E805392FD}"/>
                </a:ext>
              </a:extLst>
            </p:cNvPr>
            <p:cNvSpPr/>
            <p:nvPr/>
          </p:nvSpPr>
          <p:spPr>
            <a:xfrm>
              <a:off x="2671248"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F24C2FC6-559D-4A52-B41F-A4A6975B27E0}"/>
                </a:ext>
              </a:extLst>
            </p:cNvPr>
            <p:cNvSpPr/>
            <p:nvPr/>
          </p:nvSpPr>
          <p:spPr>
            <a:xfrm>
              <a:off x="3254366"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6FE53EE-196B-4AE1-BA19-4D16784A28E6}"/>
                </a:ext>
              </a:extLst>
            </p:cNvPr>
            <p:cNvSpPr/>
            <p:nvPr/>
          </p:nvSpPr>
          <p:spPr>
            <a:xfrm>
              <a:off x="3837482"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 name="Group 25">
            <a:extLst>
              <a:ext uri="{FF2B5EF4-FFF2-40B4-BE49-F238E27FC236}">
                <a16:creationId xmlns:a16="http://schemas.microsoft.com/office/drawing/2014/main" id="{32055BBA-63EC-48EF-AA93-637A2428B933}"/>
              </a:ext>
            </a:extLst>
          </p:cNvPr>
          <p:cNvGrpSpPr/>
          <p:nvPr/>
        </p:nvGrpSpPr>
        <p:grpSpPr>
          <a:xfrm>
            <a:off x="5138869" y="1189341"/>
            <a:ext cx="1200712" cy="326036"/>
            <a:chOff x="2671248" y="4808287"/>
            <a:chExt cx="1600949" cy="434715"/>
          </a:xfrm>
          <a:solidFill>
            <a:srgbClr val="FF0000"/>
          </a:solidFill>
        </p:grpSpPr>
        <p:sp>
          <p:nvSpPr>
            <p:cNvPr id="27" name="Oval 26">
              <a:extLst>
                <a:ext uri="{FF2B5EF4-FFF2-40B4-BE49-F238E27FC236}">
                  <a16:creationId xmlns:a16="http://schemas.microsoft.com/office/drawing/2014/main" id="{17BE39FC-0949-4A4B-AFA9-397E805392FD}"/>
                </a:ext>
              </a:extLst>
            </p:cNvPr>
            <p:cNvSpPr/>
            <p:nvPr/>
          </p:nvSpPr>
          <p:spPr>
            <a:xfrm>
              <a:off x="2671248" y="4808287"/>
              <a:ext cx="434715" cy="4347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F24C2FC6-559D-4A52-B41F-A4A6975B27E0}"/>
                </a:ext>
              </a:extLst>
            </p:cNvPr>
            <p:cNvSpPr/>
            <p:nvPr/>
          </p:nvSpPr>
          <p:spPr>
            <a:xfrm>
              <a:off x="3254366" y="4808287"/>
              <a:ext cx="434715" cy="4347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A6FE53EE-196B-4AE1-BA19-4D16784A28E6}"/>
                </a:ext>
              </a:extLst>
            </p:cNvPr>
            <p:cNvSpPr/>
            <p:nvPr/>
          </p:nvSpPr>
          <p:spPr>
            <a:xfrm>
              <a:off x="3837482" y="4808287"/>
              <a:ext cx="434715" cy="4347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 name="Group 30"/>
          <p:cNvGrpSpPr/>
          <p:nvPr/>
        </p:nvGrpSpPr>
        <p:grpSpPr>
          <a:xfrm>
            <a:off x="7691469" y="4761"/>
            <a:ext cx="1629233" cy="1304030"/>
            <a:chOff x="10472649" y="514350"/>
            <a:chExt cx="2172310" cy="1738706"/>
          </a:xfrm>
        </p:grpSpPr>
        <p:sp>
          <p:nvSpPr>
            <p:cNvPr id="32" name="Rectangle 31"/>
            <p:cNvSpPr/>
            <p:nvPr/>
          </p:nvSpPr>
          <p:spPr>
            <a:xfrm>
              <a:off x="10472649" y="514350"/>
              <a:ext cx="1909851" cy="1738706"/>
            </a:xfrm>
            <a:prstGeom prst="rect">
              <a:avLst/>
            </a:prstGeom>
            <a:solidFill>
              <a:srgbClr val="00B05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A902836-7E0A-456A-9F3A-1570E3AE49AE}"/>
                </a:ext>
              </a:extLst>
            </p:cNvPr>
            <p:cNvSpPr/>
            <p:nvPr/>
          </p:nvSpPr>
          <p:spPr>
            <a:xfrm>
              <a:off x="10613946" y="788115"/>
              <a:ext cx="511255" cy="5127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744006D8-61F5-4961-9450-AA41313AB9F0}"/>
                </a:ext>
              </a:extLst>
            </p:cNvPr>
            <p:cNvSpPr/>
            <p:nvPr/>
          </p:nvSpPr>
          <p:spPr>
            <a:xfrm>
              <a:off x="10587683" y="1394618"/>
              <a:ext cx="511255" cy="5127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184ABAF-4739-47CD-8227-9EADA0AFE4B8}"/>
                    </a:ext>
                  </a:extLst>
                </p:cNvPr>
                <p:cNvSpPr txBox="1"/>
                <p:nvPr/>
              </p:nvSpPr>
              <p:spPr>
                <a:xfrm>
                  <a:off x="10972298" y="772685"/>
                  <a:ext cx="1410201" cy="549824"/>
                </a:xfrm>
                <a:prstGeom prst="rect">
                  <a:avLst/>
                </a:prstGeom>
                <a:ln>
                  <a:noFill/>
                </a:ln>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2700" i="1">
                          <a:solidFill>
                            <a:srgbClr val="000000"/>
                          </a:solidFill>
                          <a:latin typeface="Cambria Math" charset="0"/>
                          <a:ea typeface="Gill Sans MT" charset="0"/>
                          <a:cs typeface="Gill Sans MT" charset="0"/>
                        </a:rPr>
                        <m:t>= </m:t>
                      </m:r>
                    </m:oMath>
                  </a14:m>
                  <a:r>
                    <a:rPr lang="en-US" sz="2700" dirty="0">
                      <a:solidFill>
                        <a:srgbClr val="000000"/>
                      </a:solidFill>
                      <a:latin typeface="Bariol Regular" panose="02000506040000020003" pitchFamily="50" charset="0"/>
                      <a:ea typeface="Gill Sans MT" charset="0"/>
                      <a:cs typeface="Gill Sans MT" charset="0"/>
                    </a:rPr>
                    <a:t> + 1</a:t>
                  </a:r>
                </a:p>
              </p:txBody>
            </p:sp>
          </mc:Choice>
          <mc:Fallback xmlns="">
            <p:sp>
              <p:nvSpPr>
                <p:cNvPr id="35" name="TextBox 34">
                  <a:extLst>
                    <a:ext uri="{FF2B5EF4-FFF2-40B4-BE49-F238E27FC236}">
                      <a16:creationId xmlns:a16="http://schemas.microsoft.com/office/drawing/2014/main" id="{7184ABAF-4739-47CD-8227-9EADA0AFE4B8}"/>
                    </a:ext>
                  </a:extLst>
                </p:cNvPr>
                <p:cNvSpPr txBox="1">
                  <a:spLocks noRot="1" noChangeAspect="1" noMove="1" noResize="1" noEditPoints="1" noAdjustHandles="1" noChangeArrowheads="1" noChangeShapeType="1" noTextEdit="1"/>
                </p:cNvSpPr>
                <p:nvPr/>
              </p:nvSpPr>
              <p:spPr>
                <a:xfrm>
                  <a:off x="10972298" y="772685"/>
                  <a:ext cx="1410201" cy="549824"/>
                </a:xfrm>
                <a:prstGeom prst="rect">
                  <a:avLst/>
                </a:prstGeom>
                <a:blipFill>
                  <a:blip r:embed="rId3"/>
                  <a:stretch>
                    <a:fillRect t="-24242" r="-8333" b="-4848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D452967-396D-4B05-B205-2F04AD34843C}"/>
                    </a:ext>
                  </a:extLst>
                </p:cNvPr>
                <p:cNvSpPr txBox="1"/>
                <p:nvPr/>
              </p:nvSpPr>
              <p:spPr>
                <a:xfrm>
                  <a:off x="10746342" y="1435054"/>
                  <a:ext cx="1898617" cy="549824"/>
                </a:xfrm>
                <a:prstGeom prst="rect">
                  <a:avLst/>
                </a:prstGeom>
                <a:ln>
                  <a:noFill/>
                </a:ln>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2700" i="1">
                          <a:solidFill>
                            <a:srgbClr val="000000"/>
                          </a:solidFill>
                          <a:latin typeface="Cambria Math" charset="0"/>
                          <a:ea typeface="Gill Sans MT" charset="0"/>
                          <a:cs typeface="Gill Sans MT" charset="0"/>
                        </a:rPr>
                        <m:t>=−</m:t>
                      </m:r>
                    </m:oMath>
                  </a14:m>
                  <a:r>
                    <a:rPr lang="en-US" sz="2700" dirty="0">
                      <a:solidFill>
                        <a:srgbClr val="000000"/>
                      </a:solidFill>
                      <a:latin typeface="Bariol Regular" panose="02000506040000020003" pitchFamily="50" charset="0"/>
                      <a:ea typeface="Gill Sans MT" charset="0"/>
                      <a:cs typeface="Gill Sans MT" charset="0"/>
                    </a:rPr>
                    <a:t>1</a:t>
                  </a:r>
                </a:p>
              </p:txBody>
            </p:sp>
          </mc:Choice>
          <mc:Fallback xmlns="">
            <p:sp>
              <p:nvSpPr>
                <p:cNvPr id="36" name="TextBox 35">
                  <a:extLst>
                    <a:ext uri="{FF2B5EF4-FFF2-40B4-BE49-F238E27FC236}">
                      <a16:creationId xmlns:a16="http://schemas.microsoft.com/office/drawing/2014/main" id="{FD452967-396D-4B05-B205-2F04AD34843C}"/>
                    </a:ext>
                  </a:extLst>
                </p:cNvPr>
                <p:cNvSpPr txBox="1">
                  <a:spLocks noRot="1" noChangeAspect="1" noMove="1" noResize="1" noEditPoints="1" noAdjustHandles="1" noChangeArrowheads="1" noChangeShapeType="1" noTextEdit="1"/>
                </p:cNvSpPr>
                <p:nvPr/>
              </p:nvSpPr>
              <p:spPr>
                <a:xfrm>
                  <a:off x="10746342" y="1435054"/>
                  <a:ext cx="1898617" cy="549824"/>
                </a:xfrm>
                <a:prstGeom prst="rect">
                  <a:avLst/>
                </a:prstGeom>
                <a:blipFill>
                  <a:blip r:embed="rId4"/>
                  <a:stretch>
                    <a:fillRect t="-23529" b="-44118"/>
                  </a:stretch>
                </a:blipFill>
                <a:ln>
                  <a:noFill/>
                </a:ln>
              </p:spPr>
              <p:txBody>
                <a:bodyPr/>
                <a:lstStyle/>
                <a:p>
                  <a:r>
                    <a:rPr lang="en-GB">
                      <a:noFill/>
                    </a:rPr>
                    <a:t> </a:t>
                  </a:r>
                </a:p>
              </p:txBody>
            </p:sp>
          </mc:Fallback>
        </mc:AlternateContent>
      </p:grpSp>
      <p:sp>
        <p:nvSpPr>
          <p:cNvPr id="37" name="Title 3">
            <a:extLst>
              <a:ext uri="{FF2B5EF4-FFF2-40B4-BE49-F238E27FC236}">
                <a16:creationId xmlns:a16="http://schemas.microsoft.com/office/drawing/2014/main" id="{E82F9252-517B-4361-BE32-7CB25F2DA19E}"/>
              </a:ext>
            </a:extLst>
          </p:cNvPr>
          <p:cNvSpPr>
            <a:spLocks noGrp="1"/>
          </p:cNvSpPr>
          <p:nvPr>
            <p:ph type="title"/>
          </p:nvPr>
        </p:nvSpPr>
        <p:spPr>
          <a:xfrm>
            <a:off x="147813" y="133840"/>
            <a:ext cx="7073928" cy="761999"/>
          </a:xfrm>
        </p:spPr>
        <p:txBody>
          <a:bodyPr>
            <a:noAutofit/>
          </a:bodyPr>
          <a:lstStyle/>
          <a:p>
            <a:pPr algn="l"/>
            <a:r>
              <a:rPr lang="en-GB" sz="2000" b="1" dirty="0">
                <a:solidFill>
                  <a:srgbClr val="E62247"/>
                </a:solidFill>
                <a:latin typeface="Bariol Regular" panose="02000506040000020003" pitchFamily="2" charset="0"/>
              </a:rPr>
              <a:t>How many ways can the number 3 be represented using double sided counters?</a:t>
            </a:r>
          </a:p>
        </p:txBody>
      </p:sp>
      <p:sp>
        <p:nvSpPr>
          <p:cNvPr id="3" name="TextBox 2">
            <a:extLst>
              <a:ext uri="{FF2B5EF4-FFF2-40B4-BE49-F238E27FC236}">
                <a16:creationId xmlns:a16="http://schemas.microsoft.com/office/drawing/2014/main" id="{A55FB74F-7477-AC45-99F1-D0C094A856AF}"/>
              </a:ext>
            </a:extLst>
          </p:cNvPr>
          <p:cNvSpPr txBox="1"/>
          <p:nvPr/>
        </p:nvSpPr>
        <p:spPr>
          <a:xfrm>
            <a:off x="855023" y="4310743"/>
            <a:ext cx="636671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Can you represent 3 using 8 counters?  Explain your answer. </a:t>
            </a:r>
          </a:p>
          <a:p>
            <a:endParaRPr lang="en-GB" dirty="0"/>
          </a:p>
        </p:txBody>
      </p:sp>
      <p:sp>
        <p:nvSpPr>
          <p:cNvPr id="2" name="Footer Placeholder 1">
            <a:extLst>
              <a:ext uri="{FF2B5EF4-FFF2-40B4-BE49-F238E27FC236}">
                <a16:creationId xmlns:a16="http://schemas.microsoft.com/office/drawing/2014/main" id="{2E0987E1-78DD-3942-A887-2EB39E37D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7CE77C-E7A8-C547-81A6-7F0E004FA0E6}"/>
              </a:ext>
            </a:extLst>
          </p:cNvPr>
          <p:cNvSpPr>
            <a:spLocks noGrp="1"/>
          </p:cNvSpPr>
          <p:nvPr>
            <p:ph type="sldNum" sz="quarter" idx="12"/>
          </p:nvPr>
        </p:nvSpPr>
        <p:spPr/>
        <p:txBody>
          <a:bodyPr/>
          <a:lstStyle/>
          <a:p>
            <a:fld id="{86559B94-FB6D-C74C-9787-3307A060A93C}" type="slidenum">
              <a:rPr lang="en-US" smtClean="0"/>
              <a:t>29</a:t>
            </a:fld>
            <a:endParaRPr lang="en-US"/>
          </a:p>
        </p:txBody>
      </p:sp>
      <p:grpSp>
        <p:nvGrpSpPr>
          <p:cNvPr id="30" name="Group 29">
            <a:extLst>
              <a:ext uri="{FF2B5EF4-FFF2-40B4-BE49-F238E27FC236}">
                <a16:creationId xmlns:a16="http://schemas.microsoft.com/office/drawing/2014/main" id="{5D95A04E-7F56-7E4B-BD1C-07D95CEFC610}"/>
              </a:ext>
            </a:extLst>
          </p:cNvPr>
          <p:cNvGrpSpPr/>
          <p:nvPr/>
        </p:nvGrpSpPr>
        <p:grpSpPr>
          <a:xfrm>
            <a:off x="5161738" y="1625339"/>
            <a:ext cx="2491282" cy="326036"/>
            <a:chOff x="5161738" y="1625339"/>
            <a:chExt cx="2491282" cy="326036"/>
          </a:xfrm>
        </p:grpSpPr>
        <p:grpSp>
          <p:nvGrpSpPr>
            <p:cNvPr id="42" name="Group 41">
              <a:extLst>
                <a:ext uri="{FF2B5EF4-FFF2-40B4-BE49-F238E27FC236}">
                  <a16:creationId xmlns:a16="http://schemas.microsoft.com/office/drawing/2014/main" id="{E51C48B0-B384-AC4D-B346-E3349EA3B19E}"/>
                </a:ext>
              </a:extLst>
            </p:cNvPr>
            <p:cNvGrpSpPr/>
            <p:nvPr/>
          </p:nvGrpSpPr>
          <p:grpSpPr>
            <a:xfrm>
              <a:off x="6452308" y="1625339"/>
              <a:ext cx="1200712" cy="326036"/>
              <a:chOff x="2671248" y="4808287"/>
              <a:chExt cx="1600949" cy="434715"/>
            </a:xfrm>
          </p:grpSpPr>
          <p:sp>
            <p:nvSpPr>
              <p:cNvPr id="43" name="Oval 42">
                <a:extLst>
                  <a:ext uri="{FF2B5EF4-FFF2-40B4-BE49-F238E27FC236}">
                    <a16:creationId xmlns:a16="http://schemas.microsoft.com/office/drawing/2014/main" id="{C9D51B18-9ADE-C44B-8F7C-7B6DD9410EFC}"/>
                  </a:ext>
                </a:extLst>
              </p:cNvPr>
              <p:cNvSpPr/>
              <p:nvPr/>
            </p:nvSpPr>
            <p:spPr>
              <a:xfrm>
                <a:off x="2671248"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a:extLst>
                  <a:ext uri="{FF2B5EF4-FFF2-40B4-BE49-F238E27FC236}">
                    <a16:creationId xmlns:a16="http://schemas.microsoft.com/office/drawing/2014/main" id="{0745F106-EF66-3344-A75B-B88D95D0E083}"/>
                  </a:ext>
                </a:extLst>
              </p:cNvPr>
              <p:cNvSpPr/>
              <p:nvPr/>
            </p:nvSpPr>
            <p:spPr>
              <a:xfrm>
                <a:off x="3254366"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a:extLst>
                  <a:ext uri="{FF2B5EF4-FFF2-40B4-BE49-F238E27FC236}">
                    <a16:creationId xmlns:a16="http://schemas.microsoft.com/office/drawing/2014/main" id="{072EAFA1-D7BC-444C-8BCF-2957D87B40EE}"/>
                  </a:ext>
                </a:extLst>
              </p:cNvPr>
              <p:cNvSpPr/>
              <p:nvPr/>
            </p:nvSpPr>
            <p:spPr>
              <a:xfrm>
                <a:off x="3837482"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6" name="Group 45">
              <a:extLst>
                <a:ext uri="{FF2B5EF4-FFF2-40B4-BE49-F238E27FC236}">
                  <a16:creationId xmlns:a16="http://schemas.microsoft.com/office/drawing/2014/main" id="{FD73520A-9C60-7745-AAD0-7E4332C47704}"/>
                </a:ext>
              </a:extLst>
            </p:cNvPr>
            <p:cNvGrpSpPr/>
            <p:nvPr/>
          </p:nvGrpSpPr>
          <p:grpSpPr>
            <a:xfrm>
              <a:off x="5161738" y="1625339"/>
              <a:ext cx="1200712" cy="326036"/>
              <a:chOff x="2671248" y="4808287"/>
              <a:chExt cx="1600949" cy="434715"/>
            </a:xfrm>
          </p:grpSpPr>
          <p:sp>
            <p:nvSpPr>
              <p:cNvPr id="47" name="Oval 46">
                <a:extLst>
                  <a:ext uri="{FF2B5EF4-FFF2-40B4-BE49-F238E27FC236}">
                    <a16:creationId xmlns:a16="http://schemas.microsoft.com/office/drawing/2014/main" id="{B2120C7B-EFEA-DB4E-9EEE-C795777134EE}"/>
                  </a:ext>
                </a:extLst>
              </p:cNvPr>
              <p:cNvSpPr/>
              <p:nvPr/>
            </p:nvSpPr>
            <p:spPr>
              <a:xfrm>
                <a:off x="2671248"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4AEC55FD-59B5-A84A-8178-6F5583FADC9F}"/>
                  </a:ext>
                </a:extLst>
              </p:cNvPr>
              <p:cNvSpPr/>
              <p:nvPr/>
            </p:nvSpPr>
            <p:spPr>
              <a:xfrm>
                <a:off x="3254366"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8A62C3A5-0EBC-B646-9E91-800A06187D4D}"/>
                  </a:ext>
                </a:extLst>
              </p:cNvPr>
              <p:cNvSpPr/>
              <p:nvPr/>
            </p:nvSpPr>
            <p:spPr>
              <a:xfrm>
                <a:off x="3837482"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38" name="Group 37">
            <a:extLst>
              <a:ext uri="{FF2B5EF4-FFF2-40B4-BE49-F238E27FC236}">
                <a16:creationId xmlns:a16="http://schemas.microsoft.com/office/drawing/2014/main" id="{972E94D4-D124-CE4A-856B-804DC74DA728}"/>
              </a:ext>
            </a:extLst>
          </p:cNvPr>
          <p:cNvGrpSpPr/>
          <p:nvPr/>
        </p:nvGrpSpPr>
        <p:grpSpPr>
          <a:xfrm>
            <a:off x="5084265" y="1062662"/>
            <a:ext cx="1367023" cy="1072473"/>
            <a:chOff x="5084265" y="1062662"/>
            <a:chExt cx="1367023" cy="1072473"/>
          </a:xfrm>
        </p:grpSpPr>
        <p:sp>
          <p:nvSpPr>
            <p:cNvPr id="50" name="Oval 49">
              <a:extLst>
                <a:ext uri="{FF2B5EF4-FFF2-40B4-BE49-F238E27FC236}">
                  <a16:creationId xmlns:a16="http://schemas.microsoft.com/office/drawing/2014/main" id="{1C08932F-32AF-3B4F-9C0E-55E7A249BE88}"/>
                </a:ext>
              </a:extLst>
            </p:cNvPr>
            <p:cNvSpPr/>
            <p:nvPr/>
          </p:nvSpPr>
          <p:spPr>
            <a:xfrm>
              <a:off x="5984720" y="1070389"/>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50450F89-4C83-6747-BEFF-6D6E1274BC38}"/>
                </a:ext>
              </a:extLst>
            </p:cNvPr>
            <p:cNvSpPr/>
            <p:nvPr/>
          </p:nvSpPr>
          <p:spPr>
            <a:xfrm>
              <a:off x="5538911" y="1073514"/>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628928C7-2B92-E945-83DD-2DE77868F0D1}"/>
                </a:ext>
              </a:extLst>
            </p:cNvPr>
            <p:cNvSpPr/>
            <p:nvPr/>
          </p:nvSpPr>
          <p:spPr>
            <a:xfrm>
              <a:off x="5084265" y="1062662"/>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1949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21"/>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0" presetClass="exit" presetSubtype="0" fill="hold" grpId="0"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0" grpId="0" animBg="1"/>
      <p:bldP spid="20" grpId="1" animBg="1"/>
      <p:bldP spid="21" grpId="0" animBg="1"/>
      <p:bldP spid="21" grpId="1" animBg="1"/>
      <p:bldP spid="2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nSpc>
                <a:spcPct val="100000"/>
              </a:lnSpc>
            </a:pPr>
            <a:r>
              <a:rPr lang="en-GB" sz="2800" b="0" dirty="0">
                <a:solidFill>
                  <a:srgbClr val="BE0064"/>
                </a:solidFill>
              </a:rPr>
              <a:t>If you wish, while you are waiting, discuss your answers to some of these questions.</a:t>
            </a:r>
          </a:p>
        </p:txBody>
      </p:sp>
      <p:sp>
        <p:nvSpPr>
          <p:cNvPr id="8" name="Text Placeholder 7">
            <a:extLst>
              <a:ext uri="{FF2B5EF4-FFF2-40B4-BE49-F238E27FC236}">
                <a16:creationId xmlns:a16="http://schemas.microsoft.com/office/drawing/2014/main" id="{09944494-914F-4E56-05FB-9000564BD10E}"/>
              </a:ext>
            </a:extLst>
          </p:cNvPr>
          <p:cNvSpPr txBox="1">
            <a:spLocks noGrp="1"/>
          </p:cNvSpPr>
          <p:nvPr>
            <p:ph sz="quarter" idx="14"/>
          </p:nvPr>
        </p:nvSpPr>
        <p:spPr>
          <a:xfrm>
            <a:off x="224177" y="1195823"/>
            <a:ext cx="4122100" cy="3741409"/>
          </a:xfrm>
          <a:prstGeom prst="rect">
            <a:avLst/>
          </a:prstGeom>
          <a:noFill/>
        </p:spPr>
        <p:txBody>
          <a:bodyPr wrap="square" lIns="0" tIns="0" rIns="0" bIns="0" rtlCol="0">
            <a:spAutoFit/>
          </a:bodyPr>
          <a:lstStyle/>
          <a:p>
            <a:pPr lvl="0"/>
            <a:endParaRPr lang="en-GB" sz="2000" b="0" dirty="0"/>
          </a:p>
          <a:p>
            <a:pPr lvl="0"/>
            <a:r>
              <a:rPr lang="en-GB" sz="2000" b="0" dirty="0"/>
              <a:t>The course is now half way through.</a:t>
            </a:r>
          </a:p>
          <a:p>
            <a:pPr marL="285750" lvl="0" indent="-285750">
              <a:lnSpc>
                <a:spcPct val="100000"/>
              </a:lnSpc>
              <a:buFont typeface="Arial" panose="020B0604020202020204" pitchFamily="34" charset="0"/>
              <a:buChar char="•"/>
            </a:pPr>
            <a:r>
              <a:rPr lang="en-GB" sz="2000" b="0" dirty="0"/>
              <a:t>What activities from Modules 1-3 have you tried out?  </a:t>
            </a:r>
          </a:p>
          <a:p>
            <a:pPr marL="285750" lvl="0" indent="-285750">
              <a:lnSpc>
                <a:spcPct val="100000"/>
              </a:lnSpc>
              <a:buFont typeface="Arial" panose="020B0604020202020204" pitchFamily="34" charset="0"/>
              <a:buChar char="•"/>
            </a:pPr>
            <a:r>
              <a:rPr lang="en-GB" sz="2000" b="0" dirty="0"/>
              <a:t>What happened?</a:t>
            </a:r>
          </a:p>
          <a:p>
            <a:pPr marL="285750" lvl="0" indent="-285750">
              <a:lnSpc>
                <a:spcPct val="100000"/>
              </a:lnSpc>
              <a:buFont typeface="Arial" panose="020B0604020202020204" pitchFamily="34" charset="0"/>
              <a:buChar char="•"/>
            </a:pPr>
            <a:r>
              <a:rPr lang="en-GB" sz="2000" b="0" dirty="0"/>
              <a:t>What will you do next?</a:t>
            </a:r>
          </a:p>
          <a:p>
            <a:pPr marL="285750" lvl="0" indent="-285750">
              <a:buFont typeface="Arial" panose="020B0604020202020204" pitchFamily="34" charset="0"/>
              <a:buChar char="•"/>
            </a:pPr>
            <a:endParaRPr lang="en-GB" sz="2000" b="0" dirty="0"/>
          </a:p>
          <a:p>
            <a:pPr marL="285750" lvl="0" indent="-285750">
              <a:buFont typeface="Arial" panose="020B0604020202020204" pitchFamily="34" charset="0"/>
              <a:buChar char="•"/>
            </a:pPr>
            <a:endParaRPr lang="en-GB" sz="2000" b="0" dirty="0"/>
          </a:p>
          <a:p>
            <a:pPr marL="285750" indent="-285750">
              <a:lnSpc>
                <a:spcPct val="100000"/>
              </a:lnSpc>
              <a:buFont typeface="Arial" panose="020B0604020202020204" pitchFamily="34" charset="0"/>
              <a:buChar char="•"/>
            </a:pPr>
            <a:r>
              <a:rPr lang="en-GB" sz="2000" b="0" dirty="0"/>
              <a:t>Do you agree or disagree with John Holt? Share your reasons. </a:t>
            </a:r>
          </a:p>
          <a:p>
            <a:pPr marL="285750" indent="-285750">
              <a:lnSpc>
                <a:spcPct val="100000"/>
              </a:lnSpc>
              <a:buFont typeface="Arial" panose="020B0604020202020204" pitchFamily="34" charset="0"/>
              <a:buChar char="•"/>
            </a:pPr>
            <a:endParaRPr lang="en-GB" sz="2000" b="0" dirty="0"/>
          </a:p>
          <a:p>
            <a:pPr marL="342900" indent="-342900">
              <a:buAutoNum type="arabicPeriod"/>
            </a:pPr>
            <a:endParaRPr lang="en-GB" sz="2000" dirty="0"/>
          </a:p>
        </p:txBody>
      </p:sp>
      <p:sp>
        <p:nvSpPr>
          <p:cNvPr id="13" name="Content Placeholder 12">
            <a:extLst>
              <a:ext uri="{FF2B5EF4-FFF2-40B4-BE49-F238E27FC236}">
                <a16:creationId xmlns:a16="http://schemas.microsoft.com/office/drawing/2014/main" id="{76D841D0-1E29-A946-9B48-C9EE47384ADA}"/>
              </a:ext>
            </a:extLst>
          </p:cNvPr>
          <p:cNvSpPr>
            <a:spLocks noGrp="1"/>
          </p:cNvSpPr>
          <p:nvPr>
            <p:ph sz="quarter" idx="17"/>
          </p:nvPr>
        </p:nvSpPr>
        <p:spPr>
          <a:xfrm>
            <a:off x="4500563" y="1710047"/>
            <a:ext cx="4210497" cy="2877827"/>
          </a:xfrm>
        </p:spPr>
        <p:txBody>
          <a:bodyPr/>
          <a:lstStyle/>
          <a:p>
            <a:r>
              <a:rPr lang="en-GB" dirty="0"/>
              <a:t> </a:t>
            </a:r>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DA2C159E-F13C-4A85-9A41-E7669D3E0D70}" type="slidenum">
              <a:rPr lang="en-GB" smtClean="0"/>
              <a:pPr/>
              <a:t>3</a:t>
            </a:fld>
            <a:endParaRPr lang="en-GB"/>
          </a:p>
        </p:txBody>
      </p:sp>
      <p:sp>
        <p:nvSpPr>
          <p:cNvPr id="9" name="TextBox 8">
            <a:extLst>
              <a:ext uri="{FF2B5EF4-FFF2-40B4-BE49-F238E27FC236}">
                <a16:creationId xmlns:a16="http://schemas.microsoft.com/office/drawing/2014/main" id="{5D011F54-6718-3B42-B49B-3EBD0B5ED6E3}"/>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10" name="TextBox 9">
            <a:extLst>
              <a:ext uri="{FF2B5EF4-FFF2-40B4-BE49-F238E27FC236}">
                <a16:creationId xmlns:a16="http://schemas.microsoft.com/office/drawing/2014/main" id="{706B5598-8414-41DF-4D3B-A39E49CD44DC}"/>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7" name="Cloud 6">
            <a:extLst>
              <a:ext uri="{FF2B5EF4-FFF2-40B4-BE49-F238E27FC236}">
                <a16:creationId xmlns:a16="http://schemas.microsoft.com/office/drawing/2014/main" id="{37BB6DD9-3A6B-6846-A852-EA09FF85833F}"/>
              </a:ext>
            </a:extLst>
          </p:cNvPr>
          <p:cNvSpPr/>
          <p:nvPr/>
        </p:nvSpPr>
        <p:spPr>
          <a:xfrm>
            <a:off x="4191990" y="1298683"/>
            <a:ext cx="4868883" cy="3289191"/>
          </a:xfrm>
          <a:prstGeom prst="cloud">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D9CCF41-C702-2B41-946A-739698B236AF}"/>
              </a:ext>
            </a:extLst>
          </p:cNvPr>
          <p:cNvSpPr txBox="1"/>
          <p:nvPr/>
        </p:nvSpPr>
        <p:spPr>
          <a:xfrm>
            <a:off x="4880901" y="1953723"/>
            <a:ext cx="3635374" cy="2092881"/>
          </a:xfrm>
          <a:prstGeom prst="rect">
            <a:avLst/>
          </a:prstGeom>
          <a:noFill/>
        </p:spPr>
        <p:txBody>
          <a:bodyPr wrap="square" lIns="0" tIns="0" rIns="0" bIns="0" rtlCol="0">
            <a:spAutoFit/>
          </a:bodyPr>
          <a:lstStyle/>
          <a:p>
            <a:pPr lvl="0" algn="ctr">
              <a:defRPr/>
            </a:pPr>
            <a:r>
              <a:rPr lang="en-GB" sz="2400" i="1" dirty="0">
                <a:cs typeface="APPLE CHANCERY" panose="03020702040506060504" pitchFamily="66" charset="-79"/>
              </a:rPr>
              <a:t>Learning is not the product of teaching. Learning is the product of the activity of learners</a:t>
            </a:r>
            <a:r>
              <a:rPr lang="en-GB" sz="2000" i="1" dirty="0">
                <a:cs typeface="APPLE CHANCERY" panose="03020702040506060504" pitchFamily="66" charset="-79"/>
              </a:rPr>
              <a:t>.</a:t>
            </a:r>
          </a:p>
          <a:p>
            <a:pPr lvl="0" algn="ctr">
              <a:defRPr/>
            </a:pPr>
            <a:endParaRPr lang="en-GB" sz="2000" i="1" dirty="0">
              <a:cs typeface="APPLE CHANCERY" panose="03020702040506060504" pitchFamily="66" charset="-79"/>
            </a:endParaRPr>
          </a:p>
          <a:p>
            <a:pPr lvl="0" algn="ctr">
              <a:defRPr/>
            </a:pPr>
            <a:r>
              <a:rPr lang="en-GB" sz="2000" i="1" dirty="0">
                <a:cs typeface="APPLE CHANCERY" panose="03020702040506060504" pitchFamily="66" charset="-79"/>
              </a:rPr>
              <a:t>(John Holt)</a:t>
            </a:r>
          </a:p>
        </p:txBody>
      </p:sp>
    </p:spTree>
    <p:extLst>
      <p:ext uri="{BB962C8B-B14F-4D97-AF65-F5344CB8AC3E}">
        <p14:creationId xmlns:p14="http://schemas.microsoft.com/office/powerpoint/2010/main" val="193811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0C21A7-0568-5545-9DE7-016656F04211}"/>
              </a:ext>
            </a:extLst>
          </p:cNvPr>
          <p:cNvSpPr>
            <a:spLocks noGrp="1"/>
          </p:cNvSpPr>
          <p:nvPr>
            <p:ph type="sldNum" sz="quarter" idx="11"/>
          </p:nvPr>
        </p:nvSpPr>
        <p:spPr/>
        <p:txBody>
          <a:bodyPr/>
          <a:lstStyle/>
          <a:p>
            <a:fld id="{090A908A-37A9-4D45-B5AC-3931D05DA379}" type="slidenum">
              <a:rPr lang="en-GB" smtClean="0"/>
              <a:t>30</a:t>
            </a:fld>
            <a:endParaRPr lang="en-GB"/>
          </a:p>
        </p:txBody>
      </p:sp>
      <p:sp>
        <p:nvSpPr>
          <p:cNvPr id="6" name="Title 5">
            <a:extLst>
              <a:ext uri="{FF2B5EF4-FFF2-40B4-BE49-F238E27FC236}">
                <a16:creationId xmlns:a16="http://schemas.microsoft.com/office/drawing/2014/main" id="{1D128D07-7027-E648-965F-53BF7ED47621}"/>
              </a:ext>
            </a:extLst>
          </p:cNvPr>
          <p:cNvSpPr>
            <a:spLocks noGrp="1"/>
          </p:cNvSpPr>
          <p:nvPr>
            <p:ph type="title"/>
          </p:nvPr>
        </p:nvSpPr>
        <p:spPr/>
        <p:txBody>
          <a:bodyPr>
            <a:normAutofit/>
          </a:bodyPr>
          <a:lstStyle/>
          <a:p>
            <a:r>
              <a:rPr lang="en-GB" dirty="0">
                <a:solidFill>
                  <a:srgbClr val="E62247"/>
                </a:solidFill>
                <a:latin typeface="Arial" panose="020B0604020202020204" pitchFamily="34" charset="0"/>
                <a:cs typeface="Arial" panose="020B0604020202020204" pitchFamily="34" charset="0"/>
              </a:rPr>
              <a:t>Adding and subtracting directed numbers </a:t>
            </a:r>
          </a:p>
        </p:txBody>
      </p:sp>
      <p:sp>
        <p:nvSpPr>
          <p:cNvPr id="7" name="Text Placeholder 6">
            <a:extLst>
              <a:ext uri="{FF2B5EF4-FFF2-40B4-BE49-F238E27FC236}">
                <a16:creationId xmlns:a16="http://schemas.microsoft.com/office/drawing/2014/main" id="{7E52F95F-1F05-2B4C-8D0D-11C174D0F478}"/>
              </a:ext>
            </a:extLst>
          </p:cNvPr>
          <p:cNvSpPr>
            <a:spLocks noGrp="1"/>
          </p:cNvSpPr>
          <p:nvPr>
            <p:ph type="body" sz="quarter" idx="12"/>
          </p:nvPr>
        </p:nvSpPr>
        <p:spPr/>
        <p:txBody>
          <a:bodyPr/>
          <a:lstStyle/>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 and – are the signs for the operations of addition and subtraction</a:t>
            </a:r>
          </a:p>
          <a:p>
            <a:pPr marL="457200" indent="-4572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-4 and +4 are examples of directed numbers which can be can be written on a number line.</a:t>
            </a:r>
          </a:p>
          <a:p>
            <a:pPr marL="457200" indent="-4572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To avoid confusion when calculating, it is helpful to write directed numbers in brackets, especially if there are two adjacent signs.</a:t>
            </a:r>
          </a:p>
        </p:txBody>
      </p:sp>
      <p:sp>
        <p:nvSpPr>
          <p:cNvPr id="2" name="Footer Placeholder 1">
            <a:extLst>
              <a:ext uri="{FF2B5EF4-FFF2-40B4-BE49-F238E27FC236}">
                <a16:creationId xmlns:a16="http://schemas.microsoft.com/office/drawing/2014/main" id="{F0961FAF-4FAB-2F4F-9980-0D81F4B61BCF}"/>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50199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a:extLst>
              <a:ext uri="{FF2B5EF4-FFF2-40B4-BE49-F238E27FC236}">
                <a16:creationId xmlns:a16="http://schemas.microsoft.com/office/drawing/2014/main" id="{E82F9252-517B-4361-BE32-7CB25F2DA19E}"/>
              </a:ext>
            </a:extLst>
          </p:cNvPr>
          <p:cNvSpPr>
            <a:spLocks noGrp="1"/>
          </p:cNvSpPr>
          <p:nvPr>
            <p:ph type="title"/>
          </p:nvPr>
        </p:nvSpPr>
        <p:spPr>
          <a:xfrm>
            <a:off x="183161" y="228136"/>
            <a:ext cx="7345290" cy="761999"/>
          </a:xfrm>
        </p:spPr>
        <p:txBody>
          <a:bodyPr>
            <a:noAutofit/>
          </a:bodyPr>
          <a:lstStyle/>
          <a:p>
            <a:pPr algn="l"/>
            <a:r>
              <a:rPr lang="en-GB" sz="2000" b="1" dirty="0">
                <a:solidFill>
                  <a:srgbClr val="E62247"/>
                </a:solidFill>
                <a:latin typeface="Arial" panose="020B0604020202020204" pitchFamily="34" charset="0"/>
                <a:cs typeface="Arial" panose="020B0604020202020204" pitchFamily="34" charset="0"/>
              </a:rPr>
              <a:t>Using counters in calculations –  an example </a:t>
            </a:r>
          </a:p>
        </p:txBody>
      </p:sp>
      <p:sp>
        <p:nvSpPr>
          <p:cNvPr id="2" name="Footer Placeholder 1">
            <a:extLst>
              <a:ext uri="{FF2B5EF4-FFF2-40B4-BE49-F238E27FC236}">
                <a16:creationId xmlns:a16="http://schemas.microsoft.com/office/drawing/2014/main" id="{2E0987E1-78DD-3942-A887-2EB39E37D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7CE77C-E7A8-C547-81A6-7F0E004FA0E6}"/>
              </a:ext>
            </a:extLst>
          </p:cNvPr>
          <p:cNvSpPr>
            <a:spLocks noGrp="1"/>
          </p:cNvSpPr>
          <p:nvPr>
            <p:ph type="sldNum" sz="quarter" idx="12"/>
          </p:nvPr>
        </p:nvSpPr>
        <p:spPr/>
        <p:txBody>
          <a:bodyPr/>
          <a:lstStyle/>
          <a:p>
            <a:fld id="{86559B94-FB6D-C74C-9787-3307A060A93C}" type="slidenum">
              <a:rPr lang="en-US" smtClean="0"/>
              <a:t>31</a:t>
            </a:fld>
            <a:endParaRPr lang="en-US"/>
          </a:p>
        </p:txBody>
      </p:sp>
      <p:sp>
        <p:nvSpPr>
          <p:cNvPr id="30" name="TextBox 29">
            <a:extLst>
              <a:ext uri="{FF2B5EF4-FFF2-40B4-BE49-F238E27FC236}">
                <a16:creationId xmlns:a16="http://schemas.microsoft.com/office/drawing/2014/main" id="{058B250A-FDFF-6D46-9F4E-149CB6444699}"/>
              </a:ext>
            </a:extLst>
          </p:cNvPr>
          <p:cNvSpPr txBox="1"/>
          <p:nvPr/>
        </p:nvSpPr>
        <p:spPr>
          <a:xfrm>
            <a:off x="498223" y="1177710"/>
            <a:ext cx="193936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3 – (-2)</a:t>
            </a:r>
          </a:p>
        </p:txBody>
      </p:sp>
      <p:grpSp>
        <p:nvGrpSpPr>
          <p:cNvPr id="58" name="Group 57">
            <a:extLst>
              <a:ext uri="{FF2B5EF4-FFF2-40B4-BE49-F238E27FC236}">
                <a16:creationId xmlns:a16="http://schemas.microsoft.com/office/drawing/2014/main" id="{4F004A90-2F6E-E248-9AD7-08F48D78337B}"/>
              </a:ext>
            </a:extLst>
          </p:cNvPr>
          <p:cNvGrpSpPr/>
          <p:nvPr/>
        </p:nvGrpSpPr>
        <p:grpSpPr>
          <a:xfrm>
            <a:off x="504603" y="1734179"/>
            <a:ext cx="6523249" cy="435237"/>
            <a:chOff x="504603" y="1734179"/>
            <a:chExt cx="6523249" cy="435237"/>
          </a:xfrm>
        </p:grpSpPr>
        <p:grpSp>
          <p:nvGrpSpPr>
            <p:cNvPr id="22" name="Group 21">
              <a:extLst>
                <a:ext uri="{FF2B5EF4-FFF2-40B4-BE49-F238E27FC236}">
                  <a16:creationId xmlns:a16="http://schemas.microsoft.com/office/drawing/2014/main" id="{32055BBA-63EC-48EF-AA93-637A2428B933}"/>
                </a:ext>
              </a:extLst>
            </p:cNvPr>
            <p:cNvGrpSpPr/>
            <p:nvPr/>
          </p:nvGrpSpPr>
          <p:grpSpPr>
            <a:xfrm>
              <a:off x="504603" y="1843380"/>
              <a:ext cx="1200712" cy="326036"/>
              <a:chOff x="2671248" y="4808287"/>
              <a:chExt cx="1600949" cy="434715"/>
            </a:xfrm>
          </p:grpSpPr>
          <p:sp>
            <p:nvSpPr>
              <p:cNvPr id="23" name="Oval 22">
                <a:extLst>
                  <a:ext uri="{FF2B5EF4-FFF2-40B4-BE49-F238E27FC236}">
                    <a16:creationId xmlns:a16="http://schemas.microsoft.com/office/drawing/2014/main" id="{17BE39FC-0949-4A4B-AFA9-397E805392FD}"/>
                  </a:ext>
                </a:extLst>
              </p:cNvPr>
              <p:cNvSpPr/>
              <p:nvPr/>
            </p:nvSpPr>
            <p:spPr>
              <a:xfrm>
                <a:off x="2671248"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F24C2FC6-559D-4A52-B41F-A4A6975B27E0}"/>
                  </a:ext>
                </a:extLst>
              </p:cNvPr>
              <p:cNvSpPr/>
              <p:nvPr/>
            </p:nvSpPr>
            <p:spPr>
              <a:xfrm>
                <a:off x="3254366"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A6FE53EE-196B-4AE1-BA19-4D16784A28E6}"/>
                  </a:ext>
                </a:extLst>
              </p:cNvPr>
              <p:cNvSpPr/>
              <p:nvPr/>
            </p:nvSpPr>
            <p:spPr>
              <a:xfrm>
                <a:off x="3837482"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E89FFEB7-109A-F74C-A56A-927B92E2557B}"/>
                </a:ext>
              </a:extLst>
            </p:cNvPr>
            <p:cNvSpPr txBox="1"/>
            <p:nvPr/>
          </p:nvSpPr>
          <p:spPr>
            <a:xfrm>
              <a:off x="3294406" y="1734179"/>
              <a:ext cx="373344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Start with three  +1 counters.</a:t>
              </a:r>
            </a:p>
          </p:txBody>
        </p:sp>
      </p:grpSp>
      <p:grpSp>
        <p:nvGrpSpPr>
          <p:cNvPr id="59" name="Group 58">
            <a:extLst>
              <a:ext uri="{FF2B5EF4-FFF2-40B4-BE49-F238E27FC236}">
                <a16:creationId xmlns:a16="http://schemas.microsoft.com/office/drawing/2014/main" id="{D470A790-6094-DC4E-9147-FB6BD641C03F}"/>
              </a:ext>
            </a:extLst>
          </p:cNvPr>
          <p:cNvGrpSpPr/>
          <p:nvPr/>
        </p:nvGrpSpPr>
        <p:grpSpPr>
          <a:xfrm>
            <a:off x="498223" y="2384427"/>
            <a:ext cx="7410072" cy="1061621"/>
            <a:chOff x="498223" y="2384427"/>
            <a:chExt cx="7410072" cy="1061621"/>
          </a:xfrm>
        </p:grpSpPr>
        <p:grpSp>
          <p:nvGrpSpPr>
            <p:cNvPr id="39" name="Group 38">
              <a:extLst>
                <a:ext uri="{FF2B5EF4-FFF2-40B4-BE49-F238E27FC236}">
                  <a16:creationId xmlns:a16="http://schemas.microsoft.com/office/drawing/2014/main" id="{0345B6A8-D3FC-2847-9530-B570A534FCF3}"/>
                </a:ext>
              </a:extLst>
            </p:cNvPr>
            <p:cNvGrpSpPr/>
            <p:nvPr/>
          </p:nvGrpSpPr>
          <p:grpSpPr>
            <a:xfrm>
              <a:off x="498223" y="2532580"/>
              <a:ext cx="1200712" cy="326036"/>
              <a:chOff x="2671248" y="4808287"/>
              <a:chExt cx="1600949" cy="434715"/>
            </a:xfrm>
          </p:grpSpPr>
          <p:sp>
            <p:nvSpPr>
              <p:cNvPr id="40" name="Oval 39">
                <a:extLst>
                  <a:ext uri="{FF2B5EF4-FFF2-40B4-BE49-F238E27FC236}">
                    <a16:creationId xmlns:a16="http://schemas.microsoft.com/office/drawing/2014/main" id="{CD144A32-6824-6447-B5EA-19CDEEB7E59E}"/>
                  </a:ext>
                </a:extLst>
              </p:cNvPr>
              <p:cNvSpPr/>
              <p:nvPr/>
            </p:nvSpPr>
            <p:spPr>
              <a:xfrm>
                <a:off x="2671248"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994350F5-9EE3-474E-B4CC-8867EDA1D39B}"/>
                  </a:ext>
                </a:extLst>
              </p:cNvPr>
              <p:cNvSpPr/>
              <p:nvPr/>
            </p:nvSpPr>
            <p:spPr>
              <a:xfrm>
                <a:off x="3254366"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0010FDEF-05A7-A84E-883C-04545FDFF713}"/>
                  </a:ext>
                </a:extLst>
              </p:cNvPr>
              <p:cNvSpPr/>
              <p:nvPr/>
            </p:nvSpPr>
            <p:spPr>
              <a:xfrm>
                <a:off x="3837482"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C49CEBE3-27D7-C64B-90FD-CD009212EBAB}"/>
                </a:ext>
              </a:extLst>
            </p:cNvPr>
            <p:cNvGrpSpPr/>
            <p:nvPr/>
          </p:nvGrpSpPr>
          <p:grpSpPr>
            <a:xfrm>
              <a:off x="1861074" y="2384427"/>
              <a:ext cx="973767" cy="1061621"/>
              <a:chOff x="1861074" y="2384427"/>
              <a:chExt cx="973767" cy="1061621"/>
            </a:xfrm>
          </p:grpSpPr>
          <p:sp>
            <p:nvSpPr>
              <p:cNvPr id="20" name="Oval 19">
                <a:extLst>
                  <a:ext uri="{FF2B5EF4-FFF2-40B4-BE49-F238E27FC236}">
                    <a16:creationId xmlns:a16="http://schemas.microsoft.com/office/drawing/2014/main" id="{A7275B9B-85E0-4048-9CD1-B984B557C7D9}"/>
                  </a:ext>
                </a:extLst>
              </p:cNvPr>
              <p:cNvSpPr/>
              <p:nvPr/>
            </p:nvSpPr>
            <p:spPr>
              <a:xfrm>
                <a:off x="2368273" y="2384427"/>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31E07E4-C4DF-4D5B-A839-7021172D3933}"/>
                  </a:ext>
                </a:extLst>
              </p:cNvPr>
              <p:cNvSpPr/>
              <p:nvPr/>
            </p:nvSpPr>
            <p:spPr>
              <a:xfrm>
                <a:off x="1861074" y="2384427"/>
                <a:ext cx="466568" cy="10616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7CA28D0C-3186-7442-8614-1A494A67C15C}"/>
                  </a:ext>
                </a:extLst>
              </p:cNvPr>
              <p:cNvGrpSpPr/>
              <p:nvPr/>
            </p:nvGrpSpPr>
            <p:grpSpPr>
              <a:xfrm>
                <a:off x="1931340" y="2997397"/>
                <a:ext cx="832287" cy="334452"/>
                <a:chOff x="1931340" y="2997397"/>
                <a:chExt cx="832287" cy="334452"/>
              </a:xfrm>
            </p:grpSpPr>
            <p:sp>
              <p:nvSpPr>
                <p:cNvPr id="27" name="Oval 26">
                  <a:extLst>
                    <a:ext uri="{FF2B5EF4-FFF2-40B4-BE49-F238E27FC236}">
                      <a16:creationId xmlns:a16="http://schemas.microsoft.com/office/drawing/2014/main" id="{17BE39FC-0949-4A4B-AFA9-397E805392FD}"/>
                    </a:ext>
                  </a:extLst>
                </p:cNvPr>
                <p:cNvSpPr/>
                <p:nvPr/>
              </p:nvSpPr>
              <p:spPr>
                <a:xfrm>
                  <a:off x="1931340" y="2997397"/>
                  <a:ext cx="326036" cy="326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F24C2FC6-559D-4A52-B41F-A4A6975B27E0}"/>
                    </a:ext>
                  </a:extLst>
                </p:cNvPr>
                <p:cNvSpPr/>
                <p:nvPr/>
              </p:nvSpPr>
              <p:spPr>
                <a:xfrm>
                  <a:off x="2437591" y="3005813"/>
                  <a:ext cx="326036" cy="326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44" name="Oval 43">
                <a:extLst>
                  <a:ext uri="{FF2B5EF4-FFF2-40B4-BE49-F238E27FC236}">
                    <a16:creationId xmlns:a16="http://schemas.microsoft.com/office/drawing/2014/main" id="{66434035-719C-0940-A6D0-D05CAB1AD2EB}"/>
                  </a:ext>
                </a:extLst>
              </p:cNvPr>
              <p:cNvSpPr/>
              <p:nvPr/>
            </p:nvSpPr>
            <p:spPr>
              <a:xfrm>
                <a:off x="1931340" y="2532580"/>
                <a:ext cx="326036" cy="3260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6326E3FD-F949-BF45-ADB2-98B9D531CF51}"/>
                  </a:ext>
                </a:extLst>
              </p:cNvPr>
              <p:cNvSpPr/>
              <p:nvPr/>
            </p:nvSpPr>
            <p:spPr>
              <a:xfrm>
                <a:off x="2437591" y="2532580"/>
                <a:ext cx="326036" cy="3260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47" name="TextBox 46">
              <a:extLst>
                <a:ext uri="{FF2B5EF4-FFF2-40B4-BE49-F238E27FC236}">
                  <a16:creationId xmlns:a16="http://schemas.microsoft.com/office/drawing/2014/main" id="{1588569D-41BF-8E4C-91C9-84EA5F5E308E}"/>
                </a:ext>
              </a:extLst>
            </p:cNvPr>
            <p:cNvSpPr txBox="1"/>
            <p:nvPr/>
          </p:nvSpPr>
          <p:spPr>
            <a:xfrm>
              <a:off x="3294406" y="2419000"/>
              <a:ext cx="4613889"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Add two zero pairs because you need to subtract -2. At this point the counters still have a value of 3.</a:t>
              </a:r>
            </a:p>
          </p:txBody>
        </p:sp>
      </p:grpSp>
      <p:grpSp>
        <p:nvGrpSpPr>
          <p:cNvPr id="61" name="Group 60">
            <a:extLst>
              <a:ext uri="{FF2B5EF4-FFF2-40B4-BE49-F238E27FC236}">
                <a16:creationId xmlns:a16="http://schemas.microsoft.com/office/drawing/2014/main" id="{FFFAEA7F-38DB-9D48-8E60-1CCA9324BF34}"/>
              </a:ext>
            </a:extLst>
          </p:cNvPr>
          <p:cNvGrpSpPr/>
          <p:nvPr/>
        </p:nvGrpSpPr>
        <p:grpSpPr>
          <a:xfrm>
            <a:off x="470801" y="3840778"/>
            <a:ext cx="7432388" cy="400110"/>
            <a:chOff x="470801" y="3840778"/>
            <a:chExt cx="7432388" cy="400110"/>
          </a:xfrm>
        </p:grpSpPr>
        <p:sp>
          <p:nvSpPr>
            <p:cNvPr id="3" name="TextBox 2">
              <a:extLst>
                <a:ext uri="{FF2B5EF4-FFF2-40B4-BE49-F238E27FC236}">
                  <a16:creationId xmlns:a16="http://schemas.microsoft.com/office/drawing/2014/main" id="{A55FB74F-7477-AC45-99F1-D0C094A856AF}"/>
                </a:ext>
              </a:extLst>
            </p:cNvPr>
            <p:cNvSpPr txBox="1"/>
            <p:nvPr/>
          </p:nvSpPr>
          <p:spPr>
            <a:xfrm>
              <a:off x="3262249" y="3840778"/>
              <a:ext cx="4640940"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Take away -2, leaving an answer of +5.</a:t>
              </a:r>
            </a:p>
          </p:txBody>
        </p:sp>
        <p:grpSp>
          <p:nvGrpSpPr>
            <p:cNvPr id="50" name="Group 49">
              <a:extLst>
                <a:ext uri="{FF2B5EF4-FFF2-40B4-BE49-F238E27FC236}">
                  <a16:creationId xmlns:a16="http://schemas.microsoft.com/office/drawing/2014/main" id="{C54392A4-36D8-2540-A30B-D7D27A0E7C84}"/>
                </a:ext>
              </a:extLst>
            </p:cNvPr>
            <p:cNvGrpSpPr/>
            <p:nvPr/>
          </p:nvGrpSpPr>
          <p:grpSpPr>
            <a:xfrm>
              <a:off x="470801" y="3871855"/>
              <a:ext cx="2265404" cy="326036"/>
              <a:chOff x="498223" y="2532580"/>
              <a:chExt cx="2265404" cy="326036"/>
            </a:xfrm>
          </p:grpSpPr>
          <p:grpSp>
            <p:nvGrpSpPr>
              <p:cNvPr id="51" name="Group 50">
                <a:extLst>
                  <a:ext uri="{FF2B5EF4-FFF2-40B4-BE49-F238E27FC236}">
                    <a16:creationId xmlns:a16="http://schemas.microsoft.com/office/drawing/2014/main" id="{A415B61E-9286-0941-9BF8-6020C40E30BF}"/>
                  </a:ext>
                </a:extLst>
              </p:cNvPr>
              <p:cNvGrpSpPr/>
              <p:nvPr/>
            </p:nvGrpSpPr>
            <p:grpSpPr>
              <a:xfrm>
                <a:off x="498223" y="2532580"/>
                <a:ext cx="1200712" cy="326036"/>
                <a:chOff x="2671248" y="4808287"/>
                <a:chExt cx="1600949" cy="434715"/>
              </a:xfrm>
            </p:grpSpPr>
            <p:sp>
              <p:nvSpPr>
                <p:cNvPr id="54" name="Oval 53">
                  <a:extLst>
                    <a:ext uri="{FF2B5EF4-FFF2-40B4-BE49-F238E27FC236}">
                      <a16:creationId xmlns:a16="http://schemas.microsoft.com/office/drawing/2014/main" id="{FE0A2EAA-1182-2242-AE01-A06EC7EC53E7}"/>
                    </a:ext>
                  </a:extLst>
                </p:cNvPr>
                <p:cNvSpPr/>
                <p:nvPr/>
              </p:nvSpPr>
              <p:spPr>
                <a:xfrm>
                  <a:off x="2671248"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B1C19C43-9FA4-5849-96C2-059999AC1837}"/>
                    </a:ext>
                  </a:extLst>
                </p:cNvPr>
                <p:cNvSpPr/>
                <p:nvPr/>
              </p:nvSpPr>
              <p:spPr>
                <a:xfrm>
                  <a:off x="3254366"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7E802923-2B0E-6948-B0CB-F323C8C6F374}"/>
                    </a:ext>
                  </a:extLst>
                </p:cNvPr>
                <p:cNvSpPr/>
                <p:nvPr/>
              </p:nvSpPr>
              <p:spPr>
                <a:xfrm>
                  <a:off x="3837482" y="4808287"/>
                  <a:ext cx="434715" cy="43471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52" name="Oval 51">
                <a:extLst>
                  <a:ext uri="{FF2B5EF4-FFF2-40B4-BE49-F238E27FC236}">
                    <a16:creationId xmlns:a16="http://schemas.microsoft.com/office/drawing/2014/main" id="{2FA2D289-FB5E-2946-9A36-071B8B7F418F}"/>
                  </a:ext>
                </a:extLst>
              </p:cNvPr>
              <p:cNvSpPr/>
              <p:nvPr/>
            </p:nvSpPr>
            <p:spPr>
              <a:xfrm>
                <a:off x="1931340" y="2532580"/>
                <a:ext cx="326036" cy="3260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AFB1CFC9-4203-B940-B941-529B8FF40570}"/>
                  </a:ext>
                </a:extLst>
              </p:cNvPr>
              <p:cNvSpPr/>
              <p:nvPr/>
            </p:nvSpPr>
            <p:spPr>
              <a:xfrm>
                <a:off x="2437591" y="2532580"/>
                <a:ext cx="326036" cy="3260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nvGrpSpPr>
          <p:cNvPr id="43" name="Group 42">
            <a:extLst>
              <a:ext uri="{FF2B5EF4-FFF2-40B4-BE49-F238E27FC236}">
                <a16:creationId xmlns:a16="http://schemas.microsoft.com/office/drawing/2014/main" id="{CBD00F15-5B5C-C941-899C-407D52E77C75}"/>
              </a:ext>
            </a:extLst>
          </p:cNvPr>
          <p:cNvGrpSpPr/>
          <p:nvPr/>
        </p:nvGrpSpPr>
        <p:grpSpPr>
          <a:xfrm>
            <a:off x="7691469" y="4761"/>
            <a:ext cx="1629233" cy="1304030"/>
            <a:chOff x="10472649" y="514350"/>
            <a:chExt cx="2172310" cy="1738706"/>
          </a:xfrm>
        </p:grpSpPr>
        <p:sp>
          <p:nvSpPr>
            <p:cNvPr id="46" name="Rectangle 45">
              <a:extLst>
                <a:ext uri="{FF2B5EF4-FFF2-40B4-BE49-F238E27FC236}">
                  <a16:creationId xmlns:a16="http://schemas.microsoft.com/office/drawing/2014/main" id="{A8B53108-E8D7-4141-A997-B96881092621}"/>
                </a:ext>
              </a:extLst>
            </p:cNvPr>
            <p:cNvSpPr/>
            <p:nvPr/>
          </p:nvSpPr>
          <p:spPr>
            <a:xfrm>
              <a:off x="10472649" y="514350"/>
              <a:ext cx="1909851" cy="1738706"/>
            </a:xfrm>
            <a:prstGeom prst="rect">
              <a:avLst/>
            </a:prstGeom>
            <a:solidFill>
              <a:srgbClr val="00B05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6E47BF95-0874-A147-9C12-CBC3795E8667}"/>
                </a:ext>
              </a:extLst>
            </p:cNvPr>
            <p:cNvSpPr/>
            <p:nvPr/>
          </p:nvSpPr>
          <p:spPr>
            <a:xfrm>
              <a:off x="10613946" y="788115"/>
              <a:ext cx="511255" cy="5127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a:extLst>
                <a:ext uri="{FF2B5EF4-FFF2-40B4-BE49-F238E27FC236}">
                  <a16:creationId xmlns:a16="http://schemas.microsoft.com/office/drawing/2014/main" id="{69D05630-0737-DA40-A1F7-DB7675D6D857}"/>
                </a:ext>
              </a:extLst>
            </p:cNvPr>
            <p:cNvSpPr/>
            <p:nvPr/>
          </p:nvSpPr>
          <p:spPr>
            <a:xfrm>
              <a:off x="10587683" y="1394618"/>
              <a:ext cx="511255" cy="5127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6A65287-1AF7-A64F-BB1B-569DE3870DEE}"/>
                    </a:ext>
                  </a:extLst>
                </p:cNvPr>
                <p:cNvSpPr txBox="1"/>
                <p:nvPr/>
              </p:nvSpPr>
              <p:spPr>
                <a:xfrm>
                  <a:off x="10972298" y="772685"/>
                  <a:ext cx="1410201" cy="549824"/>
                </a:xfrm>
                <a:prstGeom prst="rect">
                  <a:avLst/>
                </a:prstGeom>
                <a:ln>
                  <a:noFill/>
                </a:ln>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2700" i="1">
                          <a:solidFill>
                            <a:srgbClr val="000000"/>
                          </a:solidFill>
                          <a:latin typeface="Cambria Math" charset="0"/>
                          <a:ea typeface="Gill Sans MT" charset="0"/>
                          <a:cs typeface="Gill Sans MT" charset="0"/>
                        </a:rPr>
                        <m:t>= </m:t>
                      </m:r>
                    </m:oMath>
                  </a14:m>
                  <a:r>
                    <a:rPr lang="en-US" sz="2700" dirty="0">
                      <a:solidFill>
                        <a:srgbClr val="000000"/>
                      </a:solidFill>
                      <a:latin typeface="Bariol Regular" panose="02000506040000020003" pitchFamily="50" charset="0"/>
                      <a:ea typeface="Gill Sans MT" charset="0"/>
                      <a:cs typeface="Gill Sans MT" charset="0"/>
                    </a:rPr>
                    <a:t> + 1</a:t>
                  </a:r>
                </a:p>
              </p:txBody>
            </p:sp>
          </mc:Choice>
          <mc:Fallback xmlns="">
            <p:sp>
              <p:nvSpPr>
                <p:cNvPr id="62" name="TextBox 61">
                  <a:extLst>
                    <a:ext uri="{FF2B5EF4-FFF2-40B4-BE49-F238E27FC236}">
                      <a16:creationId xmlns:a16="http://schemas.microsoft.com/office/drawing/2014/main" id="{76A65287-1AF7-A64F-BB1B-569DE3870DEE}"/>
                    </a:ext>
                  </a:extLst>
                </p:cNvPr>
                <p:cNvSpPr txBox="1">
                  <a:spLocks noRot="1" noChangeAspect="1" noMove="1" noResize="1" noEditPoints="1" noAdjustHandles="1" noChangeArrowheads="1" noChangeShapeType="1" noTextEdit="1"/>
                </p:cNvSpPr>
                <p:nvPr/>
              </p:nvSpPr>
              <p:spPr>
                <a:xfrm>
                  <a:off x="10972298" y="772685"/>
                  <a:ext cx="1410201" cy="549824"/>
                </a:xfrm>
                <a:prstGeom prst="rect">
                  <a:avLst/>
                </a:prstGeom>
                <a:blipFill>
                  <a:blip r:embed="rId3"/>
                  <a:stretch>
                    <a:fillRect t="-24242" r="-8333" b="-4848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1A9ACA4-BDFA-7847-BDCF-2CE4C3DA9462}"/>
                    </a:ext>
                  </a:extLst>
                </p:cNvPr>
                <p:cNvSpPr txBox="1"/>
                <p:nvPr/>
              </p:nvSpPr>
              <p:spPr>
                <a:xfrm>
                  <a:off x="10746342" y="1435054"/>
                  <a:ext cx="1898617" cy="549824"/>
                </a:xfrm>
                <a:prstGeom prst="rect">
                  <a:avLst/>
                </a:prstGeom>
                <a:ln>
                  <a:noFill/>
                </a:ln>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2700" i="1">
                          <a:solidFill>
                            <a:srgbClr val="000000"/>
                          </a:solidFill>
                          <a:latin typeface="Cambria Math" charset="0"/>
                          <a:ea typeface="Gill Sans MT" charset="0"/>
                          <a:cs typeface="Gill Sans MT" charset="0"/>
                        </a:rPr>
                        <m:t>=−</m:t>
                      </m:r>
                    </m:oMath>
                  </a14:m>
                  <a:r>
                    <a:rPr lang="en-US" sz="2700" dirty="0">
                      <a:solidFill>
                        <a:srgbClr val="000000"/>
                      </a:solidFill>
                      <a:latin typeface="Bariol Regular" panose="02000506040000020003" pitchFamily="50" charset="0"/>
                      <a:ea typeface="Gill Sans MT" charset="0"/>
                      <a:cs typeface="Gill Sans MT" charset="0"/>
                    </a:rPr>
                    <a:t>1</a:t>
                  </a:r>
                </a:p>
              </p:txBody>
            </p:sp>
          </mc:Choice>
          <mc:Fallback xmlns="">
            <p:sp>
              <p:nvSpPr>
                <p:cNvPr id="39" name="TextBox 38">
                  <a:extLst>
                    <a:ext uri="{FF2B5EF4-FFF2-40B4-BE49-F238E27FC236}">
                      <a16:creationId xmlns:a16="http://schemas.microsoft.com/office/drawing/2014/main" id="{FD452967-396D-4B05-B205-2F04AD34843C}"/>
                    </a:ext>
                  </a:extLst>
                </p:cNvPr>
                <p:cNvSpPr txBox="1">
                  <a:spLocks noRot="1" noChangeAspect="1" noMove="1" noResize="1" noEditPoints="1" noAdjustHandles="1" noChangeArrowheads="1" noChangeShapeType="1" noTextEdit="1"/>
                </p:cNvSpPr>
                <p:nvPr/>
              </p:nvSpPr>
              <p:spPr>
                <a:xfrm>
                  <a:off x="10746342" y="1435054"/>
                  <a:ext cx="1898617" cy="549824"/>
                </a:xfrm>
                <a:prstGeom prst="rect">
                  <a:avLst/>
                </a:prstGeom>
                <a:blipFill>
                  <a:blip r:embed="rId4"/>
                  <a:stretch>
                    <a:fillRect t="-26667" b="-48889"/>
                  </a:stretch>
                </a:blipFill>
              </p:spPr>
              <p:txBody>
                <a:bodyPr/>
                <a:lstStyle/>
                <a:p>
                  <a:r>
                    <a:rPr lang="en-US">
                      <a:noFill/>
                    </a:rPr>
                    <a:t> </a:t>
                  </a:r>
                </a:p>
              </p:txBody>
            </p:sp>
          </mc:Fallback>
        </mc:AlternateContent>
      </p:grpSp>
    </p:spTree>
    <p:extLst>
      <p:ext uri="{BB962C8B-B14F-4D97-AF65-F5344CB8AC3E}">
        <p14:creationId xmlns:p14="http://schemas.microsoft.com/office/powerpoint/2010/main" val="22995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95CE9C-313B-BC46-A9B6-EE1FD145C019}"/>
              </a:ext>
            </a:extLst>
          </p:cNvPr>
          <p:cNvSpPr>
            <a:spLocks noGrp="1"/>
          </p:cNvSpPr>
          <p:nvPr>
            <p:ph type="sldNum" sz="quarter" idx="11"/>
          </p:nvPr>
        </p:nvSpPr>
        <p:spPr/>
        <p:txBody>
          <a:bodyPr/>
          <a:lstStyle/>
          <a:p>
            <a:fld id="{DA2C159E-F13C-4A85-9A41-E7669D3E0D70}" type="slidenum">
              <a:rPr lang="en-GB" smtClean="0"/>
              <a:pPr/>
              <a:t>32</a:t>
            </a:fld>
            <a:endParaRPr lang="en-GB"/>
          </a:p>
        </p:txBody>
      </p:sp>
      <p:sp>
        <p:nvSpPr>
          <p:cNvPr id="3" name="Title 2">
            <a:extLst>
              <a:ext uri="{FF2B5EF4-FFF2-40B4-BE49-F238E27FC236}">
                <a16:creationId xmlns:a16="http://schemas.microsoft.com/office/drawing/2014/main" id="{7663D5C5-C06E-B942-8E96-AD4894080866}"/>
              </a:ext>
            </a:extLst>
          </p:cNvPr>
          <p:cNvSpPr>
            <a:spLocks noGrp="1"/>
          </p:cNvSpPr>
          <p:nvPr>
            <p:ph type="title"/>
          </p:nvPr>
        </p:nvSpPr>
        <p:spPr>
          <a:xfrm>
            <a:off x="232950" y="249901"/>
            <a:ext cx="8437563" cy="521062"/>
          </a:xfrm>
        </p:spPr>
        <p:txBody>
          <a:bodyPr>
            <a:normAutofit/>
          </a:bodyPr>
          <a:lstStyle/>
          <a:p>
            <a:r>
              <a:rPr lang="en-GB" dirty="0">
                <a:solidFill>
                  <a:srgbClr val="E62247"/>
                </a:solidFill>
              </a:rPr>
              <a:t>Try to model these questions using your counters</a:t>
            </a:r>
          </a:p>
        </p:txBody>
      </p:sp>
      <p:sp>
        <p:nvSpPr>
          <p:cNvPr id="4" name="Text Placeholder 3">
            <a:extLst>
              <a:ext uri="{FF2B5EF4-FFF2-40B4-BE49-F238E27FC236}">
                <a16:creationId xmlns:a16="http://schemas.microsoft.com/office/drawing/2014/main" id="{A0768D13-62B3-7948-9042-5B42002F1796}"/>
              </a:ext>
            </a:extLst>
          </p:cNvPr>
          <p:cNvSpPr>
            <a:spLocks noGrp="1"/>
          </p:cNvSpPr>
          <p:nvPr>
            <p:ph type="body" sz="quarter" idx="12"/>
          </p:nvPr>
        </p:nvSpPr>
        <p:spPr>
          <a:xfrm>
            <a:off x="232950" y="770962"/>
            <a:ext cx="8769007" cy="4372537"/>
          </a:xfrm>
        </p:spPr>
        <p:txBody>
          <a:bodyPr/>
          <a:lstStyle/>
          <a:p>
            <a:pPr marL="514350" indent="-514350">
              <a:buFont typeface="+mj-lt"/>
              <a:buAutoNum type="alphaUcPeriod"/>
            </a:pPr>
            <a:r>
              <a:rPr lang="en-GB" dirty="0"/>
              <a:t> 4 + 2</a:t>
            </a:r>
          </a:p>
          <a:p>
            <a:pPr marL="514350" indent="-514350">
              <a:buFont typeface="+mj-lt"/>
              <a:buAutoNum type="alphaUcPeriod"/>
            </a:pPr>
            <a:r>
              <a:rPr lang="en-GB" dirty="0"/>
              <a:t> 4 – 3</a:t>
            </a:r>
          </a:p>
          <a:p>
            <a:pPr marL="514350" indent="-514350">
              <a:buFont typeface="+mj-lt"/>
              <a:buAutoNum type="alphaUcPeriod"/>
            </a:pPr>
            <a:r>
              <a:rPr lang="en-GB" dirty="0"/>
              <a:t> 4 – (+3)</a:t>
            </a:r>
          </a:p>
          <a:p>
            <a:pPr marL="514350" indent="-514350">
              <a:buFont typeface="+mj-lt"/>
              <a:buAutoNum type="alphaUcPeriod"/>
            </a:pPr>
            <a:r>
              <a:rPr lang="en-GB" dirty="0"/>
              <a:t> 4 - (-3)</a:t>
            </a:r>
          </a:p>
          <a:p>
            <a:pPr marL="514350" indent="-514350">
              <a:buFont typeface="+mj-lt"/>
              <a:buAutoNum type="alphaUcPeriod"/>
            </a:pPr>
            <a:r>
              <a:rPr lang="en-GB" dirty="0"/>
              <a:t>-6 + 2</a:t>
            </a:r>
          </a:p>
          <a:p>
            <a:pPr marL="514350" indent="-514350">
              <a:buFont typeface="+mj-lt"/>
              <a:buAutoNum type="alphaUcPeriod"/>
            </a:pPr>
            <a:r>
              <a:rPr lang="en-GB" dirty="0"/>
              <a:t>-4 – (-5)</a:t>
            </a:r>
          </a:p>
          <a:p>
            <a:endParaRPr lang="en-GB" sz="18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If you are not feeling fully confident </a:t>
            </a:r>
            <a:r>
              <a:rPr lang="en-GB" sz="2000" u="sng" dirty="0">
                <a:latin typeface="Arial" panose="020B0604020202020204" pitchFamily="34" charset="0"/>
                <a:cs typeface="Arial" panose="020B0604020202020204" pitchFamily="34" charset="0"/>
              </a:rPr>
              <a:t>yet </a:t>
            </a:r>
            <a:r>
              <a:rPr lang="en-GB" sz="2000" dirty="0">
                <a:latin typeface="Arial" panose="020B0604020202020204" pitchFamily="34" charset="0"/>
                <a:cs typeface="Arial" panose="020B0604020202020204" pitchFamily="34" charset="0"/>
              </a:rPr>
              <a:t>(!), spend some time after this module working with a colleague until you are.</a:t>
            </a:r>
          </a:p>
          <a:p>
            <a:r>
              <a:rPr lang="en-GB" sz="2000" dirty="0">
                <a:latin typeface="Arial" panose="020B0604020202020204" pitchFamily="34" charset="0"/>
                <a:cs typeface="Arial" panose="020B0604020202020204" pitchFamily="34" charset="0"/>
              </a:rPr>
              <a:t>Further reading : Adding and Subtracting Positive and Negative Numbers, </a:t>
            </a:r>
            <a:r>
              <a:rPr lang="en-GB" sz="2000" dirty="0">
                <a:latin typeface="Arial" panose="020B0604020202020204" pitchFamily="34" charset="0"/>
                <a:cs typeface="Arial" panose="020B0604020202020204" pitchFamily="34" charset="0"/>
                <a:hlinkClick r:id="rId3"/>
              </a:rPr>
              <a:t>https://nrich.maths.org/5947</a:t>
            </a:r>
            <a:r>
              <a:rPr lang="en-GB" sz="2000" dirty="0">
                <a:latin typeface="Arial" panose="020B0604020202020204" pitchFamily="34" charset="0"/>
                <a:cs typeface="Arial" panose="020B0604020202020204" pitchFamily="34" charset="0"/>
              </a:rPr>
              <a:t>, from Counters Model onwards.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14" name="Group 13">
            <a:extLst>
              <a:ext uri="{FF2B5EF4-FFF2-40B4-BE49-F238E27FC236}">
                <a16:creationId xmlns:a16="http://schemas.microsoft.com/office/drawing/2014/main" id="{98FD55D7-8B1C-1745-ACFC-6D414CC45953}"/>
              </a:ext>
            </a:extLst>
          </p:cNvPr>
          <p:cNvGrpSpPr/>
          <p:nvPr/>
        </p:nvGrpSpPr>
        <p:grpSpPr>
          <a:xfrm>
            <a:off x="7691469" y="4761"/>
            <a:ext cx="1629233" cy="1304030"/>
            <a:chOff x="10472649" y="514350"/>
            <a:chExt cx="2172310" cy="1738706"/>
          </a:xfrm>
        </p:grpSpPr>
        <p:sp>
          <p:nvSpPr>
            <p:cNvPr id="15" name="Rectangle 14">
              <a:extLst>
                <a:ext uri="{FF2B5EF4-FFF2-40B4-BE49-F238E27FC236}">
                  <a16:creationId xmlns:a16="http://schemas.microsoft.com/office/drawing/2014/main" id="{11BA2F1C-56B3-FC42-A29F-77D9FFF4A71D}"/>
                </a:ext>
              </a:extLst>
            </p:cNvPr>
            <p:cNvSpPr/>
            <p:nvPr/>
          </p:nvSpPr>
          <p:spPr>
            <a:xfrm>
              <a:off x="10472649" y="514350"/>
              <a:ext cx="1909851" cy="1738706"/>
            </a:xfrm>
            <a:prstGeom prst="rect">
              <a:avLst/>
            </a:prstGeom>
            <a:solidFill>
              <a:srgbClr val="00B05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F815AE27-23C0-C341-A75D-2DB2242BAE8A}"/>
                </a:ext>
              </a:extLst>
            </p:cNvPr>
            <p:cNvSpPr/>
            <p:nvPr/>
          </p:nvSpPr>
          <p:spPr>
            <a:xfrm>
              <a:off x="10613946" y="788115"/>
              <a:ext cx="511255" cy="5127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BFA8487D-85F9-3C4C-A6D4-2D322223A2B5}"/>
                </a:ext>
              </a:extLst>
            </p:cNvPr>
            <p:cNvSpPr/>
            <p:nvPr/>
          </p:nvSpPr>
          <p:spPr>
            <a:xfrm>
              <a:off x="10587683" y="1394618"/>
              <a:ext cx="511255" cy="5127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3184F4-0AD7-1242-8F2F-9A6BC6104467}"/>
                    </a:ext>
                  </a:extLst>
                </p:cNvPr>
                <p:cNvSpPr txBox="1"/>
                <p:nvPr/>
              </p:nvSpPr>
              <p:spPr>
                <a:xfrm>
                  <a:off x="10972298" y="772685"/>
                  <a:ext cx="1410201" cy="549824"/>
                </a:xfrm>
                <a:prstGeom prst="rect">
                  <a:avLst/>
                </a:prstGeom>
                <a:ln>
                  <a:noFill/>
                </a:ln>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2700" i="1">
                          <a:solidFill>
                            <a:srgbClr val="000000"/>
                          </a:solidFill>
                          <a:latin typeface="Cambria Math" charset="0"/>
                          <a:ea typeface="Gill Sans MT" charset="0"/>
                          <a:cs typeface="Gill Sans MT" charset="0"/>
                        </a:rPr>
                        <m:t>= </m:t>
                      </m:r>
                    </m:oMath>
                  </a14:m>
                  <a:r>
                    <a:rPr lang="en-US" sz="2700" dirty="0">
                      <a:solidFill>
                        <a:srgbClr val="000000"/>
                      </a:solidFill>
                      <a:latin typeface="Bariol Regular" panose="02000506040000020003" pitchFamily="50" charset="0"/>
                      <a:ea typeface="Gill Sans MT" charset="0"/>
                      <a:cs typeface="Gill Sans MT" charset="0"/>
                    </a:rPr>
                    <a:t> + 1</a:t>
                  </a:r>
                </a:p>
              </p:txBody>
            </p:sp>
          </mc:Choice>
          <mc:Fallback xmlns="">
            <p:sp>
              <p:nvSpPr>
                <p:cNvPr id="18" name="TextBox 17">
                  <a:extLst>
                    <a:ext uri="{FF2B5EF4-FFF2-40B4-BE49-F238E27FC236}">
                      <a16:creationId xmlns:a16="http://schemas.microsoft.com/office/drawing/2014/main" id="{5C3184F4-0AD7-1242-8F2F-9A6BC6104467}"/>
                    </a:ext>
                  </a:extLst>
                </p:cNvPr>
                <p:cNvSpPr txBox="1">
                  <a:spLocks noRot="1" noChangeAspect="1" noMove="1" noResize="1" noEditPoints="1" noAdjustHandles="1" noChangeArrowheads="1" noChangeShapeType="1" noTextEdit="1"/>
                </p:cNvSpPr>
                <p:nvPr/>
              </p:nvSpPr>
              <p:spPr>
                <a:xfrm>
                  <a:off x="10972298" y="772685"/>
                  <a:ext cx="1410201" cy="549824"/>
                </a:xfrm>
                <a:prstGeom prst="rect">
                  <a:avLst/>
                </a:prstGeom>
                <a:blipFill>
                  <a:blip r:embed="rId4"/>
                  <a:stretch>
                    <a:fillRect t="-24242" r="-8333" b="-4848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1ACF178-BAD5-F54D-88C6-56E920686CD7}"/>
                    </a:ext>
                  </a:extLst>
                </p:cNvPr>
                <p:cNvSpPr txBox="1"/>
                <p:nvPr/>
              </p:nvSpPr>
              <p:spPr>
                <a:xfrm>
                  <a:off x="10746342" y="1435054"/>
                  <a:ext cx="1898617" cy="549824"/>
                </a:xfrm>
                <a:prstGeom prst="rect">
                  <a:avLst/>
                </a:prstGeom>
                <a:ln>
                  <a:noFill/>
                </a:ln>
              </p:spPr>
              <p:txBody>
                <a:bodyPr vert="horz" lIns="68580" tIns="34290" rIns="68580" bIns="34290" rtlCol="0" anchor="t">
                  <a:noAutofit/>
                </a:bodyPr>
                <a:lstStyle/>
                <a:p>
                  <a:pPr algn="ctr">
                    <a:lnSpc>
                      <a:spcPct val="90000"/>
                    </a:lnSpc>
                    <a:spcBef>
                      <a:spcPct val="0"/>
                    </a:spcBef>
                    <a:spcAft>
                      <a:spcPts val="450"/>
                    </a:spcAft>
                  </a:pPr>
                  <a14:m>
                    <m:oMath xmlns:m="http://schemas.openxmlformats.org/officeDocument/2006/math">
                      <m:r>
                        <a:rPr lang="en-GB" sz="2700" i="1">
                          <a:solidFill>
                            <a:srgbClr val="000000"/>
                          </a:solidFill>
                          <a:latin typeface="Cambria Math" charset="0"/>
                          <a:ea typeface="Gill Sans MT" charset="0"/>
                          <a:cs typeface="Gill Sans MT" charset="0"/>
                        </a:rPr>
                        <m:t>=−</m:t>
                      </m:r>
                    </m:oMath>
                  </a14:m>
                  <a:r>
                    <a:rPr lang="en-US" sz="2700" dirty="0">
                      <a:solidFill>
                        <a:srgbClr val="000000"/>
                      </a:solidFill>
                      <a:latin typeface="Bariol Regular" panose="02000506040000020003" pitchFamily="50" charset="0"/>
                      <a:ea typeface="Gill Sans MT" charset="0"/>
                      <a:cs typeface="Gill Sans MT" charset="0"/>
                    </a:rPr>
                    <a:t>1</a:t>
                  </a:r>
                </a:p>
              </p:txBody>
            </p:sp>
          </mc:Choice>
          <mc:Fallback xmlns="">
            <p:sp>
              <p:nvSpPr>
                <p:cNvPr id="39" name="TextBox 38">
                  <a:extLst>
                    <a:ext uri="{FF2B5EF4-FFF2-40B4-BE49-F238E27FC236}">
                      <a16:creationId xmlns:a16="http://schemas.microsoft.com/office/drawing/2014/main" id="{FD452967-396D-4B05-B205-2F04AD34843C}"/>
                    </a:ext>
                  </a:extLst>
                </p:cNvPr>
                <p:cNvSpPr txBox="1">
                  <a:spLocks noRot="1" noChangeAspect="1" noMove="1" noResize="1" noEditPoints="1" noAdjustHandles="1" noChangeArrowheads="1" noChangeShapeType="1" noTextEdit="1"/>
                </p:cNvSpPr>
                <p:nvPr/>
              </p:nvSpPr>
              <p:spPr>
                <a:xfrm>
                  <a:off x="10746342" y="1435054"/>
                  <a:ext cx="1898617" cy="549824"/>
                </a:xfrm>
                <a:prstGeom prst="rect">
                  <a:avLst/>
                </a:prstGeom>
                <a:blipFill>
                  <a:blip r:embed="rId5"/>
                  <a:stretch>
                    <a:fillRect t="-26667" b="-48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40721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622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E900-DC94-A34B-B2C0-DA2D3E9CAF5B}"/>
              </a:ext>
            </a:extLst>
          </p:cNvPr>
          <p:cNvSpPr>
            <a:spLocks noGrp="1"/>
          </p:cNvSpPr>
          <p:nvPr>
            <p:ph type="ctrTitle"/>
          </p:nvPr>
        </p:nvSpPr>
        <p:spPr/>
        <p:txBody>
          <a:bodyPr/>
          <a:lstStyle/>
          <a:p>
            <a:r>
              <a:rPr lang="en-GB" dirty="0"/>
              <a:t>06</a:t>
            </a:r>
          </a:p>
        </p:txBody>
      </p:sp>
      <p:sp>
        <p:nvSpPr>
          <p:cNvPr id="3" name="Subtitle 2">
            <a:extLst>
              <a:ext uri="{FF2B5EF4-FFF2-40B4-BE49-F238E27FC236}">
                <a16:creationId xmlns:a16="http://schemas.microsoft.com/office/drawing/2014/main" id="{11AFF25C-4B06-DA47-BEB0-2803C8AE3AB2}"/>
              </a:ext>
            </a:extLst>
          </p:cNvPr>
          <p:cNvSpPr>
            <a:spLocks noGrp="1"/>
          </p:cNvSpPr>
          <p:nvPr>
            <p:ph type="subTitle" idx="1"/>
          </p:nvPr>
        </p:nvSpPr>
        <p:spPr/>
        <p:txBody>
          <a:bodyPr>
            <a:noAutofit/>
          </a:bodyPr>
          <a:lstStyle/>
          <a:p>
            <a:pPr>
              <a:lnSpc>
                <a:spcPct val="100000"/>
              </a:lnSpc>
            </a:pPr>
            <a:r>
              <a:rPr lang="en-GB" sz="3200" dirty="0"/>
              <a:t>Making algebra meaningful with algebra tiles </a:t>
            </a:r>
          </a:p>
        </p:txBody>
      </p:sp>
    </p:spTree>
    <p:extLst>
      <p:ext uri="{BB962C8B-B14F-4D97-AF65-F5344CB8AC3E}">
        <p14:creationId xmlns:p14="http://schemas.microsoft.com/office/powerpoint/2010/main" val="351274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32D5EE-58F6-DD42-8B8E-3A78076A6471}"/>
              </a:ext>
            </a:extLst>
          </p:cNvPr>
          <p:cNvSpPr>
            <a:spLocks noGrp="1"/>
          </p:cNvSpPr>
          <p:nvPr>
            <p:ph type="title"/>
          </p:nvPr>
        </p:nvSpPr>
        <p:spPr>
          <a:xfrm>
            <a:off x="628650" y="274639"/>
            <a:ext cx="7886700" cy="907228"/>
          </a:xfrm>
        </p:spPr>
        <p:txBody>
          <a:bodyPr>
            <a:normAutofit fontScale="90000"/>
          </a:bodyPr>
          <a:lstStyle/>
          <a:p>
            <a:r>
              <a:rPr lang="en-GB" sz="2200" b="1" dirty="0">
                <a:solidFill>
                  <a:srgbClr val="E62247"/>
                </a:solidFill>
                <a:latin typeface="Arial" panose="020B0604020202020204" pitchFamily="34" charset="0"/>
                <a:cs typeface="Arial" panose="020B0604020202020204" pitchFamily="34" charset="0"/>
              </a:rPr>
              <a:t>Why bother with algebra tiles? </a:t>
            </a:r>
            <a:br>
              <a:rPr lang="en-GB" sz="4400" dirty="0">
                <a:solidFill>
                  <a:srgbClr val="FF0000"/>
                </a:solidFill>
              </a:rPr>
            </a:br>
            <a:endParaRPr lang="en-GB" dirty="0"/>
          </a:p>
        </p:txBody>
      </p:sp>
      <p:sp>
        <p:nvSpPr>
          <p:cNvPr id="13" name="Content Placeholder 12">
            <a:extLst>
              <a:ext uri="{FF2B5EF4-FFF2-40B4-BE49-F238E27FC236}">
                <a16:creationId xmlns:a16="http://schemas.microsoft.com/office/drawing/2014/main" id="{E5C66080-4DD9-D44F-B45D-2524BA11B97B}"/>
              </a:ext>
            </a:extLst>
          </p:cNvPr>
          <p:cNvSpPr>
            <a:spLocks noGrp="1"/>
          </p:cNvSpPr>
          <p:nvPr>
            <p:ph sz="half" idx="1"/>
          </p:nvPr>
        </p:nvSpPr>
        <p:spPr/>
        <p:txBody>
          <a:bodyPr/>
          <a:lstStyle/>
          <a:p>
            <a:pPr marL="0" indent="0">
              <a:buNone/>
            </a:pPr>
            <a:r>
              <a:rPr lang="en-GB" sz="2800" dirty="0">
                <a:latin typeface="Arial" panose="020B0604020202020204" pitchFamily="34" charset="0"/>
                <a:cs typeface="Arial" panose="020B0604020202020204" pitchFamily="34" charset="0"/>
              </a:rPr>
              <a:t>Watch this learner, current level of achievement GCSE Grade 1, solving a linear equation.</a:t>
            </a:r>
          </a:p>
          <a:p>
            <a:endParaRPr lang="en-GB" dirty="0"/>
          </a:p>
        </p:txBody>
      </p:sp>
      <p:sp>
        <p:nvSpPr>
          <p:cNvPr id="2" name="Footer Placeholder 1">
            <a:extLst>
              <a:ext uri="{FF2B5EF4-FFF2-40B4-BE49-F238E27FC236}">
                <a16:creationId xmlns:a16="http://schemas.microsoft.com/office/drawing/2014/main" id="{BCB7F857-B994-214F-9D3E-604FB6EFEE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3E457E-EDBF-C241-AB60-185AEA08BADC}"/>
              </a:ext>
            </a:extLst>
          </p:cNvPr>
          <p:cNvSpPr>
            <a:spLocks noGrp="1"/>
          </p:cNvSpPr>
          <p:nvPr>
            <p:ph type="sldNum" sz="quarter" idx="12"/>
          </p:nvPr>
        </p:nvSpPr>
        <p:spPr/>
        <p:txBody>
          <a:bodyPr/>
          <a:lstStyle/>
          <a:p>
            <a:fld id="{1631C979-2023-954E-BCBC-6F039359CCC7}" type="slidenum">
              <a:rPr lang="en-GB" smtClean="0"/>
              <a:t>34</a:t>
            </a:fld>
            <a:endParaRPr lang="en-GB"/>
          </a:p>
        </p:txBody>
      </p:sp>
      <p:pic>
        <p:nvPicPr>
          <p:cNvPr id="15" name="Content Placeholder 14">
            <a:extLst>
              <a:ext uri="{FF2B5EF4-FFF2-40B4-BE49-F238E27FC236}">
                <a16:creationId xmlns:a16="http://schemas.microsoft.com/office/drawing/2014/main" id="{E2818A99-DE49-3742-A9BF-72EB4BD4944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2" y="1456560"/>
            <a:ext cx="3867150" cy="2104531"/>
          </a:xfrm>
          <a:prstGeom prst="rect">
            <a:avLst/>
          </a:prstGeom>
        </p:spPr>
      </p:pic>
      <p:sp>
        <p:nvSpPr>
          <p:cNvPr id="17" name="TextBox 16">
            <a:extLst>
              <a:ext uri="{FF2B5EF4-FFF2-40B4-BE49-F238E27FC236}">
                <a16:creationId xmlns:a16="http://schemas.microsoft.com/office/drawing/2014/main" id="{BFBA360F-44E7-B847-BF22-576B42DC85E0}"/>
              </a:ext>
            </a:extLst>
          </p:cNvPr>
          <p:cNvSpPr txBox="1"/>
          <p:nvPr/>
        </p:nvSpPr>
        <p:spPr>
          <a:xfrm>
            <a:off x="4648202" y="3749238"/>
            <a:ext cx="3867148" cy="646331"/>
          </a:xfrm>
          <a:prstGeom prst="rect">
            <a:avLst/>
          </a:prstGeom>
          <a:noFill/>
        </p:spPr>
        <p:txBody>
          <a:bodyPr wrap="square">
            <a:spAutoFit/>
          </a:bodyPr>
          <a:lstStyle/>
          <a:p>
            <a:pPr marL="0" indent="0">
              <a:buNone/>
            </a:pPr>
            <a:r>
              <a:rPr lang="en-GB" dirty="0">
                <a:hlinkClick r:id="rId4"/>
              </a:rPr>
              <a:t>https://www.youtube.com/watch?v=0xVrjUahJQI</a:t>
            </a:r>
            <a:endParaRPr lang="en-GB" dirty="0"/>
          </a:p>
        </p:txBody>
      </p:sp>
    </p:spTree>
    <p:extLst>
      <p:ext uri="{BB962C8B-B14F-4D97-AF65-F5344CB8AC3E}">
        <p14:creationId xmlns:p14="http://schemas.microsoft.com/office/powerpoint/2010/main" val="169697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7F81-5478-3745-953C-26F7D4D498EE}"/>
              </a:ext>
            </a:extLst>
          </p:cNvPr>
          <p:cNvSpPr>
            <a:spLocks noGrp="1"/>
          </p:cNvSpPr>
          <p:nvPr>
            <p:ph type="title"/>
          </p:nvPr>
        </p:nvSpPr>
        <p:spPr/>
        <p:txBody>
          <a:bodyPr>
            <a:noAutofit/>
          </a:bodyPr>
          <a:lstStyle/>
          <a:p>
            <a:pPr algn="l"/>
            <a:r>
              <a:rPr lang="en-GB" sz="2000" b="1" dirty="0">
                <a:solidFill>
                  <a:srgbClr val="E62247"/>
                </a:solidFill>
                <a:latin typeface="Arial" panose="020B0604020202020204" pitchFamily="34" charset="0"/>
                <a:cs typeface="Arial" panose="020B0604020202020204" pitchFamily="34" charset="0"/>
              </a:rPr>
              <a:t>Impact of the use of algebra tiles in one college</a:t>
            </a:r>
          </a:p>
        </p:txBody>
      </p:sp>
      <p:pic>
        <p:nvPicPr>
          <p:cNvPr id="8" name="Content Placeholder 7">
            <a:extLst>
              <a:ext uri="{FF2B5EF4-FFF2-40B4-BE49-F238E27FC236}">
                <a16:creationId xmlns:a16="http://schemas.microsoft.com/office/drawing/2014/main" id="{374545E1-7C64-D345-A59B-35D1EED83F7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45239" y="1200150"/>
            <a:ext cx="6453522" cy="3394075"/>
          </a:xfrm>
        </p:spPr>
      </p:pic>
      <p:sp>
        <p:nvSpPr>
          <p:cNvPr id="4" name="Slide Number Placeholder 3">
            <a:extLst>
              <a:ext uri="{FF2B5EF4-FFF2-40B4-BE49-F238E27FC236}">
                <a16:creationId xmlns:a16="http://schemas.microsoft.com/office/drawing/2014/main" id="{8900BFEB-6B28-7047-A1F7-A659E7946F70}"/>
              </a:ext>
            </a:extLst>
          </p:cNvPr>
          <p:cNvSpPr>
            <a:spLocks noGrp="1"/>
          </p:cNvSpPr>
          <p:nvPr>
            <p:ph type="sldNum" sz="quarter" idx="12"/>
          </p:nvPr>
        </p:nvSpPr>
        <p:spPr/>
        <p:txBody>
          <a:bodyPr/>
          <a:lstStyle/>
          <a:p>
            <a:fld id="{86559B94-FB6D-C74C-9787-3307A060A93C}" type="slidenum">
              <a:rPr lang="en-US" smtClean="0"/>
              <a:t>35</a:t>
            </a:fld>
            <a:endParaRPr lang="en-US"/>
          </a:p>
        </p:txBody>
      </p:sp>
      <p:sp>
        <p:nvSpPr>
          <p:cNvPr id="3" name="Footer Placeholder 2">
            <a:extLst>
              <a:ext uri="{FF2B5EF4-FFF2-40B4-BE49-F238E27FC236}">
                <a16:creationId xmlns:a16="http://schemas.microsoft.com/office/drawing/2014/main" id="{3DD202F0-532A-F44B-BE38-34D77E5D104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3235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C2099-D023-2847-9F6F-5A10A00A3F39}"/>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3" name="Title 2">
            <a:extLst>
              <a:ext uri="{FF2B5EF4-FFF2-40B4-BE49-F238E27FC236}">
                <a16:creationId xmlns:a16="http://schemas.microsoft.com/office/drawing/2014/main" id="{12C033B5-97B1-D94A-8F22-6E7A6DFAB6B3}"/>
              </a:ext>
            </a:extLst>
          </p:cNvPr>
          <p:cNvSpPr>
            <a:spLocks noGrp="1"/>
          </p:cNvSpPr>
          <p:nvPr>
            <p:ph type="title"/>
          </p:nvPr>
        </p:nvSpPr>
        <p:spPr/>
        <p:txBody>
          <a:bodyPr>
            <a:normAutofit/>
          </a:bodyPr>
          <a:lstStyle/>
          <a:p>
            <a:r>
              <a:rPr lang="en-GB" dirty="0">
                <a:solidFill>
                  <a:srgbClr val="E62247"/>
                </a:solidFill>
              </a:rPr>
              <a:t>Moving on to algebra tiles</a:t>
            </a:r>
          </a:p>
        </p:txBody>
      </p:sp>
      <p:pic>
        <p:nvPicPr>
          <p:cNvPr id="5" name="Picture 4">
            <a:extLst>
              <a:ext uri="{FF2B5EF4-FFF2-40B4-BE49-F238E27FC236}">
                <a16:creationId xmlns:a16="http://schemas.microsoft.com/office/drawing/2014/main" id="{55A0DFFA-A7F1-E440-AA24-0007C251DB9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03513" y="1369219"/>
            <a:ext cx="5178533" cy="3088331"/>
          </a:xfrm>
          <a:prstGeom prst="rect">
            <a:avLst/>
          </a:prstGeom>
        </p:spPr>
      </p:pic>
      <p:sp>
        <p:nvSpPr>
          <p:cNvPr id="8" name="TextBox 7">
            <a:extLst>
              <a:ext uri="{FF2B5EF4-FFF2-40B4-BE49-F238E27FC236}">
                <a16:creationId xmlns:a16="http://schemas.microsoft.com/office/drawing/2014/main" id="{D1206CAE-3168-9548-818B-6B82DFAEB026}"/>
              </a:ext>
            </a:extLst>
          </p:cNvPr>
          <p:cNvSpPr txBox="1"/>
          <p:nvPr/>
        </p:nvSpPr>
        <p:spPr>
          <a:xfrm>
            <a:off x="6755081" y="1993075"/>
            <a:ext cx="415636" cy="439387"/>
          </a:xfrm>
          <a:prstGeom prst="rect">
            <a:avLst/>
          </a:prstGeom>
          <a:noFill/>
        </p:spPr>
        <p:txBody>
          <a:bodyPr wrap="square" lIns="0" tIns="0" rIns="0" bIns="0" rtlCol="0">
            <a:spAutoFit/>
          </a:bodyPr>
          <a:lstStyle/>
          <a:p>
            <a:endParaRPr lang="en-GB" sz="1350" dirty="0"/>
          </a:p>
        </p:txBody>
      </p:sp>
      <p:sp>
        <p:nvSpPr>
          <p:cNvPr id="9" name="TextBox 8">
            <a:extLst>
              <a:ext uri="{FF2B5EF4-FFF2-40B4-BE49-F238E27FC236}">
                <a16:creationId xmlns:a16="http://schemas.microsoft.com/office/drawing/2014/main" id="{FE602E6D-7D98-3A4C-8080-6E9C86AC1F9F}"/>
              </a:ext>
            </a:extLst>
          </p:cNvPr>
          <p:cNvSpPr txBox="1"/>
          <p:nvPr/>
        </p:nvSpPr>
        <p:spPr>
          <a:xfrm>
            <a:off x="6907481" y="2145475"/>
            <a:ext cx="415636" cy="439387"/>
          </a:xfrm>
          <a:prstGeom prst="rect">
            <a:avLst/>
          </a:prstGeom>
          <a:noFill/>
        </p:spPr>
        <p:txBody>
          <a:bodyPr wrap="square" lIns="0" tIns="0" rIns="0" bIns="0" rtlCol="0">
            <a:spAutoFit/>
          </a:bodyPr>
          <a:lstStyle/>
          <a:p>
            <a:endParaRPr lang="en-GB" sz="1350" dirty="0"/>
          </a:p>
        </p:txBody>
      </p:sp>
      <p:sp>
        <p:nvSpPr>
          <p:cNvPr id="10" name="TextBox 9">
            <a:extLst>
              <a:ext uri="{FF2B5EF4-FFF2-40B4-BE49-F238E27FC236}">
                <a16:creationId xmlns:a16="http://schemas.microsoft.com/office/drawing/2014/main" id="{3F7C8B09-1213-C442-A524-7BE1705638D4}"/>
              </a:ext>
            </a:extLst>
          </p:cNvPr>
          <p:cNvSpPr txBox="1"/>
          <p:nvPr/>
        </p:nvSpPr>
        <p:spPr>
          <a:xfrm>
            <a:off x="7059881" y="2297875"/>
            <a:ext cx="415636" cy="439387"/>
          </a:xfrm>
          <a:prstGeom prst="rect">
            <a:avLst/>
          </a:prstGeom>
          <a:noFill/>
        </p:spPr>
        <p:txBody>
          <a:bodyPr wrap="square" lIns="0" tIns="0" rIns="0" bIns="0" rtlCol="0">
            <a:spAutoFit/>
          </a:bodyPr>
          <a:lstStyle/>
          <a:p>
            <a:endParaRPr lang="en-GB" sz="1350" dirty="0"/>
          </a:p>
        </p:txBody>
      </p:sp>
      <p:sp>
        <p:nvSpPr>
          <p:cNvPr id="11" name="TextBox 10">
            <a:extLst>
              <a:ext uri="{FF2B5EF4-FFF2-40B4-BE49-F238E27FC236}">
                <a16:creationId xmlns:a16="http://schemas.microsoft.com/office/drawing/2014/main" id="{F41E20A6-8B07-0544-92B4-1F051B5D73F8}"/>
              </a:ext>
            </a:extLst>
          </p:cNvPr>
          <p:cNvSpPr txBox="1"/>
          <p:nvPr/>
        </p:nvSpPr>
        <p:spPr>
          <a:xfrm>
            <a:off x="7212281" y="2450275"/>
            <a:ext cx="415636" cy="439387"/>
          </a:xfrm>
          <a:prstGeom prst="rect">
            <a:avLst/>
          </a:prstGeom>
          <a:noFill/>
        </p:spPr>
        <p:txBody>
          <a:bodyPr wrap="square" lIns="0" tIns="0" rIns="0" bIns="0" rtlCol="0">
            <a:spAutoFit/>
          </a:bodyPr>
          <a:lstStyle/>
          <a:p>
            <a:endParaRPr lang="en-GB" sz="1350" dirty="0"/>
          </a:p>
        </p:txBody>
      </p:sp>
      <p:sp>
        <p:nvSpPr>
          <p:cNvPr id="17" name="Text Placeholder 16">
            <a:extLst>
              <a:ext uri="{FF2B5EF4-FFF2-40B4-BE49-F238E27FC236}">
                <a16:creationId xmlns:a16="http://schemas.microsoft.com/office/drawing/2014/main" id="{620F6457-A63A-5648-8403-3AB54D59BBB0}"/>
              </a:ext>
            </a:extLst>
          </p:cNvPr>
          <p:cNvSpPr txBox="1">
            <a:spLocks noGrp="1"/>
          </p:cNvSpPr>
          <p:nvPr>
            <p:ph type="body" sz="quarter" idx="12"/>
          </p:nvPr>
        </p:nvSpPr>
        <p:spPr>
          <a:xfrm>
            <a:off x="234000" y="986400"/>
            <a:ext cx="7667625" cy="327654"/>
          </a:xfrm>
          <a:prstGeom prst="rect">
            <a:avLst/>
          </a:prstGeom>
          <a:noFill/>
        </p:spPr>
        <p:txBody>
          <a:bodyPr wrap="square" lIns="0" tIns="0" rIns="0" bIns="0" rtlCol="0">
            <a:spAutoFit/>
          </a:bodyPr>
          <a:lstStyle/>
          <a:p>
            <a:r>
              <a:rPr lang="en-GB" sz="2000" dirty="0"/>
              <a:t> </a:t>
            </a:r>
            <a:endParaRPr lang="en-GB" sz="2000" i="1" dirty="0"/>
          </a:p>
        </p:txBody>
      </p:sp>
      <p:pic>
        <p:nvPicPr>
          <p:cNvPr id="7" name="Picture 6">
            <a:extLst>
              <a:ext uri="{FF2B5EF4-FFF2-40B4-BE49-F238E27FC236}">
                <a16:creationId xmlns:a16="http://schemas.microsoft.com/office/drawing/2014/main" id="{F5D5890F-D6B1-D04E-8CA3-CE09FF5E43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8829" y="1026805"/>
            <a:ext cx="5225120" cy="3116114"/>
          </a:xfrm>
          <a:prstGeom prst="rect">
            <a:avLst/>
          </a:prstGeom>
        </p:spPr>
      </p:pic>
      <p:sp>
        <p:nvSpPr>
          <p:cNvPr id="12" name="TextBox 11">
            <a:extLst>
              <a:ext uri="{FF2B5EF4-FFF2-40B4-BE49-F238E27FC236}">
                <a16:creationId xmlns:a16="http://schemas.microsoft.com/office/drawing/2014/main" id="{A24DD59C-C388-B841-A734-2898FB067C0E}"/>
              </a:ext>
            </a:extLst>
          </p:cNvPr>
          <p:cNvSpPr txBox="1"/>
          <p:nvPr/>
        </p:nvSpPr>
        <p:spPr>
          <a:xfrm>
            <a:off x="2982547" y="1387330"/>
            <a:ext cx="560119" cy="307777"/>
          </a:xfrm>
          <a:prstGeom prst="rect">
            <a:avLst/>
          </a:prstGeom>
          <a:noFill/>
        </p:spPr>
        <p:txBody>
          <a:bodyPr wrap="square" lIns="0" tIns="0" rIns="0" bIns="0" rtlCol="0">
            <a:spAutoFit/>
          </a:bodyPr>
          <a:lstStyle/>
          <a:p>
            <a:r>
              <a:rPr lang="en-GB" sz="2000" dirty="0"/>
              <a:t>  +1</a:t>
            </a:r>
          </a:p>
        </p:txBody>
      </p:sp>
      <p:sp>
        <p:nvSpPr>
          <p:cNvPr id="13" name="TextBox 12">
            <a:extLst>
              <a:ext uri="{FF2B5EF4-FFF2-40B4-BE49-F238E27FC236}">
                <a16:creationId xmlns:a16="http://schemas.microsoft.com/office/drawing/2014/main" id="{C75A86C4-F1C8-034F-9608-BA00CC76F68E}"/>
              </a:ext>
            </a:extLst>
          </p:cNvPr>
          <p:cNvSpPr txBox="1"/>
          <p:nvPr/>
        </p:nvSpPr>
        <p:spPr>
          <a:xfrm>
            <a:off x="2982547" y="1917136"/>
            <a:ext cx="560119" cy="307777"/>
          </a:xfrm>
          <a:prstGeom prst="rect">
            <a:avLst/>
          </a:prstGeom>
          <a:noFill/>
        </p:spPr>
        <p:txBody>
          <a:bodyPr wrap="square" lIns="0" tIns="0" rIns="0" bIns="0" rtlCol="0">
            <a:spAutoFit/>
          </a:bodyPr>
          <a:lstStyle/>
          <a:p>
            <a:r>
              <a:rPr lang="en-GB" sz="2000" dirty="0"/>
              <a:t>  -1</a:t>
            </a:r>
          </a:p>
        </p:txBody>
      </p:sp>
      <p:sp>
        <p:nvSpPr>
          <p:cNvPr id="14" name="TextBox 13">
            <a:extLst>
              <a:ext uri="{FF2B5EF4-FFF2-40B4-BE49-F238E27FC236}">
                <a16:creationId xmlns:a16="http://schemas.microsoft.com/office/drawing/2014/main" id="{F42B83DA-9341-0C4B-8236-DF34BE36F49F}"/>
              </a:ext>
            </a:extLst>
          </p:cNvPr>
          <p:cNvSpPr txBox="1"/>
          <p:nvPr/>
        </p:nvSpPr>
        <p:spPr>
          <a:xfrm>
            <a:off x="2939056" y="2545858"/>
            <a:ext cx="560119" cy="307777"/>
          </a:xfrm>
          <a:prstGeom prst="rect">
            <a:avLst/>
          </a:prstGeom>
          <a:noFill/>
        </p:spPr>
        <p:txBody>
          <a:bodyPr wrap="square" lIns="0" tIns="0" rIns="0" bIns="0" rtlCol="0">
            <a:spAutoFit/>
          </a:bodyPr>
          <a:lstStyle/>
          <a:p>
            <a:r>
              <a:rPr lang="en-GB" sz="2000" dirty="0"/>
              <a:t>  +</a:t>
            </a:r>
            <a:r>
              <a:rPr lang="en-GB" sz="2000" b="0" dirty="0">
                <a:latin typeface="Times New Roman" panose="02020603050405020304" pitchFamily="18" charset="0"/>
                <a:cs typeface="Times New Roman" panose="02020603050405020304" pitchFamily="18" charset="0"/>
              </a:rPr>
              <a:t>𝑥</a:t>
            </a:r>
            <a:endParaRPr lang="en-GB" sz="2000" i="1" dirty="0"/>
          </a:p>
        </p:txBody>
      </p:sp>
      <p:sp>
        <p:nvSpPr>
          <p:cNvPr id="15" name="TextBox 14">
            <a:extLst>
              <a:ext uri="{FF2B5EF4-FFF2-40B4-BE49-F238E27FC236}">
                <a16:creationId xmlns:a16="http://schemas.microsoft.com/office/drawing/2014/main" id="{C4B03556-39CC-6E44-B505-C771B3B045AD}"/>
              </a:ext>
            </a:extLst>
          </p:cNvPr>
          <p:cNvSpPr txBox="1"/>
          <p:nvPr/>
        </p:nvSpPr>
        <p:spPr>
          <a:xfrm rot="10800000" flipV="1">
            <a:off x="2982547" y="3174580"/>
            <a:ext cx="553255" cy="307777"/>
          </a:xfrm>
          <a:prstGeom prst="rect">
            <a:avLst/>
          </a:prstGeom>
          <a:noFill/>
        </p:spPr>
        <p:txBody>
          <a:bodyPr wrap="square" lIns="0" tIns="0" rIns="0" bIns="0" rtlCol="0">
            <a:spAutoFit/>
          </a:bodyPr>
          <a:lstStyle/>
          <a:p>
            <a:r>
              <a:rPr lang="en-GB" sz="2000" dirty="0"/>
              <a:t>  -</a:t>
            </a:r>
            <a:r>
              <a:rPr lang="en-GB" sz="2000" b="0" dirty="0">
                <a:latin typeface="Times New Roman" panose="02020603050405020304" pitchFamily="18" charset="0"/>
                <a:cs typeface="Times New Roman" panose="02020603050405020304" pitchFamily="18" charset="0"/>
              </a:rPr>
              <a:t>𝑥</a:t>
            </a:r>
            <a:endParaRPr lang="en-GB" sz="2000" i="1" dirty="0"/>
          </a:p>
        </p:txBody>
      </p:sp>
      <p:sp>
        <p:nvSpPr>
          <p:cNvPr id="16" name="TextBox 15">
            <a:extLst>
              <a:ext uri="{FF2B5EF4-FFF2-40B4-BE49-F238E27FC236}">
                <a16:creationId xmlns:a16="http://schemas.microsoft.com/office/drawing/2014/main" id="{A5A5CA2E-0CA0-8E47-B8E9-11A07B8B99CC}"/>
              </a:ext>
            </a:extLst>
          </p:cNvPr>
          <p:cNvSpPr txBox="1"/>
          <p:nvPr/>
        </p:nvSpPr>
        <p:spPr>
          <a:xfrm>
            <a:off x="6286083" y="1564305"/>
            <a:ext cx="560119" cy="307777"/>
          </a:xfrm>
          <a:prstGeom prst="rect">
            <a:avLst/>
          </a:prstGeom>
          <a:noFill/>
        </p:spPr>
        <p:txBody>
          <a:bodyPr wrap="square" lIns="0" tIns="0" rIns="0" bIns="0" rtlCol="0">
            <a:spAutoFit/>
          </a:bodyPr>
          <a:lstStyle/>
          <a:p>
            <a:r>
              <a:rPr lang="en-GB" sz="2000" dirty="0"/>
              <a:t>  +</a:t>
            </a:r>
            <a:r>
              <a:rPr lang="en-GB" sz="2000" b="0" dirty="0">
                <a:latin typeface="Times New Roman" panose="02020603050405020304" pitchFamily="18" charset="0"/>
                <a:cs typeface="Times New Roman" panose="02020603050405020304" pitchFamily="18" charset="0"/>
              </a:rPr>
              <a:t>𝑥</a:t>
            </a:r>
            <a:r>
              <a:rPr lang="en-GB" sz="2000" i="1" baseline="30000" dirty="0"/>
              <a:t>2</a:t>
            </a:r>
            <a:endParaRPr lang="en-GB" sz="2000" i="1" dirty="0"/>
          </a:p>
        </p:txBody>
      </p:sp>
      <p:sp>
        <p:nvSpPr>
          <p:cNvPr id="18" name="TextBox 17">
            <a:extLst>
              <a:ext uri="{FF2B5EF4-FFF2-40B4-BE49-F238E27FC236}">
                <a16:creationId xmlns:a16="http://schemas.microsoft.com/office/drawing/2014/main" id="{9FD37281-A073-8948-A1D8-E28C3F49232A}"/>
              </a:ext>
            </a:extLst>
          </p:cNvPr>
          <p:cNvSpPr txBox="1"/>
          <p:nvPr/>
        </p:nvSpPr>
        <p:spPr>
          <a:xfrm>
            <a:off x="6347362" y="2911274"/>
            <a:ext cx="560119" cy="307777"/>
          </a:xfrm>
          <a:prstGeom prst="rect">
            <a:avLst/>
          </a:prstGeom>
          <a:noFill/>
        </p:spPr>
        <p:txBody>
          <a:bodyPr wrap="square" lIns="0" tIns="0" rIns="0" bIns="0" rtlCol="0">
            <a:spAutoFit/>
          </a:bodyPr>
          <a:lstStyle/>
          <a:p>
            <a:r>
              <a:rPr lang="en-GB" sz="2000" dirty="0"/>
              <a:t>  -</a:t>
            </a:r>
            <a:r>
              <a:rPr lang="en-GB" sz="2000" b="0" dirty="0">
                <a:latin typeface="Times New Roman" panose="02020603050405020304" pitchFamily="18" charset="0"/>
                <a:cs typeface="Times New Roman" panose="02020603050405020304" pitchFamily="18" charset="0"/>
              </a:rPr>
              <a:t> 𝑥</a:t>
            </a:r>
            <a:r>
              <a:rPr lang="en-GB" sz="2000" i="1" baseline="30000" dirty="0"/>
              <a:t>2</a:t>
            </a:r>
            <a:endParaRPr lang="en-GB" sz="2000" i="1" dirty="0"/>
          </a:p>
        </p:txBody>
      </p:sp>
      <p:sp>
        <p:nvSpPr>
          <p:cNvPr id="21" name="TextBox 20">
            <a:extLst>
              <a:ext uri="{FF2B5EF4-FFF2-40B4-BE49-F238E27FC236}">
                <a16:creationId xmlns:a16="http://schemas.microsoft.com/office/drawing/2014/main" id="{EE7BA4DB-0400-E042-8100-290B796A291E}"/>
              </a:ext>
            </a:extLst>
          </p:cNvPr>
          <p:cNvSpPr txBox="1"/>
          <p:nvPr/>
        </p:nvSpPr>
        <p:spPr>
          <a:xfrm>
            <a:off x="963827" y="4361935"/>
            <a:ext cx="7154562" cy="423193"/>
          </a:xfrm>
          <a:prstGeom prst="rect">
            <a:avLst/>
          </a:prstGeom>
          <a:noFill/>
        </p:spPr>
        <p:txBody>
          <a:bodyPr wrap="square" lIns="0" tIns="0" rIns="0" bIns="0" rtlCol="0">
            <a:spAutoFit/>
          </a:bodyPr>
          <a:lstStyle/>
          <a:p>
            <a:r>
              <a:rPr lang="en-GB" sz="1400" dirty="0">
                <a:latin typeface="Arial" panose="020B0604020202020204" pitchFamily="34" charset="0"/>
                <a:cs typeface="Arial" panose="020B0604020202020204" pitchFamily="34" charset="0"/>
                <a:hlinkClick r:id="rId4"/>
              </a:rPr>
              <a:t>https://</a:t>
            </a:r>
            <a:r>
              <a:rPr lang="en-GB" sz="1400" dirty="0" err="1">
                <a:latin typeface="Arial" panose="020B0604020202020204" pitchFamily="34" charset="0"/>
                <a:cs typeface="Arial" panose="020B0604020202020204" pitchFamily="34" charset="0"/>
                <a:hlinkClick r:id="rId4"/>
              </a:rPr>
              <a:t>mathsbot.com</a:t>
            </a:r>
            <a:r>
              <a:rPr lang="en-GB" sz="1400" dirty="0">
                <a:latin typeface="Arial" panose="020B0604020202020204" pitchFamily="34" charset="0"/>
                <a:cs typeface="Arial" panose="020B0604020202020204" pitchFamily="34" charset="0"/>
                <a:hlinkClick r:id="rId4"/>
              </a:rPr>
              <a:t>/manipulatives/tiles</a:t>
            </a:r>
            <a:endParaRPr lang="en-GB" sz="1400" dirty="0">
              <a:latin typeface="Arial" panose="020B0604020202020204" pitchFamily="34" charset="0"/>
              <a:cs typeface="Arial" panose="020B0604020202020204" pitchFamily="34" charset="0"/>
            </a:endParaRPr>
          </a:p>
          <a:p>
            <a:endParaRPr lang="en-GB" sz="1350" dirty="0"/>
          </a:p>
        </p:txBody>
      </p:sp>
      <p:sp>
        <p:nvSpPr>
          <p:cNvPr id="4" name="Footer Placeholder 3">
            <a:extLst>
              <a:ext uri="{FF2B5EF4-FFF2-40B4-BE49-F238E27FC236}">
                <a16:creationId xmlns:a16="http://schemas.microsoft.com/office/drawing/2014/main" id="{EDB376A3-A58E-F548-8D46-4A1B45A54F5F}"/>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71144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A81500-7C85-0A43-A934-53FB0BD1B2E3}"/>
              </a:ext>
            </a:extLst>
          </p:cNvPr>
          <p:cNvSpPr>
            <a:spLocks noGrp="1"/>
          </p:cNvSpPr>
          <p:nvPr>
            <p:ph type="title"/>
          </p:nvPr>
        </p:nvSpPr>
        <p:spPr/>
        <p:txBody>
          <a:bodyPr>
            <a:normAutofit/>
          </a:bodyPr>
          <a:lstStyle/>
          <a:p>
            <a:pPr>
              <a:lnSpc>
                <a:spcPct val="100000"/>
              </a:lnSpc>
            </a:pPr>
            <a:r>
              <a:rPr lang="en-GB" dirty="0">
                <a:solidFill>
                  <a:srgbClr val="E62247"/>
                </a:solidFill>
              </a:rPr>
              <a:t>Exploring algebra – what </a:t>
            </a:r>
            <a:r>
              <a:rPr lang="en-GB" u="sng" dirty="0">
                <a:solidFill>
                  <a:srgbClr val="E62247"/>
                </a:solidFill>
              </a:rPr>
              <a:t>is</a:t>
            </a:r>
            <a:r>
              <a:rPr lang="en-GB" dirty="0">
                <a:solidFill>
                  <a:srgbClr val="E62247"/>
                </a:solidFill>
              </a:rPr>
              <a:t> a variable?  CPA in practice</a:t>
            </a:r>
          </a:p>
        </p:txBody>
      </p:sp>
      <p:sp>
        <p:nvSpPr>
          <p:cNvPr id="2" name="Slide Number Placeholder 1">
            <a:extLst>
              <a:ext uri="{FF2B5EF4-FFF2-40B4-BE49-F238E27FC236}">
                <a16:creationId xmlns:a16="http://schemas.microsoft.com/office/drawing/2014/main" id="{0A50AA10-F8CD-D245-9D64-5D819620E413}"/>
              </a:ext>
            </a:extLst>
          </p:cNvPr>
          <p:cNvSpPr>
            <a:spLocks noGrp="1"/>
          </p:cNvSpPr>
          <p:nvPr>
            <p:ph type="sldNum" sz="quarter" idx="11"/>
          </p:nvPr>
        </p:nvSpPr>
        <p:spPr/>
        <p:txBody>
          <a:bodyPr/>
          <a:lstStyle/>
          <a:p>
            <a:fld id="{DA2C159E-F13C-4A85-9A41-E7669D3E0D70}" type="slidenum">
              <a:rPr lang="en-GB" smtClean="0"/>
              <a:pPr/>
              <a:t>37</a:t>
            </a:fld>
            <a:endParaRPr lang="en-GB"/>
          </a:p>
        </p:txBody>
      </p:sp>
      <p:sp>
        <p:nvSpPr>
          <p:cNvPr id="6" name="TextBox 5">
            <a:extLst>
              <a:ext uri="{FF2B5EF4-FFF2-40B4-BE49-F238E27FC236}">
                <a16:creationId xmlns:a16="http://schemas.microsoft.com/office/drawing/2014/main" id="{066E6C2F-E0FF-4B43-B6A6-BD30BBCDE9A4}"/>
              </a:ext>
            </a:extLst>
          </p:cNvPr>
          <p:cNvSpPr txBox="1"/>
          <p:nvPr/>
        </p:nvSpPr>
        <p:spPr>
          <a:xfrm>
            <a:off x="2099439" y="4271196"/>
            <a:ext cx="1435036" cy="461665"/>
          </a:xfrm>
          <a:prstGeom prst="rect">
            <a:avLst/>
          </a:prstGeom>
          <a:noFill/>
        </p:spPr>
        <p:txBody>
          <a:bodyPr wrap="square">
            <a:spAutoFit/>
          </a:bodyPr>
          <a:lstStyle/>
          <a:p>
            <a:r>
              <a:rPr lang="en-GB" sz="2400" dirty="0">
                <a:latin typeface="Times New Roman" panose="02020603050405020304" pitchFamily="18" charset="0"/>
                <a:cs typeface="Times New Roman" panose="02020603050405020304" pitchFamily="18" charset="0"/>
              </a:rPr>
              <a:t>𝑥</a:t>
            </a:r>
            <a:r>
              <a:rPr lang="en-GB" sz="2400" dirty="0"/>
              <a:t> + 2 = 6  </a:t>
            </a:r>
          </a:p>
        </p:txBody>
      </p:sp>
      <p:pic>
        <p:nvPicPr>
          <p:cNvPr id="15" name="Content Placeholder 14">
            <a:extLst>
              <a:ext uri="{FF2B5EF4-FFF2-40B4-BE49-F238E27FC236}">
                <a16:creationId xmlns:a16="http://schemas.microsoft.com/office/drawing/2014/main" id="{D47189B6-6922-B34A-A33B-4FD6BE210DD8}"/>
              </a:ext>
            </a:extLst>
          </p:cNvPr>
          <p:cNvPicPr>
            <a:picLocks noGrp="1" noChangeAspect="1"/>
          </p:cNvPicPr>
          <p:nvPr>
            <p:ph sz="quarter" idx="17"/>
          </p:nvPr>
        </p:nvPicPr>
        <p:blipFill>
          <a:blip r:embed="rId3" cstate="screen">
            <a:extLst>
              <a:ext uri="{28A0092B-C50C-407E-A947-70E740481C1C}">
                <a14:useLocalDpi xmlns:a14="http://schemas.microsoft.com/office/drawing/2010/main"/>
              </a:ext>
            </a:extLst>
          </a:blip>
          <a:stretch>
            <a:fillRect/>
          </a:stretch>
        </p:blipFill>
        <p:spPr>
          <a:xfrm>
            <a:off x="4420064" y="949324"/>
            <a:ext cx="3364860" cy="2523645"/>
          </a:xfrm>
        </p:spPr>
      </p:pic>
      <p:pic>
        <p:nvPicPr>
          <p:cNvPr id="19" name="Content Placeholder 18">
            <a:extLst>
              <a:ext uri="{FF2B5EF4-FFF2-40B4-BE49-F238E27FC236}">
                <a16:creationId xmlns:a16="http://schemas.microsoft.com/office/drawing/2014/main" id="{0CEF3CBB-23C7-614D-871F-65716DFE729C}"/>
              </a:ext>
            </a:extLst>
          </p:cNvPr>
          <p:cNvPicPr>
            <a:picLocks noGrp="1" noChangeAspect="1"/>
          </p:cNvPicPr>
          <p:nvPr>
            <p:ph sz="quarter" idx="14"/>
          </p:nvPr>
        </p:nvPicPr>
        <p:blipFill>
          <a:blip r:embed="rId4" cstate="screen">
            <a:extLst>
              <a:ext uri="{28A0092B-C50C-407E-A947-70E740481C1C}">
                <a14:useLocalDpi xmlns:a14="http://schemas.microsoft.com/office/drawing/2010/main"/>
              </a:ext>
            </a:extLst>
          </a:blip>
          <a:stretch>
            <a:fillRect/>
          </a:stretch>
        </p:blipFill>
        <p:spPr>
          <a:xfrm>
            <a:off x="169615" y="949325"/>
            <a:ext cx="3364860" cy="2523644"/>
          </a:xfrm>
        </p:spPr>
      </p:pic>
      <p:sp>
        <p:nvSpPr>
          <p:cNvPr id="20" name="TextBox 19">
            <a:extLst>
              <a:ext uri="{FF2B5EF4-FFF2-40B4-BE49-F238E27FC236}">
                <a16:creationId xmlns:a16="http://schemas.microsoft.com/office/drawing/2014/main" id="{0F9519CC-57B7-B240-B2C4-2947DD432FAA}"/>
              </a:ext>
            </a:extLst>
          </p:cNvPr>
          <p:cNvSpPr txBox="1"/>
          <p:nvPr/>
        </p:nvSpPr>
        <p:spPr>
          <a:xfrm>
            <a:off x="232950" y="3642363"/>
            <a:ext cx="3240582" cy="646331"/>
          </a:xfrm>
          <a:prstGeom prst="rect">
            <a:avLst/>
          </a:prstGeom>
          <a:noFill/>
        </p:spPr>
        <p:txBody>
          <a:bodyPr wrap="square" lIns="0" tIns="0" rIns="0" bIns="0" rtlCol="0">
            <a:spAutoFit/>
          </a:bodyPr>
          <a:lstStyle/>
          <a:p>
            <a:r>
              <a:rPr lang="en-GB" sz="1400" dirty="0"/>
              <a:t>Concrete 	– using practical materials – what’s in the box? </a:t>
            </a:r>
          </a:p>
          <a:p>
            <a:endParaRPr lang="en-GB" sz="1400" dirty="0"/>
          </a:p>
        </p:txBody>
      </p:sp>
      <p:sp>
        <p:nvSpPr>
          <p:cNvPr id="21" name="TextBox 20">
            <a:extLst>
              <a:ext uri="{FF2B5EF4-FFF2-40B4-BE49-F238E27FC236}">
                <a16:creationId xmlns:a16="http://schemas.microsoft.com/office/drawing/2014/main" id="{22A64F2A-4218-AE4E-A890-944CF0179570}"/>
              </a:ext>
            </a:extLst>
          </p:cNvPr>
          <p:cNvSpPr txBox="1"/>
          <p:nvPr/>
        </p:nvSpPr>
        <p:spPr>
          <a:xfrm>
            <a:off x="4420064" y="3764478"/>
            <a:ext cx="3364860" cy="215444"/>
          </a:xfrm>
          <a:prstGeom prst="rect">
            <a:avLst/>
          </a:prstGeom>
          <a:noFill/>
        </p:spPr>
        <p:txBody>
          <a:bodyPr wrap="square" lIns="0" tIns="0" rIns="0" bIns="0" rtlCol="0">
            <a:spAutoFit/>
          </a:bodyPr>
          <a:lstStyle/>
          <a:p>
            <a:r>
              <a:rPr lang="en-GB" sz="1400" dirty="0"/>
              <a:t>Pictorial 	– drawing an image</a:t>
            </a:r>
          </a:p>
        </p:txBody>
      </p:sp>
      <p:sp>
        <p:nvSpPr>
          <p:cNvPr id="22" name="TextBox 21">
            <a:extLst>
              <a:ext uri="{FF2B5EF4-FFF2-40B4-BE49-F238E27FC236}">
                <a16:creationId xmlns:a16="http://schemas.microsoft.com/office/drawing/2014/main" id="{91EDB0BE-79C4-FE45-9070-B396456D710E}"/>
              </a:ext>
            </a:extLst>
          </p:cNvPr>
          <p:cNvSpPr txBox="1"/>
          <p:nvPr/>
        </p:nvSpPr>
        <p:spPr>
          <a:xfrm flipH="1">
            <a:off x="4420064" y="4417767"/>
            <a:ext cx="3491280" cy="215444"/>
          </a:xfrm>
          <a:prstGeom prst="rect">
            <a:avLst/>
          </a:prstGeom>
          <a:noFill/>
        </p:spPr>
        <p:txBody>
          <a:bodyPr wrap="square" lIns="0" tIns="0" rIns="0" bIns="0" rtlCol="0">
            <a:spAutoFit/>
          </a:bodyPr>
          <a:lstStyle/>
          <a:p>
            <a:r>
              <a:rPr lang="en-GB" sz="1400" dirty="0"/>
              <a:t>Abstract 	– using mathematical symbols</a:t>
            </a:r>
          </a:p>
        </p:txBody>
      </p:sp>
      <p:sp>
        <p:nvSpPr>
          <p:cNvPr id="4" name="Footer Placeholder 3">
            <a:extLst>
              <a:ext uri="{FF2B5EF4-FFF2-40B4-BE49-F238E27FC236}">
                <a16:creationId xmlns:a16="http://schemas.microsoft.com/office/drawing/2014/main" id="{5E4C8965-6FB4-1B49-A6BB-FC5BF8570234}"/>
              </a:ext>
            </a:extLst>
          </p:cNvPr>
          <p:cNvSpPr>
            <a:spLocks noGrp="1"/>
          </p:cNvSpPr>
          <p:nvPr>
            <p:ph type="ftr" sz="quarter" idx="10"/>
          </p:nvPr>
        </p:nvSpPr>
        <p:spPr/>
        <p:txBody>
          <a:bodyPr/>
          <a:lstStyle/>
          <a:p>
            <a:endParaRPr lang="en-GB"/>
          </a:p>
        </p:txBody>
      </p:sp>
      <p:sp>
        <p:nvSpPr>
          <p:cNvPr id="5" name="TextBox 4">
            <a:extLst>
              <a:ext uri="{FF2B5EF4-FFF2-40B4-BE49-F238E27FC236}">
                <a16:creationId xmlns:a16="http://schemas.microsoft.com/office/drawing/2014/main" id="{A15CAF9E-2398-824E-ADB5-72F383EF6E32}"/>
              </a:ext>
            </a:extLst>
          </p:cNvPr>
          <p:cNvSpPr txBox="1"/>
          <p:nvPr/>
        </p:nvSpPr>
        <p:spPr>
          <a:xfrm>
            <a:off x="5885974" y="2001845"/>
            <a:ext cx="661640" cy="553998"/>
          </a:xfrm>
          <a:prstGeom prst="rect">
            <a:avLst/>
          </a:prstGeom>
          <a:solidFill>
            <a:schemeClr val="bg1">
              <a:lumMod val="95000"/>
              <a:alpha val="1000"/>
            </a:schemeClr>
          </a:solidFill>
        </p:spPr>
        <p:txBody>
          <a:bodyPr wrap="square" lIns="0" tIns="0" rIns="0" bIns="0" rtlCol="0">
            <a:spAutoFit/>
          </a:bodyPr>
          <a:lstStyle/>
          <a:p>
            <a:pPr algn="ctr"/>
            <a:endParaRPr lang="en-GB" sz="3600" dirty="0"/>
          </a:p>
        </p:txBody>
      </p:sp>
      <p:sp>
        <p:nvSpPr>
          <p:cNvPr id="12" name="TextBox 11">
            <a:extLst>
              <a:ext uri="{FF2B5EF4-FFF2-40B4-BE49-F238E27FC236}">
                <a16:creationId xmlns:a16="http://schemas.microsoft.com/office/drawing/2014/main" id="{3442A429-9641-E54F-8D20-70BA6CEFFCFE}"/>
              </a:ext>
            </a:extLst>
          </p:cNvPr>
          <p:cNvSpPr txBox="1"/>
          <p:nvPr/>
        </p:nvSpPr>
        <p:spPr>
          <a:xfrm>
            <a:off x="1753767" y="2001845"/>
            <a:ext cx="661640" cy="553998"/>
          </a:xfrm>
          <a:prstGeom prst="rect">
            <a:avLst/>
          </a:prstGeom>
          <a:solidFill>
            <a:schemeClr val="bg1">
              <a:lumMod val="95000"/>
              <a:alpha val="1000"/>
            </a:schemeClr>
          </a:solidFill>
        </p:spPr>
        <p:txBody>
          <a:bodyPr wrap="square" lIns="0" tIns="0" rIns="0" bIns="0" rtlCol="0">
            <a:spAutoFit/>
          </a:bodyPr>
          <a:lstStyle/>
          <a:p>
            <a:pPr algn="ctr"/>
            <a:endParaRPr lang="en-GB" sz="3600" dirty="0"/>
          </a:p>
        </p:txBody>
      </p:sp>
    </p:spTree>
    <p:extLst>
      <p:ext uri="{BB962C8B-B14F-4D97-AF65-F5344CB8AC3E}">
        <p14:creationId xmlns:p14="http://schemas.microsoft.com/office/powerpoint/2010/main" val="2173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22" grpId="0"/>
      <p:bldP spid="5"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50" y="249900"/>
            <a:ext cx="8437563" cy="574011"/>
          </a:xfrm>
        </p:spPr>
        <p:txBody>
          <a:bodyPr>
            <a:noAutofit/>
          </a:bodyPr>
          <a:lstStyle/>
          <a:p>
            <a:pPr>
              <a:lnSpc>
                <a:spcPct val="100000"/>
              </a:lnSpc>
            </a:pPr>
            <a:r>
              <a:rPr lang="en-GB" dirty="0">
                <a:solidFill>
                  <a:srgbClr val="E62247"/>
                </a:solidFill>
                <a:latin typeface="Arial" panose="020B0604020202020204" pitchFamily="34" charset="0"/>
                <a:cs typeface="Arial" panose="020B0604020202020204" pitchFamily="34" charset="0"/>
              </a:rPr>
              <a:t>Create these expressions and equations using your tiles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4"/>
          </p:nvPr>
        </p:nvSpPr>
        <p:spPr>
          <a:xfrm>
            <a:off x="1370437" y="2138362"/>
            <a:ext cx="4122100" cy="3600449"/>
          </a:xfrm>
        </p:spPr>
        <p:txBody>
          <a:bodyPr>
            <a:normAutofit/>
          </a:bodyPr>
          <a:lstStyle/>
          <a:p>
            <a:r>
              <a:rPr lang="en-GB" sz="2800" b="0" dirty="0"/>
              <a:t>1) 3</a:t>
            </a:r>
            <a:r>
              <a:rPr lang="en-GB" sz="2800" b="0" dirty="0">
                <a:latin typeface="Times New Roman" panose="02020603050405020304" pitchFamily="18" charset="0"/>
                <a:cs typeface="Times New Roman" panose="02020603050405020304" pitchFamily="18" charset="0"/>
              </a:rPr>
              <a:t>𝑥</a:t>
            </a:r>
            <a:r>
              <a:rPr lang="en-GB" sz="2800" b="0" dirty="0"/>
              <a:t> + 4</a:t>
            </a:r>
          </a:p>
          <a:p>
            <a:endParaRPr lang="en-GB" sz="2800" b="0" dirty="0"/>
          </a:p>
          <a:p>
            <a:r>
              <a:rPr lang="en-GB" sz="2800" b="0" dirty="0"/>
              <a:t>2) 2</a:t>
            </a:r>
            <a:r>
              <a:rPr lang="en-GB" sz="2800" b="0" dirty="0">
                <a:latin typeface="Times New Roman" panose="02020603050405020304" pitchFamily="18" charset="0"/>
                <a:cs typeface="Times New Roman" panose="02020603050405020304" pitchFamily="18" charset="0"/>
              </a:rPr>
              <a:t>𝑥</a:t>
            </a:r>
            <a:r>
              <a:rPr lang="en-GB" sz="2800" b="0" dirty="0"/>
              <a:t> - 3</a:t>
            </a:r>
          </a:p>
          <a:p>
            <a:endParaRPr lang="en-GB" sz="2800" b="0" dirty="0"/>
          </a:p>
          <a:p>
            <a:r>
              <a:rPr lang="en-GB" sz="2800" b="0" dirty="0"/>
              <a:t>3) 5 + (-2</a:t>
            </a:r>
            <a:r>
              <a:rPr lang="en-GB" sz="2800" b="0" dirty="0">
                <a:latin typeface="Times New Roman" panose="02020603050405020304" pitchFamily="18" charset="0"/>
                <a:cs typeface="Times New Roman" panose="02020603050405020304" pitchFamily="18" charset="0"/>
              </a:rPr>
              <a:t>𝑥</a:t>
            </a:r>
            <a:r>
              <a:rPr lang="en-GB" sz="2800" b="0" dirty="0"/>
              <a:t>)</a:t>
            </a:r>
          </a:p>
          <a:p>
            <a:endParaRPr lang="en-GB" sz="2800" b="0" dirty="0"/>
          </a:p>
          <a:p>
            <a:r>
              <a:rPr lang="en-GB" sz="2800" b="0" dirty="0"/>
              <a:t>4) </a:t>
            </a:r>
            <a:r>
              <a:rPr lang="en-GB" sz="2800" b="0" dirty="0">
                <a:latin typeface="Times New Roman" panose="02020603050405020304" pitchFamily="18" charset="0"/>
                <a:cs typeface="Times New Roman" panose="02020603050405020304" pitchFamily="18" charset="0"/>
              </a:rPr>
              <a:t>𝑥</a:t>
            </a:r>
            <a:r>
              <a:rPr lang="en-GB" sz="2800" b="0" baseline="30000" dirty="0"/>
              <a:t>2 </a:t>
            </a:r>
            <a:r>
              <a:rPr lang="en-GB" sz="2800" b="0" dirty="0"/>
              <a:t>+ 2</a:t>
            </a:r>
            <a:r>
              <a:rPr lang="en-GB" sz="2800" b="0" dirty="0">
                <a:latin typeface="Times New Roman" panose="02020603050405020304" pitchFamily="18" charset="0"/>
                <a:cs typeface="Times New Roman" panose="02020603050405020304" pitchFamily="18" charset="0"/>
              </a:rPr>
              <a:t>𝑥</a:t>
            </a:r>
            <a:r>
              <a:rPr lang="en-GB" sz="2800" b="0" dirty="0"/>
              <a:t> - 1</a:t>
            </a:r>
          </a:p>
          <a:p>
            <a:endParaRPr lang="en-GB" sz="2800" b="0" dirty="0"/>
          </a:p>
          <a:p>
            <a:r>
              <a:rPr lang="en-GB" sz="2800" b="0" dirty="0"/>
              <a:t>5) 4 - </a:t>
            </a:r>
            <a:r>
              <a:rPr lang="en-GB" sz="2800" b="0" dirty="0">
                <a:latin typeface="Times New Roman" panose="02020603050405020304" pitchFamily="18" charset="0"/>
                <a:cs typeface="Times New Roman" panose="02020603050405020304" pitchFamily="18" charset="0"/>
              </a:rPr>
              <a:t>𝑥</a:t>
            </a:r>
            <a:endParaRPr lang="en-GB" sz="2800" b="0" dirty="0"/>
          </a:p>
        </p:txBody>
      </p:sp>
      <p:sp>
        <p:nvSpPr>
          <p:cNvPr id="4" name="Content Placeholder 3">
            <a:extLst>
              <a:ext uri="{FF2B5EF4-FFF2-40B4-BE49-F238E27FC236}">
                <a16:creationId xmlns:a16="http://schemas.microsoft.com/office/drawing/2014/main" id="{8D5A88A6-F44D-4E4E-9B0B-20EC77624D84}"/>
              </a:ext>
            </a:extLst>
          </p:cNvPr>
          <p:cNvSpPr>
            <a:spLocks noGrp="1"/>
          </p:cNvSpPr>
          <p:nvPr>
            <p:ph sz="quarter" idx="17"/>
          </p:nvPr>
        </p:nvSpPr>
        <p:spPr>
          <a:xfrm>
            <a:off x="3458008" y="2234536"/>
            <a:ext cx="2321151" cy="3665275"/>
          </a:xfrm>
        </p:spPr>
        <p:txBody>
          <a:bodyPr/>
          <a:lstStyle/>
          <a:p>
            <a:r>
              <a:rPr lang="en-GB" sz="2800" b="0" dirty="0"/>
              <a:t> 6) 2</a:t>
            </a:r>
            <a:r>
              <a:rPr lang="en-GB" sz="2800" b="0" dirty="0">
                <a:latin typeface="Times New Roman" panose="02020603050405020304" pitchFamily="18" charset="0"/>
                <a:cs typeface="Times New Roman" panose="02020603050405020304" pitchFamily="18" charset="0"/>
              </a:rPr>
              <a:t>𝑥</a:t>
            </a:r>
            <a:r>
              <a:rPr lang="en-GB" sz="2800" b="0" dirty="0"/>
              <a:t> + 3= 5</a:t>
            </a:r>
          </a:p>
          <a:p>
            <a:endParaRPr lang="en-GB" sz="2800" b="0" dirty="0"/>
          </a:p>
          <a:p>
            <a:r>
              <a:rPr lang="en-GB" sz="2800" b="0" dirty="0"/>
              <a:t> 7) </a:t>
            </a:r>
            <a:r>
              <a:rPr lang="en-GB" sz="2800" b="0" dirty="0">
                <a:latin typeface="Times New Roman" panose="02020603050405020304" pitchFamily="18" charset="0"/>
                <a:cs typeface="Times New Roman" panose="02020603050405020304" pitchFamily="18" charset="0"/>
              </a:rPr>
              <a:t>𝑥</a:t>
            </a:r>
            <a:r>
              <a:rPr lang="en-GB" sz="2800" b="0" baseline="30000" dirty="0"/>
              <a:t>2</a:t>
            </a:r>
            <a:r>
              <a:rPr lang="en-GB" sz="2800" b="0" dirty="0"/>
              <a:t> = 4</a:t>
            </a:r>
          </a:p>
          <a:p>
            <a:endParaRPr lang="en-GB" sz="2800" b="0" dirty="0"/>
          </a:p>
          <a:p>
            <a:r>
              <a:rPr lang="en-GB" sz="2800" b="0" dirty="0"/>
              <a:t> 8) 3</a:t>
            </a:r>
            <a:r>
              <a:rPr lang="en-GB" sz="2800" b="0" dirty="0">
                <a:latin typeface="Times New Roman" panose="02020603050405020304" pitchFamily="18" charset="0"/>
                <a:cs typeface="Times New Roman" panose="02020603050405020304" pitchFamily="18" charset="0"/>
              </a:rPr>
              <a:t>𝑥</a:t>
            </a:r>
            <a:r>
              <a:rPr lang="en-GB" sz="2800" b="0" dirty="0"/>
              <a:t> – 1 = 5</a:t>
            </a:r>
          </a:p>
          <a:p>
            <a:endParaRPr lang="en-GB" sz="2800" b="0" dirty="0"/>
          </a:p>
          <a:p>
            <a:r>
              <a:rPr lang="en-GB" sz="2800" b="0" dirty="0"/>
              <a:t> 9) 7 – </a:t>
            </a:r>
            <a:r>
              <a:rPr lang="en-GB" sz="2800" b="0" dirty="0">
                <a:latin typeface="Times New Roman" panose="02020603050405020304" pitchFamily="18" charset="0"/>
                <a:cs typeface="Times New Roman" panose="02020603050405020304" pitchFamily="18" charset="0"/>
              </a:rPr>
              <a:t>𝑥</a:t>
            </a:r>
            <a:r>
              <a:rPr lang="en-GB" sz="2800" b="0" dirty="0"/>
              <a:t> = 3</a:t>
            </a:r>
          </a:p>
          <a:p>
            <a:endParaRPr lang="en-GB" sz="2800" b="0" dirty="0"/>
          </a:p>
          <a:p>
            <a:r>
              <a:rPr lang="en-GB" sz="2800" b="0" dirty="0"/>
              <a:t>10) 4 = 2</a:t>
            </a:r>
            <a:r>
              <a:rPr lang="en-GB" sz="2800" b="0" dirty="0">
                <a:latin typeface="Times New Roman" panose="02020603050405020304" pitchFamily="18" charset="0"/>
                <a:cs typeface="Times New Roman" panose="02020603050405020304" pitchFamily="18" charset="0"/>
              </a:rPr>
              <a:t>𝑥</a:t>
            </a:r>
            <a:r>
              <a:rPr lang="en-GB" sz="2800" b="0" dirty="0"/>
              <a:t> - 2</a:t>
            </a:r>
          </a:p>
          <a:p>
            <a:endParaRPr lang="en-GB" dirty="0"/>
          </a:p>
        </p:txBody>
      </p:sp>
      <p:pic>
        <p:nvPicPr>
          <p:cNvPr id="6" name="Picture 5">
            <a:extLst>
              <a:ext uri="{FF2B5EF4-FFF2-40B4-BE49-F238E27FC236}">
                <a16:creationId xmlns:a16="http://schemas.microsoft.com/office/drawing/2014/main" id="{9F76513D-97CE-2641-B191-A096676F11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0437" y="823912"/>
            <a:ext cx="939800" cy="965200"/>
          </a:xfrm>
          <a:prstGeom prst="rect">
            <a:avLst/>
          </a:prstGeom>
        </p:spPr>
      </p:pic>
      <p:sp>
        <p:nvSpPr>
          <p:cNvPr id="5" name="Footer Placeholder 4">
            <a:extLst>
              <a:ext uri="{FF2B5EF4-FFF2-40B4-BE49-F238E27FC236}">
                <a16:creationId xmlns:a16="http://schemas.microsoft.com/office/drawing/2014/main" id="{C39800CE-78E0-F248-93D2-1A488B4474C2}"/>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CEE6D3F9-DA31-F44D-AB4A-75C3022F9075}"/>
              </a:ext>
            </a:extLst>
          </p:cNvPr>
          <p:cNvSpPr>
            <a:spLocks noGrp="1"/>
          </p:cNvSpPr>
          <p:nvPr>
            <p:ph type="sldNum" sz="quarter" idx="11"/>
          </p:nvPr>
        </p:nvSpPr>
        <p:spPr/>
        <p:txBody>
          <a:bodyPr/>
          <a:lstStyle/>
          <a:p>
            <a:fld id="{DA2C159E-F13C-4A85-9A41-E7669D3E0D70}" type="slidenum">
              <a:rPr lang="en-GB" smtClean="0"/>
              <a:pPr/>
              <a:t>38</a:t>
            </a:fld>
            <a:endParaRPr lang="en-GB"/>
          </a:p>
        </p:txBody>
      </p:sp>
      <p:pic>
        <p:nvPicPr>
          <p:cNvPr id="11" name="Picture 10">
            <a:extLst>
              <a:ext uri="{FF2B5EF4-FFF2-40B4-BE49-F238E27FC236}">
                <a16:creationId xmlns:a16="http://schemas.microsoft.com/office/drawing/2014/main" id="{50A2A7C5-2FD8-E44B-AF57-05EDE460AE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88141" y="720858"/>
            <a:ext cx="1981200" cy="1117600"/>
          </a:xfrm>
          <a:prstGeom prst="rect">
            <a:avLst/>
          </a:prstGeom>
        </p:spPr>
      </p:pic>
      <p:pic>
        <p:nvPicPr>
          <p:cNvPr id="13" name="Picture 12">
            <a:extLst>
              <a:ext uri="{FF2B5EF4-FFF2-40B4-BE49-F238E27FC236}">
                <a16:creationId xmlns:a16="http://schemas.microsoft.com/office/drawing/2014/main" id="{06C74408-66E2-5C45-B32C-BF21285053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49632" y="709613"/>
            <a:ext cx="2374900" cy="2743200"/>
          </a:xfrm>
          <a:prstGeom prst="rect">
            <a:avLst/>
          </a:prstGeom>
        </p:spPr>
      </p:pic>
    </p:spTree>
    <p:extLst>
      <p:ext uri="{BB962C8B-B14F-4D97-AF65-F5344CB8AC3E}">
        <p14:creationId xmlns:p14="http://schemas.microsoft.com/office/powerpoint/2010/main" val="809797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16" y="205979"/>
            <a:ext cx="8446984" cy="857250"/>
          </a:xfrm>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Building Up Equations –  work in pairs</a:t>
            </a:r>
          </a:p>
        </p:txBody>
      </p:sp>
      <p:sp>
        <p:nvSpPr>
          <p:cNvPr id="3" name="Content Placeholder 2"/>
          <p:cNvSpPr>
            <a:spLocks noGrp="1"/>
          </p:cNvSpPr>
          <p:nvPr>
            <p:ph idx="1"/>
          </p:nvPr>
        </p:nvSpPr>
        <p:spPr>
          <a:xfrm>
            <a:off x="224414" y="1443826"/>
            <a:ext cx="7886700" cy="878333"/>
          </a:xfrm>
        </p:spPr>
        <p:txBody>
          <a:bodyPr>
            <a:normAutofit/>
          </a:bodyPr>
          <a:lstStyle/>
          <a:p>
            <a:pPr marL="0" indent="0">
              <a:buNone/>
            </a:pPr>
            <a:r>
              <a:rPr lang="en-GB" sz="2000" dirty="0">
                <a:latin typeface="Arial" panose="020B0604020202020204" pitchFamily="34" charset="0"/>
                <a:cs typeface="Arial" panose="020B0604020202020204" pitchFamily="34" charset="0"/>
              </a:rPr>
              <a:t>This equation has been built up</a:t>
            </a:r>
          </a:p>
          <a:p>
            <a:pPr marL="0" indent="0">
              <a:buNone/>
            </a:pPr>
            <a:r>
              <a:rPr lang="en-GB" sz="2000" dirty="0">
                <a:latin typeface="Arial" panose="020B0604020202020204" pitchFamily="34" charset="0"/>
                <a:cs typeface="Arial" panose="020B0604020202020204" pitchFamily="34" charset="0"/>
              </a:rPr>
              <a:t>in two stages.</a:t>
            </a:r>
          </a:p>
          <a:p>
            <a:pPr marL="0" indent="0">
              <a:buNone/>
            </a:pPr>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8926" y="1284024"/>
            <a:ext cx="2836931" cy="664693"/>
          </a:xfrm>
          <a:prstGeom prst="rect">
            <a:avLst/>
          </a:prstGeom>
        </p:spPr>
      </p:pic>
      <p:sp>
        <p:nvSpPr>
          <p:cNvPr id="5" name="TextBox 4"/>
          <p:cNvSpPr txBox="1"/>
          <p:nvPr/>
        </p:nvSpPr>
        <p:spPr>
          <a:xfrm>
            <a:off x="7263764" y="1202318"/>
            <a:ext cx="910244" cy="669414"/>
          </a:xfrm>
          <a:prstGeom prst="rect">
            <a:avLst/>
          </a:prstGeom>
          <a:noFill/>
        </p:spPr>
        <p:txBody>
          <a:bodyPr wrap="square" rtlCol="0">
            <a:spAutoFit/>
          </a:bodyPr>
          <a:lstStyle/>
          <a:p>
            <a:endParaRPr lang="en-GB" sz="1350" dirty="0"/>
          </a:p>
          <a:p>
            <a:r>
              <a:rPr lang="en-GB" sz="2400" dirty="0">
                <a:latin typeface="Times New Roman" panose="02020603050405020304" pitchFamily="18" charset="0"/>
                <a:cs typeface="Times New Roman" panose="02020603050405020304" pitchFamily="18" charset="0"/>
              </a:rPr>
              <a:t>𝑥</a:t>
            </a:r>
            <a:r>
              <a:rPr lang="en-GB" sz="2100" dirty="0"/>
              <a:t> = 3</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9299" y="3474922"/>
            <a:ext cx="2996558" cy="708767"/>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01807" y="2354434"/>
            <a:ext cx="2436587" cy="708767"/>
          </a:xfrm>
          <a:prstGeom prst="rect">
            <a:avLst/>
          </a:prstGeom>
        </p:spPr>
      </p:pic>
      <p:sp>
        <p:nvSpPr>
          <p:cNvPr id="8" name="TextBox 7"/>
          <p:cNvSpPr txBox="1"/>
          <p:nvPr/>
        </p:nvSpPr>
        <p:spPr>
          <a:xfrm>
            <a:off x="7263764" y="2195321"/>
            <a:ext cx="910244" cy="669414"/>
          </a:xfrm>
          <a:prstGeom prst="rect">
            <a:avLst/>
          </a:prstGeom>
          <a:noFill/>
        </p:spPr>
        <p:txBody>
          <a:bodyPr wrap="square" rtlCol="0">
            <a:spAutoFit/>
          </a:bodyPr>
          <a:lstStyle/>
          <a:p>
            <a:endParaRPr lang="en-GB" sz="1350" dirty="0"/>
          </a:p>
          <a:p>
            <a:r>
              <a:rPr lang="en-GB" sz="2100" dirty="0"/>
              <a:t>2</a:t>
            </a:r>
            <a:r>
              <a:rPr lang="en-GB" sz="2400" dirty="0">
                <a:latin typeface="Times New Roman" panose="02020603050405020304" pitchFamily="18" charset="0"/>
                <a:cs typeface="Times New Roman" panose="02020603050405020304" pitchFamily="18" charset="0"/>
              </a:rPr>
              <a:t>𝑥</a:t>
            </a:r>
            <a:r>
              <a:rPr lang="en-GB" sz="2100" dirty="0"/>
              <a:t> = 6</a:t>
            </a:r>
          </a:p>
        </p:txBody>
      </p:sp>
      <p:sp>
        <p:nvSpPr>
          <p:cNvPr id="9" name="TextBox 8"/>
          <p:cNvSpPr txBox="1"/>
          <p:nvPr/>
        </p:nvSpPr>
        <p:spPr>
          <a:xfrm>
            <a:off x="7226876" y="3357569"/>
            <a:ext cx="1211154" cy="669414"/>
          </a:xfrm>
          <a:prstGeom prst="rect">
            <a:avLst/>
          </a:prstGeom>
          <a:noFill/>
        </p:spPr>
        <p:txBody>
          <a:bodyPr wrap="square" rtlCol="0">
            <a:spAutoFit/>
          </a:bodyPr>
          <a:lstStyle/>
          <a:p>
            <a:endParaRPr lang="en-GB" sz="1350" dirty="0"/>
          </a:p>
          <a:p>
            <a:r>
              <a:rPr lang="en-GB" sz="2100" dirty="0"/>
              <a:t>2</a:t>
            </a:r>
            <a:r>
              <a:rPr lang="en-GB" sz="2400" dirty="0">
                <a:latin typeface="Times New Roman" panose="02020603050405020304" pitchFamily="18" charset="0"/>
                <a:cs typeface="Times New Roman" panose="02020603050405020304" pitchFamily="18" charset="0"/>
              </a:rPr>
              <a:t>𝑥</a:t>
            </a:r>
            <a:r>
              <a:rPr lang="en-GB" sz="2100" dirty="0"/>
              <a:t> +1 = 7</a:t>
            </a:r>
          </a:p>
        </p:txBody>
      </p:sp>
      <p:sp>
        <p:nvSpPr>
          <p:cNvPr id="15" name="TextBox 14"/>
          <p:cNvSpPr txBox="1"/>
          <p:nvPr/>
        </p:nvSpPr>
        <p:spPr>
          <a:xfrm>
            <a:off x="239816" y="2264703"/>
            <a:ext cx="3748596" cy="30085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Build up an equation using numbers of your choice and one of these starting values. Write the steps each time</a:t>
            </a:r>
            <a:r>
              <a:rPr lang="en-GB" sz="2000" dirty="0"/>
              <a:t>.</a:t>
            </a:r>
          </a:p>
          <a:p>
            <a:pPr marL="385763" indent="-385763">
              <a:buAutoNum type="arabicParenR"/>
            </a:pPr>
            <a:r>
              <a:rPr lang="en-GB" sz="2400" dirty="0">
                <a:latin typeface="Times New Roman" panose="02020603050405020304" pitchFamily="18" charset="0"/>
                <a:cs typeface="Times New Roman" panose="02020603050405020304" pitchFamily="18" charset="0"/>
              </a:rPr>
              <a:t>𝑥</a:t>
            </a:r>
            <a:r>
              <a:rPr lang="en-GB" sz="2100" dirty="0"/>
              <a:t> =  2</a:t>
            </a:r>
          </a:p>
          <a:p>
            <a:pPr marL="385763" indent="-385763">
              <a:buAutoNum type="arabicParenR"/>
            </a:pPr>
            <a:r>
              <a:rPr lang="en-GB" sz="2400" dirty="0">
                <a:latin typeface="Times New Roman" panose="02020603050405020304" pitchFamily="18" charset="0"/>
                <a:cs typeface="Times New Roman" panose="02020603050405020304" pitchFamily="18" charset="0"/>
              </a:rPr>
              <a:t>𝑥 </a:t>
            </a:r>
            <a:r>
              <a:rPr lang="en-GB" sz="2100" dirty="0"/>
              <a:t>=  5</a:t>
            </a:r>
          </a:p>
          <a:p>
            <a:pPr marL="385763" indent="-385763">
              <a:buFontTx/>
              <a:buAutoNum type="arabicParenR"/>
            </a:pPr>
            <a:r>
              <a:rPr lang="en-GB" sz="2400" dirty="0">
                <a:latin typeface="Times New Roman" panose="02020603050405020304" pitchFamily="18" charset="0"/>
                <a:cs typeface="Times New Roman" panose="02020603050405020304" pitchFamily="18" charset="0"/>
              </a:rPr>
              <a:t>𝑥 </a:t>
            </a:r>
            <a:r>
              <a:rPr lang="en-GB" sz="2100" dirty="0"/>
              <a:t>= -3</a:t>
            </a:r>
          </a:p>
          <a:p>
            <a:pPr marL="385763" indent="-385763">
              <a:buAutoNum type="arabicParenR"/>
            </a:pPr>
            <a:r>
              <a:rPr lang="en-GB" sz="2100" dirty="0"/>
              <a:t>4 = </a:t>
            </a:r>
            <a:r>
              <a:rPr lang="en-GB" sz="2400" dirty="0">
                <a:latin typeface="Times New Roman" panose="02020603050405020304" pitchFamily="18" charset="0"/>
                <a:cs typeface="Times New Roman" panose="02020603050405020304" pitchFamily="18" charset="0"/>
              </a:rPr>
              <a:t>𝑥</a:t>
            </a:r>
            <a:endParaRPr lang="en-GB" sz="2100" dirty="0"/>
          </a:p>
          <a:p>
            <a:endParaRPr lang="en-GB" sz="1350" dirty="0"/>
          </a:p>
        </p:txBody>
      </p:sp>
      <p:grpSp>
        <p:nvGrpSpPr>
          <p:cNvPr id="25" name="Group 24">
            <a:extLst>
              <a:ext uri="{FF2B5EF4-FFF2-40B4-BE49-F238E27FC236}">
                <a16:creationId xmlns:a16="http://schemas.microsoft.com/office/drawing/2014/main" id="{48A1A0E2-C73E-E246-8A76-38F0BC735E78}"/>
              </a:ext>
            </a:extLst>
          </p:cNvPr>
          <p:cNvGrpSpPr/>
          <p:nvPr/>
        </p:nvGrpSpPr>
        <p:grpSpPr>
          <a:xfrm>
            <a:off x="6114630" y="2761812"/>
            <a:ext cx="2990686" cy="756439"/>
            <a:chOff x="6114630" y="2761812"/>
            <a:chExt cx="2990686" cy="756439"/>
          </a:xfrm>
        </p:grpSpPr>
        <p:sp>
          <p:nvSpPr>
            <p:cNvPr id="12" name="Curved Left Arrow 11"/>
            <p:cNvSpPr/>
            <p:nvPr/>
          </p:nvSpPr>
          <p:spPr>
            <a:xfrm>
              <a:off x="8240806" y="2761812"/>
              <a:ext cx="349624" cy="7131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TextBox 13"/>
            <p:cNvSpPr txBox="1"/>
            <p:nvPr/>
          </p:nvSpPr>
          <p:spPr>
            <a:xfrm>
              <a:off x="8608064" y="2878535"/>
              <a:ext cx="497252" cy="369332"/>
            </a:xfrm>
            <a:prstGeom prst="rect">
              <a:avLst/>
            </a:prstGeom>
            <a:noFill/>
          </p:spPr>
          <p:txBody>
            <a:bodyPr wrap="square" rtlCol="0">
              <a:spAutoFit/>
            </a:bodyPr>
            <a:lstStyle/>
            <a:p>
              <a:r>
                <a:rPr lang="en-GB" dirty="0"/>
                <a:t>+1</a:t>
              </a:r>
            </a:p>
          </p:txBody>
        </p:sp>
        <p:sp>
          <p:nvSpPr>
            <p:cNvPr id="18" name="Curved Left Arrow 17">
              <a:extLst>
                <a:ext uri="{FF2B5EF4-FFF2-40B4-BE49-F238E27FC236}">
                  <a16:creationId xmlns:a16="http://schemas.microsoft.com/office/drawing/2014/main" id="{A3E891FB-4BFD-884B-A364-845D4B787D27}"/>
                </a:ext>
              </a:extLst>
            </p:cNvPr>
            <p:cNvSpPr/>
            <p:nvPr/>
          </p:nvSpPr>
          <p:spPr>
            <a:xfrm flipH="1">
              <a:off x="6734344" y="2765216"/>
              <a:ext cx="406958" cy="753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1" name="TextBox 20">
              <a:extLst>
                <a:ext uri="{FF2B5EF4-FFF2-40B4-BE49-F238E27FC236}">
                  <a16:creationId xmlns:a16="http://schemas.microsoft.com/office/drawing/2014/main" id="{923DFFF7-4F32-8545-8263-2D22CE2EEFF7}"/>
                </a:ext>
              </a:extLst>
            </p:cNvPr>
            <p:cNvSpPr txBox="1"/>
            <p:nvPr/>
          </p:nvSpPr>
          <p:spPr>
            <a:xfrm>
              <a:off x="6114630" y="2878535"/>
              <a:ext cx="497252" cy="369332"/>
            </a:xfrm>
            <a:prstGeom prst="rect">
              <a:avLst/>
            </a:prstGeom>
            <a:noFill/>
          </p:spPr>
          <p:txBody>
            <a:bodyPr wrap="square" rtlCol="0">
              <a:spAutoFit/>
            </a:bodyPr>
            <a:lstStyle/>
            <a:p>
              <a:r>
                <a:rPr lang="en-GB" dirty="0"/>
                <a:t>+1</a:t>
              </a:r>
            </a:p>
          </p:txBody>
        </p:sp>
      </p:grpSp>
      <p:grpSp>
        <p:nvGrpSpPr>
          <p:cNvPr id="17" name="Group 16">
            <a:extLst>
              <a:ext uri="{FF2B5EF4-FFF2-40B4-BE49-F238E27FC236}">
                <a16:creationId xmlns:a16="http://schemas.microsoft.com/office/drawing/2014/main" id="{CC89D01E-9587-BA44-8276-2A9F17B83CC5}"/>
              </a:ext>
            </a:extLst>
          </p:cNvPr>
          <p:cNvGrpSpPr/>
          <p:nvPr/>
        </p:nvGrpSpPr>
        <p:grpSpPr>
          <a:xfrm>
            <a:off x="5120100" y="1284024"/>
            <a:ext cx="437552" cy="3026719"/>
            <a:chOff x="5120100" y="1284024"/>
            <a:chExt cx="437552" cy="3026719"/>
          </a:xfrm>
        </p:grpSpPr>
        <p:sp>
          <p:nvSpPr>
            <p:cNvPr id="13" name="TextBox 12">
              <a:extLst>
                <a:ext uri="{FF2B5EF4-FFF2-40B4-BE49-F238E27FC236}">
                  <a16:creationId xmlns:a16="http://schemas.microsoft.com/office/drawing/2014/main" id="{618ED95F-53F5-B946-9384-49F3A38659BF}"/>
                </a:ext>
              </a:extLst>
            </p:cNvPr>
            <p:cNvSpPr txBox="1"/>
            <p:nvPr/>
          </p:nvSpPr>
          <p:spPr>
            <a:xfrm>
              <a:off x="5120100" y="1284024"/>
              <a:ext cx="437552" cy="3026719"/>
            </a:xfrm>
            <a:prstGeom prst="rect">
              <a:avLst/>
            </a:prstGeom>
            <a:solidFill>
              <a:schemeClr val="bg1"/>
            </a:solidFill>
            <a:ln>
              <a:noFill/>
            </a:ln>
          </p:spPr>
          <p:txBody>
            <a:bodyPr wrap="square" rtlCol="0">
              <a:spAutoFit/>
            </a:bodyPr>
            <a:lstStyle/>
            <a:p>
              <a:endParaRPr lang="en-GB" dirty="0"/>
            </a:p>
          </p:txBody>
        </p:sp>
        <p:cxnSp>
          <p:nvCxnSpPr>
            <p:cNvPr id="23" name="Straight Connector 22">
              <a:extLst>
                <a:ext uri="{FF2B5EF4-FFF2-40B4-BE49-F238E27FC236}">
                  <a16:creationId xmlns:a16="http://schemas.microsoft.com/office/drawing/2014/main" id="{9ADC69C2-3F36-6A41-8E77-EA42749B4184}"/>
                </a:ext>
              </a:extLst>
            </p:cNvPr>
            <p:cNvCxnSpPr>
              <a:cxnSpLocks/>
              <a:endCxn id="13" idx="2"/>
            </p:cNvCxnSpPr>
            <p:nvPr/>
          </p:nvCxnSpPr>
          <p:spPr>
            <a:xfrm>
              <a:off x="5327391" y="1443826"/>
              <a:ext cx="11485" cy="286691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4DB8C22A-FC18-8743-AA42-192B9FDFBC5C}"/>
              </a:ext>
            </a:extLst>
          </p:cNvPr>
          <p:cNvGrpSpPr/>
          <p:nvPr/>
        </p:nvGrpSpPr>
        <p:grpSpPr>
          <a:xfrm>
            <a:off x="6129410" y="1792942"/>
            <a:ext cx="3040231" cy="753035"/>
            <a:chOff x="6129410" y="1792942"/>
            <a:chExt cx="3040231" cy="753035"/>
          </a:xfrm>
        </p:grpSpPr>
        <p:sp>
          <p:nvSpPr>
            <p:cNvPr id="10" name="Curved Left Arrow 9"/>
            <p:cNvSpPr/>
            <p:nvPr/>
          </p:nvSpPr>
          <p:spPr>
            <a:xfrm flipH="1">
              <a:off x="6633779" y="1792942"/>
              <a:ext cx="406958" cy="753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TextBox 10"/>
            <p:cNvSpPr txBox="1"/>
            <p:nvPr/>
          </p:nvSpPr>
          <p:spPr>
            <a:xfrm>
              <a:off x="8672389" y="1998141"/>
              <a:ext cx="497252" cy="369332"/>
            </a:xfrm>
            <a:prstGeom prst="rect">
              <a:avLst/>
            </a:prstGeom>
            <a:noFill/>
          </p:spPr>
          <p:txBody>
            <a:bodyPr wrap="square" rtlCol="0">
              <a:spAutoFit/>
            </a:bodyPr>
            <a:lstStyle/>
            <a:p>
              <a:r>
                <a:rPr lang="en-GB" dirty="0"/>
                <a:t>×2</a:t>
              </a:r>
            </a:p>
          </p:txBody>
        </p:sp>
        <p:sp>
          <p:nvSpPr>
            <p:cNvPr id="19" name="TextBox 18">
              <a:extLst>
                <a:ext uri="{FF2B5EF4-FFF2-40B4-BE49-F238E27FC236}">
                  <a16:creationId xmlns:a16="http://schemas.microsoft.com/office/drawing/2014/main" id="{1384CF16-0B52-6B4A-B459-122866E9AE49}"/>
                </a:ext>
              </a:extLst>
            </p:cNvPr>
            <p:cNvSpPr txBox="1"/>
            <p:nvPr/>
          </p:nvSpPr>
          <p:spPr>
            <a:xfrm>
              <a:off x="6129410" y="1998141"/>
              <a:ext cx="441475" cy="369332"/>
            </a:xfrm>
            <a:prstGeom prst="rect">
              <a:avLst/>
            </a:prstGeom>
            <a:noFill/>
          </p:spPr>
          <p:txBody>
            <a:bodyPr wrap="square" rtlCol="0">
              <a:spAutoFit/>
            </a:bodyPr>
            <a:lstStyle/>
            <a:p>
              <a:r>
                <a:rPr lang="en-GB" dirty="0"/>
                <a:t>×2</a:t>
              </a:r>
            </a:p>
          </p:txBody>
        </p:sp>
        <p:sp>
          <p:nvSpPr>
            <p:cNvPr id="24" name="Curved Left Arrow 23">
              <a:extLst>
                <a:ext uri="{FF2B5EF4-FFF2-40B4-BE49-F238E27FC236}">
                  <a16:creationId xmlns:a16="http://schemas.microsoft.com/office/drawing/2014/main" id="{A9BF158F-D772-F54E-B76C-8672378E87BB}"/>
                </a:ext>
              </a:extLst>
            </p:cNvPr>
            <p:cNvSpPr/>
            <p:nvPr/>
          </p:nvSpPr>
          <p:spPr>
            <a:xfrm>
              <a:off x="8240806" y="1792942"/>
              <a:ext cx="349624" cy="753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16" name="Footer Placeholder 15">
            <a:extLst>
              <a:ext uri="{FF2B5EF4-FFF2-40B4-BE49-F238E27FC236}">
                <a16:creationId xmlns:a16="http://schemas.microsoft.com/office/drawing/2014/main" id="{484B93FA-3100-764F-AF08-DEEF51A0466E}"/>
              </a:ext>
            </a:extLst>
          </p:cNvPr>
          <p:cNvSpPr>
            <a:spLocks noGrp="1"/>
          </p:cNvSpPr>
          <p:nvPr>
            <p:ph type="ftr" sz="quarter" idx="11"/>
          </p:nvPr>
        </p:nvSpPr>
        <p:spPr/>
        <p:txBody>
          <a:bodyPr/>
          <a:lstStyle/>
          <a:p>
            <a:endParaRPr lang="en-US"/>
          </a:p>
        </p:txBody>
      </p:sp>
      <p:sp>
        <p:nvSpPr>
          <p:cNvPr id="22" name="Slide Number Placeholder 21">
            <a:extLst>
              <a:ext uri="{FF2B5EF4-FFF2-40B4-BE49-F238E27FC236}">
                <a16:creationId xmlns:a16="http://schemas.microsoft.com/office/drawing/2014/main" id="{2C65D545-7D15-714B-8C56-81A6266A8B7F}"/>
              </a:ext>
            </a:extLst>
          </p:cNvPr>
          <p:cNvSpPr>
            <a:spLocks noGrp="1"/>
          </p:cNvSpPr>
          <p:nvPr>
            <p:ph type="sldNum" sz="quarter" idx="12"/>
          </p:nvPr>
        </p:nvSpPr>
        <p:spPr/>
        <p:txBody>
          <a:bodyPr/>
          <a:lstStyle/>
          <a:p>
            <a:fld id="{86559B94-FB6D-C74C-9787-3307A060A93C}" type="slidenum">
              <a:rPr lang="en-US" smtClean="0"/>
              <a:t>39</a:t>
            </a:fld>
            <a:endParaRPr lang="en-US"/>
          </a:p>
        </p:txBody>
      </p:sp>
    </p:spTree>
    <p:extLst>
      <p:ext uri="{BB962C8B-B14F-4D97-AF65-F5344CB8AC3E}">
        <p14:creationId xmlns:p14="http://schemas.microsoft.com/office/powerpoint/2010/main" val="42084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008386-750A-104A-8461-78A38CC49AB6}"/>
              </a:ext>
            </a:extLst>
          </p:cNvPr>
          <p:cNvSpPr>
            <a:spLocks noGrp="1"/>
          </p:cNvSpPr>
          <p:nvPr>
            <p:ph type="ctrTitle"/>
          </p:nvPr>
        </p:nvSpPr>
        <p:spPr/>
        <p:txBody>
          <a:bodyPr/>
          <a:lstStyle/>
          <a:p>
            <a:r>
              <a:rPr lang="en-GB" dirty="0"/>
              <a:t>01</a:t>
            </a:r>
          </a:p>
        </p:txBody>
      </p:sp>
      <p:sp>
        <p:nvSpPr>
          <p:cNvPr id="7" name="Subtitle 6">
            <a:extLst>
              <a:ext uri="{FF2B5EF4-FFF2-40B4-BE49-F238E27FC236}">
                <a16:creationId xmlns:a16="http://schemas.microsoft.com/office/drawing/2014/main" id="{0B69215F-BED6-4D4A-9BD6-2DBB8729960B}"/>
              </a:ext>
            </a:extLst>
          </p:cNvPr>
          <p:cNvSpPr>
            <a:spLocks noGrp="1"/>
          </p:cNvSpPr>
          <p:nvPr>
            <p:ph type="subTitle" idx="1"/>
          </p:nvPr>
        </p:nvSpPr>
        <p:spPr/>
        <p:txBody>
          <a:bodyPr/>
          <a:lstStyle/>
          <a:p>
            <a:r>
              <a:rPr lang="en-GB" dirty="0"/>
              <a:t>Gap task</a:t>
            </a:r>
          </a:p>
        </p:txBody>
      </p:sp>
      <p:sp>
        <p:nvSpPr>
          <p:cNvPr id="5" name="Slide Number Placeholder 4">
            <a:extLst>
              <a:ext uri="{FF2B5EF4-FFF2-40B4-BE49-F238E27FC236}">
                <a16:creationId xmlns:a16="http://schemas.microsoft.com/office/drawing/2014/main" id="{5AFFE48A-F3C1-7C4F-8FBA-80728C99D75F}"/>
              </a:ext>
            </a:extLst>
          </p:cNvPr>
          <p:cNvSpPr>
            <a:spLocks noGrp="1"/>
          </p:cNvSpPr>
          <p:nvPr>
            <p:ph type="sldNum" sz="quarter" idx="4294967295"/>
          </p:nvPr>
        </p:nvSpPr>
        <p:spPr>
          <a:xfrm>
            <a:off x="8234363" y="4767263"/>
            <a:ext cx="909637" cy="274637"/>
          </a:xfrm>
        </p:spPr>
        <p:txBody>
          <a:bodyPr/>
          <a:lstStyle/>
          <a:p>
            <a:fld id="{DA2C159E-F13C-4A85-9A41-E7669D3E0D70}" type="slidenum">
              <a:rPr lang="en-GB" smtClean="0"/>
              <a:pPr/>
              <a:t>4</a:t>
            </a:fld>
            <a:endParaRPr lang="en-GB"/>
          </a:p>
        </p:txBody>
      </p:sp>
    </p:spTree>
    <p:extLst>
      <p:ext uri="{BB962C8B-B14F-4D97-AF65-F5344CB8AC3E}">
        <p14:creationId xmlns:p14="http://schemas.microsoft.com/office/powerpoint/2010/main" val="4020511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7813" y="1557915"/>
            <a:ext cx="2996558" cy="708767"/>
          </a:xfrm>
          <a:prstGeom prst="rect">
            <a:avLst/>
          </a:prstGeom>
        </p:spPr>
      </p:pic>
      <p:sp>
        <p:nvSpPr>
          <p:cNvPr id="2" name="Title 1"/>
          <p:cNvSpPr>
            <a:spLocks noGrp="1"/>
          </p:cNvSpPr>
          <p:nvPr>
            <p:ph type="title"/>
          </p:nvPr>
        </p:nvSpPr>
        <p:spPr>
          <a:xfrm>
            <a:off x="168088" y="109789"/>
            <a:ext cx="8385922" cy="994172"/>
          </a:xfrm>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Taking equations apart (solving for </a:t>
            </a:r>
            <a:r>
              <a:rPr lang="en-GB" sz="2000" b="1" i="1" dirty="0">
                <a:solidFill>
                  <a:srgbClr val="E62247"/>
                </a:solidFill>
                <a:latin typeface="Arial" panose="020B0604020202020204" pitchFamily="34" charset="0"/>
                <a:cs typeface="Arial" panose="020B0604020202020204" pitchFamily="34" charset="0"/>
              </a:rPr>
              <a:t>x</a:t>
            </a:r>
            <a:r>
              <a:rPr lang="en-GB" sz="2000" b="1" dirty="0">
                <a:solidFill>
                  <a:srgbClr val="E62247"/>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50440" y="1134554"/>
            <a:ext cx="7886700" cy="1132128"/>
          </a:xfrm>
        </p:spPr>
        <p:txBody>
          <a:bodyPr>
            <a:normAutofit/>
          </a:bodyPr>
          <a:lstStyle/>
          <a:p>
            <a:pPr marL="0" indent="0">
              <a:buNone/>
            </a:pPr>
            <a:r>
              <a:rPr lang="en-GB" sz="2000" dirty="0">
                <a:latin typeface="Arial" panose="020B0604020202020204" pitchFamily="34" charset="0"/>
                <a:cs typeface="Arial" panose="020B0604020202020204" pitchFamily="34" charset="0"/>
              </a:rPr>
              <a:t>This two stage equation has been </a:t>
            </a:r>
          </a:p>
          <a:p>
            <a:pPr marL="0" indent="0">
              <a:buNone/>
            </a:pPr>
            <a:r>
              <a:rPr lang="en-GB" sz="2000" dirty="0">
                <a:latin typeface="Arial" panose="020B0604020202020204" pitchFamily="34" charset="0"/>
                <a:cs typeface="Arial" panose="020B0604020202020204" pitchFamily="34" charset="0"/>
              </a:rPr>
              <a:t>broken down to find the starting </a:t>
            </a:r>
          </a:p>
          <a:p>
            <a:pPr marL="0" indent="0">
              <a:buNone/>
            </a:pPr>
            <a:r>
              <a:rPr lang="en-GB" sz="2000" dirty="0">
                <a:latin typeface="Arial" panose="020B0604020202020204" pitchFamily="34" charset="0"/>
                <a:cs typeface="Arial" panose="020B0604020202020204" pitchFamily="34" charset="0"/>
              </a:rPr>
              <a:t>value of </a:t>
            </a:r>
            <a:r>
              <a:rPr lang="en-GB" sz="2000" b="0" dirty="0">
                <a:latin typeface="Times New Roman" panose="02020603050405020304" pitchFamily="18" charset="0"/>
                <a:cs typeface="Times New Roman" panose="02020603050405020304" pitchFamily="18" charset="0"/>
              </a:rPr>
              <a:t>𝑥</a:t>
            </a:r>
            <a:r>
              <a:rPr lang="en-GB" sz="2000" dirty="0"/>
              <a:t>.</a:t>
            </a: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67272" y="3283590"/>
            <a:ext cx="2836931" cy="664693"/>
          </a:xfrm>
          <a:prstGeom prst="rect">
            <a:avLst/>
          </a:prstGeom>
        </p:spPr>
      </p:pic>
      <p:sp>
        <p:nvSpPr>
          <p:cNvPr id="5" name="TextBox 4"/>
          <p:cNvSpPr txBox="1"/>
          <p:nvPr/>
        </p:nvSpPr>
        <p:spPr>
          <a:xfrm>
            <a:off x="6963184" y="3283590"/>
            <a:ext cx="910244" cy="669414"/>
          </a:xfrm>
          <a:prstGeom prst="rect">
            <a:avLst/>
          </a:prstGeom>
          <a:noFill/>
        </p:spPr>
        <p:txBody>
          <a:bodyPr wrap="square" rtlCol="0">
            <a:spAutoFit/>
          </a:bodyPr>
          <a:lstStyle/>
          <a:p>
            <a:endParaRPr lang="en-GB" sz="1350" dirty="0"/>
          </a:p>
          <a:p>
            <a:r>
              <a:rPr lang="en-GB" sz="2400" dirty="0">
                <a:latin typeface="Times New Roman" panose="02020603050405020304" pitchFamily="18" charset="0"/>
                <a:cs typeface="Times New Roman" panose="02020603050405020304" pitchFamily="18" charset="0"/>
              </a:rPr>
              <a:t>𝑥</a:t>
            </a:r>
            <a:r>
              <a:rPr lang="en-GB" sz="2100" dirty="0"/>
              <a:t> = 3</a:t>
            </a: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67272" y="2458129"/>
            <a:ext cx="2436587" cy="753419"/>
          </a:xfrm>
          <a:prstGeom prst="rect">
            <a:avLst/>
          </a:prstGeom>
        </p:spPr>
      </p:pic>
      <p:sp>
        <p:nvSpPr>
          <p:cNvPr id="8" name="TextBox 7"/>
          <p:cNvSpPr txBox="1"/>
          <p:nvPr/>
        </p:nvSpPr>
        <p:spPr>
          <a:xfrm>
            <a:off x="6926752" y="2371499"/>
            <a:ext cx="910244" cy="669414"/>
          </a:xfrm>
          <a:prstGeom prst="rect">
            <a:avLst/>
          </a:prstGeom>
          <a:noFill/>
        </p:spPr>
        <p:txBody>
          <a:bodyPr wrap="square" rtlCol="0">
            <a:spAutoFit/>
          </a:bodyPr>
          <a:lstStyle/>
          <a:p>
            <a:endParaRPr lang="en-GB" sz="1350" dirty="0"/>
          </a:p>
          <a:p>
            <a:r>
              <a:rPr lang="en-GB" sz="2100" dirty="0"/>
              <a:t>2</a:t>
            </a:r>
            <a:r>
              <a:rPr lang="en-GB" sz="2400" dirty="0">
                <a:latin typeface="Times New Roman" panose="02020603050405020304" pitchFamily="18" charset="0"/>
                <a:cs typeface="Times New Roman" panose="02020603050405020304" pitchFamily="18" charset="0"/>
              </a:rPr>
              <a:t>𝑥</a:t>
            </a:r>
            <a:r>
              <a:rPr lang="en-GB" sz="2100" dirty="0"/>
              <a:t> = 6</a:t>
            </a:r>
          </a:p>
        </p:txBody>
      </p:sp>
      <p:sp>
        <p:nvSpPr>
          <p:cNvPr id="9" name="TextBox 8"/>
          <p:cNvSpPr txBox="1"/>
          <p:nvPr/>
        </p:nvSpPr>
        <p:spPr>
          <a:xfrm>
            <a:off x="7019802" y="1427534"/>
            <a:ext cx="1256609" cy="669414"/>
          </a:xfrm>
          <a:prstGeom prst="rect">
            <a:avLst/>
          </a:prstGeom>
          <a:noFill/>
        </p:spPr>
        <p:txBody>
          <a:bodyPr wrap="square" rtlCol="0">
            <a:spAutoFit/>
          </a:bodyPr>
          <a:lstStyle/>
          <a:p>
            <a:endParaRPr lang="en-GB" sz="1350" dirty="0"/>
          </a:p>
          <a:p>
            <a:r>
              <a:rPr lang="en-GB" sz="2100" dirty="0"/>
              <a:t>2</a:t>
            </a:r>
            <a:r>
              <a:rPr lang="en-GB" sz="2400" dirty="0">
                <a:latin typeface="Times New Roman" panose="02020603050405020304" pitchFamily="18" charset="0"/>
                <a:cs typeface="Times New Roman" panose="02020603050405020304" pitchFamily="18" charset="0"/>
              </a:rPr>
              <a:t>𝑥</a:t>
            </a:r>
            <a:r>
              <a:rPr lang="en-GB" sz="2100" dirty="0"/>
              <a:t> +1 = 7</a:t>
            </a:r>
          </a:p>
        </p:txBody>
      </p:sp>
      <p:sp>
        <p:nvSpPr>
          <p:cNvPr id="15" name="TextBox 14"/>
          <p:cNvSpPr txBox="1"/>
          <p:nvPr/>
        </p:nvSpPr>
        <p:spPr>
          <a:xfrm>
            <a:off x="168088" y="2297676"/>
            <a:ext cx="3499751" cy="256993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Break down these equations to find the original value of </a:t>
            </a:r>
            <a:r>
              <a:rPr lang="en-GB" sz="2000" dirty="0">
                <a:latin typeface="Times New Roman" panose="02020603050405020304" pitchFamily="18" charset="0"/>
                <a:cs typeface="Times New Roman" panose="02020603050405020304" pitchFamily="18" charset="0"/>
              </a:rPr>
              <a:t>𝑥</a:t>
            </a:r>
            <a:r>
              <a:rPr lang="en-GB" sz="2100" dirty="0"/>
              <a:t>. </a:t>
            </a:r>
          </a:p>
          <a:p>
            <a:r>
              <a:rPr lang="en-GB" sz="2000" dirty="0">
                <a:latin typeface="Arial" panose="020B0604020202020204" pitchFamily="34" charset="0"/>
                <a:cs typeface="Arial" panose="020B0604020202020204" pitchFamily="34" charset="0"/>
              </a:rPr>
              <a:t>Write the steps each time</a:t>
            </a:r>
            <a:r>
              <a:rPr lang="en-GB" sz="2100" dirty="0"/>
              <a:t>.</a:t>
            </a:r>
          </a:p>
          <a:p>
            <a:pPr marL="385763" indent="-385763">
              <a:buAutoNum type="arabicParenR"/>
            </a:pPr>
            <a:r>
              <a:rPr lang="en-GB" sz="2100" dirty="0"/>
              <a:t>3</a:t>
            </a:r>
            <a:r>
              <a:rPr lang="en-GB" sz="2400" dirty="0">
                <a:latin typeface="Times New Roman" panose="02020603050405020304" pitchFamily="18" charset="0"/>
                <a:cs typeface="Times New Roman" panose="02020603050405020304" pitchFamily="18" charset="0"/>
              </a:rPr>
              <a:t>𝑥</a:t>
            </a:r>
            <a:r>
              <a:rPr lang="en-GB" sz="2100" dirty="0"/>
              <a:t> + 3 =  9</a:t>
            </a:r>
          </a:p>
          <a:p>
            <a:pPr marL="385763" indent="-385763">
              <a:buAutoNum type="arabicParenR"/>
            </a:pPr>
            <a:r>
              <a:rPr lang="en-GB" sz="2100" dirty="0"/>
              <a:t>2</a:t>
            </a:r>
            <a:r>
              <a:rPr lang="en-GB" sz="2400" dirty="0">
                <a:latin typeface="Times New Roman" panose="02020603050405020304" pitchFamily="18" charset="0"/>
                <a:cs typeface="Times New Roman" panose="02020603050405020304" pitchFamily="18" charset="0"/>
              </a:rPr>
              <a:t>𝑥</a:t>
            </a:r>
            <a:r>
              <a:rPr lang="en-GB" sz="2100" dirty="0"/>
              <a:t> – 2 = 10</a:t>
            </a:r>
          </a:p>
          <a:p>
            <a:pPr marL="385763" indent="-385763">
              <a:buAutoNum type="arabicParenR"/>
            </a:pPr>
            <a:r>
              <a:rPr lang="en-GB" sz="2100" dirty="0"/>
              <a:t>5</a:t>
            </a:r>
            <a:r>
              <a:rPr lang="en-GB" sz="2400" dirty="0">
                <a:latin typeface="Times New Roman" panose="02020603050405020304" pitchFamily="18" charset="0"/>
                <a:cs typeface="Times New Roman" panose="02020603050405020304" pitchFamily="18" charset="0"/>
              </a:rPr>
              <a:t>𝑥</a:t>
            </a:r>
            <a:r>
              <a:rPr lang="en-GB" sz="2100" dirty="0"/>
              <a:t> + 1 =  6</a:t>
            </a:r>
          </a:p>
          <a:p>
            <a:pPr marL="385763" indent="-385763">
              <a:buAutoNum type="arabicParenR"/>
            </a:pPr>
            <a:r>
              <a:rPr lang="en-GB" sz="2100" dirty="0"/>
              <a:t>7 = 3</a:t>
            </a:r>
            <a:r>
              <a:rPr lang="en-GB" sz="2400" dirty="0">
                <a:latin typeface="Times New Roman" panose="02020603050405020304" pitchFamily="18" charset="0"/>
                <a:cs typeface="Times New Roman" panose="02020603050405020304" pitchFamily="18" charset="0"/>
              </a:rPr>
              <a:t>𝑥</a:t>
            </a:r>
            <a:r>
              <a:rPr lang="en-GB" sz="2100" dirty="0"/>
              <a:t> - 5</a:t>
            </a:r>
          </a:p>
        </p:txBody>
      </p:sp>
      <p:grpSp>
        <p:nvGrpSpPr>
          <p:cNvPr id="25" name="Group 24">
            <a:extLst>
              <a:ext uri="{FF2B5EF4-FFF2-40B4-BE49-F238E27FC236}">
                <a16:creationId xmlns:a16="http://schemas.microsoft.com/office/drawing/2014/main" id="{38D982C8-0893-DC48-A877-876E4B25374D}"/>
              </a:ext>
            </a:extLst>
          </p:cNvPr>
          <p:cNvGrpSpPr/>
          <p:nvPr/>
        </p:nvGrpSpPr>
        <p:grpSpPr>
          <a:xfrm>
            <a:off x="3603536" y="1912759"/>
            <a:ext cx="5390024" cy="790095"/>
            <a:chOff x="3603536" y="1912759"/>
            <a:chExt cx="5390024" cy="790095"/>
          </a:xfrm>
        </p:grpSpPr>
        <p:sp>
          <p:nvSpPr>
            <p:cNvPr id="11" name="TextBox 10"/>
            <p:cNvSpPr txBox="1"/>
            <p:nvPr/>
          </p:nvSpPr>
          <p:spPr>
            <a:xfrm>
              <a:off x="8605006" y="1989741"/>
              <a:ext cx="388554" cy="369332"/>
            </a:xfrm>
            <a:prstGeom prst="rect">
              <a:avLst/>
            </a:prstGeom>
            <a:noFill/>
          </p:spPr>
          <p:txBody>
            <a:bodyPr wrap="square" rtlCol="0">
              <a:spAutoFit/>
            </a:bodyPr>
            <a:lstStyle/>
            <a:p>
              <a:r>
                <a:rPr lang="en-GB" dirty="0"/>
                <a:t>-1</a:t>
              </a:r>
            </a:p>
          </p:txBody>
        </p:sp>
        <p:sp>
          <p:nvSpPr>
            <p:cNvPr id="10" name="Curved Left Arrow 9"/>
            <p:cNvSpPr/>
            <p:nvPr/>
          </p:nvSpPr>
          <p:spPr>
            <a:xfrm>
              <a:off x="8265202" y="1912759"/>
              <a:ext cx="349624" cy="753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6" name="Curved Left Arrow 15">
              <a:extLst>
                <a:ext uri="{FF2B5EF4-FFF2-40B4-BE49-F238E27FC236}">
                  <a16:creationId xmlns:a16="http://schemas.microsoft.com/office/drawing/2014/main" id="{9C26C1CE-D6AA-2046-9424-7A5053B4A516}"/>
                </a:ext>
              </a:extLst>
            </p:cNvPr>
            <p:cNvSpPr/>
            <p:nvPr/>
          </p:nvSpPr>
          <p:spPr>
            <a:xfrm flipH="1">
              <a:off x="4043956" y="1949819"/>
              <a:ext cx="406958" cy="753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TextBox 18">
              <a:extLst>
                <a:ext uri="{FF2B5EF4-FFF2-40B4-BE49-F238E27FC236}">
                  <a16:creationId xmlns:a16="http://schemas.microsoft.com/office/drawing/2014/main" id="{98A20117-EB34-484C-BC71-14B97EEF211A}"/>
                </a:ext>
              </a:extLst>
            </p:cNvPr>
            <p:cNvSpPr txBox="1"/>
            <p:nvPr/>
          </p:nvSpPr>
          <p:spPr>
            <a:xfrm>
              <a:off x="3603536" y="2082016"/>
              <a:ext cx="388554" cy="369332"/>
            </a:xfrm>
            <a:prstGeom prst="rect">
              <a:avLst/>
            </a:prstGeom>
            <a:noFill/>
          </p:spPr>
          <p:txBody>
            <a:bodyPr wrap="square" rtlCol="0">
              <a:spAutoFit/>
            </a:bodyPr>
            <a:lstStyle/>
            <a:p>
              <a:r>
                <a:rPr lang="en-GB" dirty="0"/>
                <a:t>-1</a:t>
              </a:r>
            </a:p>
          </p:txBody>
        </p:sp>
      </p:grpSp>
      <p:grpSp>
        <p:nvGrpSpPr>
          <p:cNvPr id="26" name="Group 25">
            <a:extLst>
              <a:ext uri="{FF2B5EF4-FFF2-40B4-BE49-F238E27FC236}">
                <a16:creationId xmlns:a16="http://schemas.microsoft.com/office/drawing/2014/main" id="{23609E1D-788A-0B41-BBB8-6DB9DFF2E9C0}"/>
              </a:ext>
            </a:extLst>
          </p:cNvPr>
          <p:cNvGrpSpPr/>
          <p:nvPr/>
        </p:nvGrpSpPr>
        <p:grpSpPr>
          <a:xfrm>
            <a:off x="3558183" y="2969855"/>
            <a:ext cx="5435376" cy="831696"/>
            <a:chOff x="3558183" y="2969855"/>
            <a:chExt cx="5435376" cy="831696"/>
          </a:xfrm>
        </p:grpSpPr>
        <p:sp>
          <p:nvSpPr>
            <p:cNvPr id="14" name="TextBox 13"/>
            <p:cNvSpPr txBox="1"/>
            <p:nvPr/>
          </p:nvSpPr>
          <p:spPr>
            <a:xfrm>
              <a:off x="8554010" y="3167871"/>
              <a:ext cx="439549" cy="369332"/>
            </a:xfrm>
            <a:prstGeom prst="rect">
              <a:avLst/>
            </a:prstGeom>
            <a:noFill/>
          </p:spPr>
          <p:txBody>
            <a:bodyPr wrap="square" rtlCol="0">
              <a:spAutoFit/>
            </a:bodyPr>
            <a:lstStyle/>
            <a:p>
              <a:r>
                <a:rPr lang="en-GB" dirty="0"/>
                <a:t>÷2</a:t>
              </a:r>
            </a:p>
          </p:txBody>
        </p:sp>
        <p:sp>
          <p:nvSpPr>
            <p:cNvPr id="12" name="Curved Left Arrow 11"/>
            <p:cNvSpPr/>
            <p:nvPr/>
          </p:nvSpPr>
          <p:spPr>
            <a:xfrm>
              <a:off x="8183361" y="2969855"/>
              <a:ext cx="349624" cy="753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7" name="Curved Left Arrow 16">
              <a:extLst>
                <a:ext uri="{FF2B5EF4-FFF2-40B4-BE49-F238E27FC236}">
                  <a16:creationId xmlns:a16="http://schemas.microsoft.com/office/drawing/2014/main" id="{61372046-7B06-7444-A042-526B327B25A4}"/>
                </a:ext>
              </a:extLst>
            </p:cNvPr>
            <p:cNvSpPr/>
            <p:nvPr/>
          </p:nvSpPr>
          <p:spPr>
            <a:xfrm flipH="1">
              <a:off x="4014204" y="3048516"/>
              <a:ext cx="460350" cy="753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0" name="TextBox 19">
              <a:extLst>
                <a:ext uri="{FF2B5EF4-FFF2-40B4-BE49-F238E27FC236}">
                  <a16:creationId xmlns:a16="http://schemas.microsoft.com/office/drawing/2014/main" id="{75E418F8-1BB5-C044-96DB-C9EEB9ECC854}"/>
                </a:ext>
              </a:extLst>
            </p:cNvPr>
            <p:cNvSpPr txBox="1"/>
            <p:nvPr/>
          </p:nvSpPr>
          <p:spPr>
            <a:xfrm>
              <a:off x="3558183" y="3240367"/>
              <a:ext cx="439549" cy="369332"/>
            </a:xfrm>
            <a:prstGeom prst="rect">
              <a:avLst/>
            </a:prstGeom>
            <a:noFill/>
          </p:spPr>
          <p:txBody>
            <a:bodyPr wrap="square" rtlCol="0">
              <a:spAutoFit/>
            </a:bodyPr>
            <a:lstStyle/>
            <a:p>
              <a:r>
                <a:rPr lang="en-GB" dirty="0"/>
                <a:t>÷2</a:t>
              </a:r>
            </a:p>
          </p:txBody>
        </p:sp>
      </p:grpSp>
      <p:grpSp>
        <p:nvGrpSpPr>
          <p:cNvPr id="21" name="Group 20">
            <a:extLst>
              <a:ext uri="{FF2B5EF4-FFF2-40B4-BE49-F238E27FC236}">
                <a16:creationId xmlns:a16="http://schemas.microsoft.com/office/drawing/2014/main" id="{048898FC-1119-0046-8BE2-21DC2ABA5C8D}"/>
              </a:ext>
            </a:extLst>
          </p:cNvPr>
          <p:cNvGrpSpPr/>
          <p:nvPr/>
        </p:nvGrpSpPr>
        <p:grpSpPr>
          <a:xfrm>
            <a:off x="5622551" y="1144240"/>
            <a:ext cx="437552" cy="3026719"/>
            <a:chOff x="5120100" y="1284024"/>
            <a:chExt cx="437552" cy="3026719"/>
          </a:xfrm>
        </p:grpSpPr>
        <p:sp>
          <p:nvSpPr>
            <p:cNvPr id="22" name="TextBox 21">
              <a:extLst>
                <a:ext uri="{FF2B5EF4-FFF2-40B4-BE49-F238E27FC236}">
                  <a16:creationId xmlns:a16="http://schemas.microsoft.com/office/drawing/2014/main" id="{3955A919-7B25-EE46-AB85-5A4012AFA691}"/>
                </a:ext>
              </a:extLst>
            </p:cNvPr>
            <p:cNvSpPr txBox="1"/>
            <p:nvPr/>
          </p:nvSpPr>
          <p:spPr>
            <a:xfrm>
              <a:off x="5120100" y="1284024"/>
              <a:ext cx="437552" cy="3026719"/>
            </a:xfrm>
            <a:prstGeom prst="rect">
              <a:avLst/>
            </a:prstGeom>
            <a:solidFill>
              <a:schemeClr val="bg1"/>
            </a:solidFill>
            <a:ln>
              <a:noFill/>
            </a:ln>
          </p:spPr>
          <p:txBody>
            <a:bodyPr wrap="square" rtlCol="0">
              <a:spAutoFit/>
            </a:bodyPr>
            <a:lstStyle/>
            <a:p>
              <a:endParaRPr lang="en-GB" dirty="0"/>
            </a:p>
          </p:txBody>
        </p:sp>
        <p:cxnSp>
          <p:nvCxnSpPr>
            <p:cNvPr id="23" name="Straight Connector 22">
              <a:extLst>
                <a:ext uri="{FF2B5EF4-FFF2-40B4-BE49-F238E27FC236}">
                  <a16:creationId xmlns:a16="http://schemas.microsoft.com/office/drawing/2014/main" id="{6645A331-9126-F94E-BBC8-6BF69DE431D1}"/>
                </a:ext>
              </a:extLst>
            </p:cNvPr>
            <p:cNvCxnSpPr>
              <a:cxnSpLocks/>
              <a:endCxn id="22" idx="2"/>
            </p:cNvCxnSpPr>
            <p:nvPr/>
          </p:nvCxnSpPr>
          <p:spPr>
            <a:xfrm>
              <a:off x="5327391" y="1443826"/>
              <a:ext cx="11485" cy="286691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Footer Placeholder 12">
            <a:extLst>
              <a:ext uri="{FF2B5EF4-FFF2-40B4-BE49-F238E27FC236}">
                <a16:creationId xmlns:a16="http://schemas.microsoft.com/office/drawing/2014/main" id="{2D289EB7-44FB-084B-99BB-2EC077A0871A}"/>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F223F10E-E6ED-134F-88F0-38CC2EA91036}"/>
              </a:ext>
            </a:extLst>
          </p:cNvPr>
          <p:cNvSpPr>
            <a:spLocks noGrp="1"/>
          </p:cNvSpPr>
          <p:nvPr>
            <p:ph type="sldNum" sz="quarter" idx="12"/>
          </p:nvPr>
        </p:nvSpPr>
        <p:spPr/>
        <p:txBody>
          <a:bodyPr/>
          <a:lstStyle/>
          <a:p>
            <a:fld id="{86559B94-FB6D-C74C-9787-3307A060A93C}" type="slidenum">
              <a:rPr lang="en-US" smtClean="0"/>
              <a:t>40</a:t>
            </a:fld>
            <a:endParaRPr lang="en-US"/>
          </a:p>
        </p:txBody>
      </p:sp>
    </p:spTree>
    <p:extLst>
      <p:ext uri="{BB962C8B-B14F-4D97-AF65-F5344CB8AC3E}">
        <p14:creationId xmlns:p14="http://schemas.microsoft.com/office/powerpoint/2010/main" val="38473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F6F426-238A-1540-9181-5154CF1B3733}"/>
              </a:ext>
            </a:extLst>
          </p:cNvPr>
          <p:cNvSpPr>
            <a:spLocks noGrp="1"/>
          </p:cNvSpPr>
          <p:nvPr>
            <p:ph type="sldNum" sz="quarter" idx="12"/>
          </p:nvPr>
        </p:nvSpPr>
        <p:spPr/>
        <p:txBody>
          <a:bodyPr/>
          <a:lstStyle/>
          <a:p>
            <a:fld id="{7948758F-74EA-4263-AA78-0B23BB3720CD}" type="slidenum">
              <a:rPr lang="en-GB" smtClean="0"/>
              <a:t>41</a:t>
            </a:fld>
            <a:endParaRPr lang="en-GB"/>
          </a:p>
        </p:txBody>
      </p:sp>
      <p:pic>
        <p:nvPicPr>
          <p:cNvPr id="6" name="Picture 5">
            <a:extLst>
              <a:ext uri="{FF2B5EF4-FFF2-40B4-BE49-F238E27FC236}">
                <a16:creationId xmlns:a16="http://schemas.microsoft.com/office/drawing/2014/main" id="{9DD22A3B-A15A-A740-B210-74D3666528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343" y="321604"/>
            <a:ext cx="7906007" cy="4309773"/>
          </a:xfrm>
          <a:prstGeom prst="rect">
            <a:avLst/>
          </a:prstGeom>
        </p:spPr>
      </p:pic>
      <p:sp>
        <p:nvSpPr>
          <p:cNvPr id="2" name="Footer Placeholder 1">
            <a:extLst>
              <a:ext uri="{FF2B5EF4-FFF2-40B4-BE49-F238E27FC236}">
                <a16:creationId xmlns:a16="http://schemas.microsoft.com/office/drawing/2014/main" id="{5BD75446-2B2D-144B-9618-B5D3E644CDB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1778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474D8-541E-C07C-6606-F9F91C98E578}"/>
              </a:ext>
            </a:extLst>
          </p:cNvPr>
          <p:cNvSpPr>
            <a:spLocks noGrp="1"/>
          </p:cNvSpPr>
          <p:nvPr>
            <p:ph type="title"/>
          </p:nvPr>
        </p:nvSpPr>
        <p:spPr/>
        <p:txBody>
          <a:bodyPr>
            <a:normAutofit/>
          </a:bodyPr>
          <a:lstStyle/>
          <a:p>
            <a:r>
              <a:rPr lang="en-US" sz="3600" dirty="0">
                <a:solidFill>
                  <a:srgbClr val="BE0064"/>
                </a:solidFill>
                <a:cs typeface="Arial"/>
              </a:rPr>
              <a:t>Break</a:t>
            </a:r>
            <a:endParaRPr lang="en-US" sz="3600" dirty="0">
              <a:solidFill>
                <a:srgbClr val="BE0064"/>
              </a:solidFill>
            </a:endParaRPr>
          </a:p>
        </p:txBody>
      </p:sp>
      <p:sp>
        <p:nvSpPr>
          <p:cNvPr id="2" name="Slide Number Placeholder 1">
            <a:extLst>
              <a:ext uri="{FF2B5EF4-FFF2-40B4-BE49-F238E27FC236}">
                <a16:creationId xmlns:a16="http://schemas.microsoft.com/office/drawing/2014/main" id="{98C85CB9-223B-5805-24F3-BBFAEE96173C}"/>
              </a:ext>
            </a:extLst>
          </p:cNvPr>
          <p:cNvSpPr>
            <a:spLocks noGrp="1"/>
          </p:cNvSpPr>
          <p:nvPr>
            <p:ph type="sldNum" sz="quarter" idx="12"/>
          </p:nvPr>
        </p:nvSpPr>
        <p:spPr/>
        <p:txBody>
          <a:bodyPr/>
          <a:lstStyle/>
          <a:p>
            <a:fld id="{99E049DD-2663-AB45-8225-757B5046077E}" type="slidenum">
              <a:rPr lang="en-GB" smtClean="0"/>
              <a:t>42</a:t>
            </a:fld>
            <a:endParaRPr lang="en-GB"/>
          </a:p>
        </p:txBody>
      </p:sp>
      <p:pic>
        <p:nvPicPr>
          <p:cNvPr id="8" name="Content Placeholder 7">
            <a:extLst>
              <a:ext uri="{FF2B5EF4-FFF2-40B4-BE49-F238E27FC236}">
                <a16:creationId xmlns:a16="http://schemas.microsoft.com/office/drawing/2014/main" id="{BF997F28-3641-864D-987D-1E0FFEDA90B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706613" y="1368806"/>
            <a:ext cx="3730773" cy="2798080"/>
          </a:xfrm>
        </p:spPr>
      </p:pic>
    </p:spTree>
    <p:extLst>
      <p:ext uri="{BB962C8B-B14F-4D97-AF65-F5344CB8AC3E}">
        <p14:creationId xmlns:p14="http://schemas.microsoft.com/office/powerpoint/2010/main" val="2061781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92961" y="179046"/>
            <a:ext cx="7828855" cy="572700"/>
          </a:xfrm>
          <a:prstGeom prst="rect">
            <a:avLst/>
          </a:prstGeom>
        </p:spPr>
        <p:txBody>
          <a:bodyPr spcFirstLastPara="1" vert="horz" wrap="square" lIns="68569" tIns="68569" rIns="68569" bIns="68569" rtlCol="0" anchor="t" anchorCtr="0">
            <a:noAutofit/>
          </a:bodyPr>
          <a:lstStyle/>
          <a:p>
            <a:pPr algn="l"/>
            <a:r>
              <a:rPr lang="en-GB" sz="2000" b="1" dirty="0">
                <a:solidFill>
                  <a:srgbClr val="E62247"/>
                </a:solidFill>
              </a:rPr>
              <a:t>What else can we do with algebra tiles? </a:t>
            </a:r>
            <a:endParaRPr sz="2000" b="1" dirty="0">
              <a:solidFill>
                <a:srgbClr val="E62247"/>
              </a:solidFill>
            </a:endParaRPr>
          </a:p>
        </p:txBody>
      </p:sp>
      <p:sp>
        <p:nvSpPr>
          <p:cNvPr id="90" name="Google Shape;90;p18"/>
          <p:cNvSpPr txBox="1">
            <a:spLocks noGrp="1"/>
          </p:cNvSpPr>
          <p:nvPr>
            <p:ph type="body" idx="1"/>
          </p:nvPr>
        </p:nvSpPr>
        <p:spPr>
          <a:xfrm>
            <a:off x="492961" y="4224443"/>
            <a:ext cx="1301200" cy="549063"/>
          </a:xfrm>
          <a:prstGeom prst="rect">
            <a:avLst/>
          </a:prstGeom>
        </p:spPr>
        <p:txBody>
          <a:bodyPr spcFirstLastPara="1" vert="horz" wrap="square" lIns="68569" tIns="68569" rIns="68569" bIns="68569" rtlCol="0" anchor="t" anchorCtr="0">
            <a:noAutofit/>
          </a:bodyPr>
          <a:lstStyle/>
          <a:p>
            <a:pPr marL="0" indent="0">
              <a:spcAft>
                <a:spcPts val="1200"/>
              </a:spcAft>
              <a:buNone/>
            </a:pPr>
            <a:r>
              <a:rPr lang="en-GB" sz="2250" dirty="0"/>
              <a:t>2(</a:t>
            </a:r>
            <a:r>
              <a:rPr lang="en-GB" sz="2400" b="0" dirty="0">
                <a:latin typeface="Times New Roman" panose="02020603050405020304" pitchFamily="18" charset="0"/>
                <a:cs typeface="Times New Roman" panose="02020603050405020304" pitchFamily="18" charset="0"/>
              </a:rPr>
              <a:t>𝑥</a:t>
            </a:r>
            <a:r>
              <a:rPr lang="en-GB" sz="2250" dirty="0"/>
              <a:t> + 3)</a:t>
            </a:r>
            <a:endParaRPr sz="2250" dirty="0"/>
          </a:p>
        </p:txBody>
      </p:sp>
      <p:sp>
        <p:nvSpPr>
          <p:cNvPr id="92" name="Google Shape;92;p18"/>
          <p:cNvSpPr txBox="1"/>
          <p:nvPr/>
        </p:nvSpPr>
        <p:spPr>
          <a:xfrm>
            <a:off x="2423906" y="2879250"/>
            <a:ext cx="469575" cy="641925"/>
          </a:xfrm>
          <a:prstGeom prst="rect">
            <a:avLst/>
          </a:prstGeom>
          <a:noFill/>
          <a:ln>
            <a:noFill/>
          </a:ln>
        </p:spPr>
        <p:txBody>
          <a:bodyPr spcFirstLastPara="1" wrap="square" lIns="68569" tIns="68569" rIns="68569" bIns="68569" anchor="t" anchorCtr="0">
            <a:noAutofit/>
          </a:bodyPr>
          <a:lstStyle/>
          <a:p>
            <a:pPr defTabSz="342900"/>
            <a:endParaRPr sz="2250" dirty="0">
              <a:solidFill>
                <a:prstClr val="black"/>
              </a:solidFill>
              <a:latin typeface="Calibri"/>
            </a:endParaRPr>
          </a:p>
        </p:txBody>
      </p:sp>
      <p:sp>
        <p:nvSpPr>
          <p:cNvPr id="2" name="Slide Number Placeholder 1">
            <a:extLst>
              <a:ext uri="{FF2B5EF4-FFF2-40B4-BE49-F238E27FC236}">
                <a16:creationId xmlns:a16="http://schemas.microsoft.com/office/drawing/2014/main" id="{ECCA5E8C-F316-2E45-93EF-C193B5A01BC6}"/>
              </a:ext>
            </a:extLst>
          </p:cNvPr>
          <p:cNvSpPr>
            <a:spLocks noGrp="1"/>
          </p:cNvSpPr>
          <p:nvPr>
            <p:ph type="sldNum" idx="12"/>
          </p:nvPr>
        </p:nvSpPr>
        <p:spPr/>
        <p:txBody>
          <a:bodyPr/>
          <a:lstStyle/>
          <a:p>
            <a:fld id="{00000000-1234-1234-1234-123412341234}" type="slidenum">
              <a:rPr lang="en-GB" smtClean="0"/>
              <a:pPr/>
              <a:t>43</a:t>
            </a:fld>
            <a:endParaRPr lang="en-GB"/>
          </a:p>
        </p:txBody>
      </p:sp>
      <p:grpSp>
        <p:nvGrpSpPr>
          <p:cNvPr id="8" name="Group 7">
            <a:extLst>
              <a:ext uri="{FF2B5EF4-FFF2-40B4-BE49-F238E27FC236}">
                <a16:creationId xmlns:a16="http://schemas.microsoft.com/office/drawing/2014/main" id="{7E84EBBA-2D58-E346-8E95-8977B99AF3BF}"/>
              </a:ext>
            </a:extLst>
          </p:cNvPr>
          <p:cNvGrpSpPr/>
          <p:nvPr/>
        </p:nvGrpSpPr>
        <p:grpSpPr>
          <a:xfrm>
            <a:off x="541422" y="1072690"/>
            <a:ext cx="6193401" cy="1216758"/>
            <a:chOff x="492961" y="484780"/>
            <a:chExt cx="6193401" cy="1216758"/>
          </a:xfrm>
        </p:grpSpPr>
        <p:sp>
          <p:nvSpPr>
            <p:cNvPr id="93" name="Google Shape;93;p18"/>
            <p:cNvSpPr txBox="1"/>
            <p:nvPr/>
          </p:nvSpPr>
          <p:spPr>
            <a:xfrm>
              <a:off x="3785378" y="484780"/>
              <a:ext cx="469575" cy="641925"/>
            </a:xfrm>
            <a:prstGeom prst="rect">
              <a:avLst/>
            </a:prstGeom>
            <a:noFill/>
            <a:ln>
              <a:noFill/>
            </a:ln>
          </p:spPr>
          <p:txBody>
            <a:bodyPr spcFirstLastPara="1" wrap="square" lIns="68569" tIns="68569" rIns="68569" bIns="68569" anchor="t" anchorCtr="0">
              <a:noAutofit/>
            </a:bodyPr>
            <a:lstStyle/>
            <a:p>
              <a:pPr defTabSz="342900"/>
              <a:r>
                <a:rPr lang="en-GB" sz="2400" b="0" dirty="0">
                  <a:latin typeface="Times New Roman" panose="02020603050405020304" pitchFamily="18" charset="0"/>
                  <a:cs typeface="Times New Roman" panose="02020603050405020304" pitchFamily="18" charset="0"/>
                </a:rPr>
                <a:t>𝑥</a:t>
              </a:r>
              <a:endParaRPr sz="2250" dirty="0">
                <a:solidFill>
                  <a:prstClr val="black"/>
                </a:solidFill>
                <a:latin typeface="Calibri"/>
              </a:endParaRPr>
            </a:p>
          </p:txBody>
        </p:sp>
        <p:sp>
          <p:nvSpPr>
            <p:cNvPr id="94" name="Google Shape;94;p18"/>
            <p:cNvSpPr txBox="1"/>
            <p:nvPr/>
          </p:nvSpPr>
          <p:spPr>
            <a:xfrm>
              <a:off x="5545502" y="484780"/>
              <a:ext cx="469575" cy="641925"/>
            </a:xfrm>
            <a:prstGeom prst="rect">
              <a:avLst/>
            </a:prstGeom>
            <a:noFill/>
            <a:ln>
              <a:noFill/>
            </a:ln>
          </p:spPr>
          <p:txBody>
            <a:bodyPr spcFirstLastPara="1" wrap="square" lIns="68569" tIns="68569" rIns="68569" bIns="68569" anchor="t" anchorCtr="0">
              <a:noAutofit/>
            </a:bodyPr>
            <a:lstStyle/>
            <a:p>
              <a:pPr defTabSz="342900"/>
              <a:r>
                <a:rPr lang="en-GB" sz="2250" dirty="0">
                  <a:solidFill>
                    <a:prstClr val="black"/>
                  </a:solidFill>
                  <a:latin typeface="Calibri"/>
                </a:rPr>
                <a:t>3</a:t>
              </a:r>
              <a:endParaRPr sz="2250" dirty="0">
                <a:solidFill>
                  <a:prstClr val="black"/>
                </a:solidFill>
                <a:latin typeface="Calibri"/>
              </a:endParaRPr>
            </a:p>
          </p:txBody>
        </p:sp>
        <p:grpSp>
          <p:nvGrpSpPr>
            <p:cNvPr id="6" name="Group 5">
              <a:extLst>
                <a:ext uri="{FF2B5EF4-FFF2-40B4-BE49-F238E27FC236}">
                  <a16:creationId xmlns:a16="http://schemas.microsoft.com/office/drawing/2014/main" id="{B95B2B09-B069-5442-BE1E-135CFEA2C425}"/>
                </a:ext>
              </a:extLst>
            </p:cNvPr>
            <p:cNvGrpSpPr/>
            <p:nvPr/>
          </p:nvGrpSpPr>
          <p:grpSpPr>
            <a:xfrm>
              <a:off x="492961" y="940701"/>
              <a:ext cx="6193401" cy="760837"/>
              <a:chOff x="492961" y="940701"/>
              <a:chExt cx="6193401" cy="760837"/>
            </a:xfrm>
          </p:grpSpPr>
          <p:pic>
            <p:nvPicPr>
              <p:cNvPr id="9" name="Google Shape;91;p18">
                <a:extLst>
                  <a:ext uri="{FF2B5EF4-FFF2-40B4-BE49-F238E27FC236}">
                    <a16:creationId xmlns:a16="http://schemas.microsoft.com/office/drawing/2014/main" id="{255ADF21-6CA3-DD4E-B7F0-E2164F7C3DF9}"/>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423906" y="940701"/>
                <a:ext cx="4262456" cy="760837"/>
              </a:xfrm>
              <a:prstGeom prst="rect">
                <a:avLst/>
              </a:prstGeom>
              <a:noFill/>
              <a:ln>
                <a:noFill/>
              </a:ln>
            </p:spPr>
          </p:pic>
          <p:sp>
            <p:nvSpPr>
              <p:cNvPr id="3" name="TextBox 2">
                <a:extLst>
                  <a:ext uri="{FF2B5EF4-FFF2-40B4-BE49-F238E27FC236}">
                    <a16:creationId xmlns:a16="http://schemas.microsoft.com/office/drawing/2014/main" id="{33942D1A-28F1-1E4C-8016-1BE39019D997}"/>
                  </a:ext>
                </a:extLst>
              </p:cNvPr>
              <p:cNvSpPr txBox="1"/>
              <p:nvPr/>
            </p:nvSpPr>
            <p:spPr>
              <a:xfrm>
                <a:off x="492961" y="975206"/>
                <a:ext cx="111760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t>
                </a:r>
                <a:r>
                  <a:rPr lang="en-GB" sz="2400" b="0" dirty="0">
                    <a:latin typeface="+mj-lt"/>
                    <a:cs typeface="Arial" panose="020B0604020202020204" pitchFamily="34" charset="0"/>
                  </a:rPr>
                  <a:t>𝑥</a:t>
                </a:r>
                <a:r>
                  <a:rPr lang="en-GB" sz="2400" dirty="0">
                    <a:latin typeface="+mj-lt"/>
                    <a:cs typeface="Arial" panose="020B0604020202020204" pitchFamily="34" charset="0"/>
                  </a:rPr>
                  <a:t> + 3</a:t>
                </a:r>
                <a:r>
                  <a:rPr lang="en-GB" sz="2400" dirty="0">
                    <a:latin typeface="Arial" panose="020B0604020202020204" pitchFamily="34" charset="0"/>
                    <a:cs typeface="Arial" panose="020B0604020202020204" pitchFamily="34" charset="0"/>
                  </a:rPr>
                  <a:t>)</a:t>
                </a:r>
              </a:p>
            </p:txBody>
          </p:sp>
        </p:grpSp>
      </p:grpSp>
      <p:grpSp>
        <p:nvGrpSpPr>
          <p:cNvPr id="7" name="Group 6">
            <a:extLst>
              <a:ext uri="{FF2B5EF4-FFF2-40B4-BE49-F238E27FC236}">
                <a16:creationId xmlns:a16="http://schemas.microsoft.com/office/drawing/2014/main" id="{F6840E23-CC88-D541-9B7E-FC7DA222F14C}"/>
              </a:ext>
            </a:extLst>
          </p:cNvPr>
          <p:cNvGrpSpPr/>
          <p:nvPr/>
        </p:nvGrpSpPr>
        <p:grpSpPr>
          <a:xfrm>
            <a:off x="541422" y="2374055"/>
            <a:ext cx="6210267" cy="1445736"/>
            <a:chOff x="492961" y="2157732"/>
            <a:chExt cx="6210267" cy="1445736"/>
          </a:xfrm>
        </p:grpSpPr>
        <p:pic>
          <p:nvPicPr>
            <p:cNvPr id="10" name="Google Shape;91;p18">
              <a:extLst>
                <a:ext uri="{FF2B5EF4-FFF2-40B4-BE49-F238E27FC236}">
                  <a16:creationId xmlns:a16="http://schemas.microsoft.com/office/drawing/2014/main" id="{1146D806-0C33-E24E-AD31-CEE4B6C82EA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423906" y="2157732"/>
              <a:ext cx="4262456" cy="760837"/>
            </a:xfrm>
            <a:prstGeom prst="rect">
              <a:avLst/>
            </a:prstGeom>
            <a:noFill/>
            <a:ln>
              <a:noFill/>
            </a:ln>
          </p:spPr>
        </p:pic>
        <p:pic>
          <p:nvPicPr>
            <p:cNvPr id="11" name="Google Shape;91;p18">
              <a:extLst>
                <a:ext uri="{FF2B5EF4-FFF2-40B4-BE49-F238E27FC236}">
                  <a16:creationId xmlns:a16="http://schemas.microsoft.com/office/drawing/2014/main" id="{99A35E2B-4432-064B-AD64-459A25E5BBCC}"/>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440772" y="2842631"/>
              <a:ext cx="4262456" cy="760837"/>
            </a:xfrm>
            <a:prstGeom prst="rect">
              <a:avLst/>
            </a:prstGeom>
            <a:noFill/>
            <a:ln>
              <a:noFill/>
            </a:ln>
          </p:spPr>
        </p:pic>
        <p:sp>
          <p:nvSpPr>
            <p:cNvPr id="4" name="TextBox 3">
              <a:extLst>
                <a:ext uri="{FF2B5EF4-FFF2-40B4-BE49-F238E27FC236}">
                  <a16:creationId xmlns:a16="http://schemas.microsoft.com/office/drawing/2014/main" id="{3B950059-9BCA-894D-97F1-FE95C4E894B2}"/>
                </a:ext>
              </a:extLst>
            </p:cNvPr>
            <p:cNvSpPr txBox="1"/>
            <p:nvPr/>
          </p:nvSpPr>
          <p:spPr>
            <a:xfrm>
              <a:off x="492961" y="2374900"/>
              <a:ext cx="1508430" cy="769441"/>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Two lots of     </a:t>
              </a:r>
              <a:r>
                <a:rPr lang="en-GB" sz="2400" i="1" dirty="0">
                  <a:latin typeface="Times New Roman" panose="02020603050405020304" pitchFamily="18" charset="0"/>
                  <a:cs typeface="Times New Roman" panose="02020603050405020304" pitchFamily="18" charset="0"/>
                </a:rPr>
                <a:t>x</a:t>
              </a:r>
              <a:r>
                <a:rPr lang="en-GB" sz="2400" dirty="0"/>
                <a:t> + 3</a:t>
              </a:r>
            </a:p>
          </p:txBody>
        </p:sp>
      </p:grpSp>
      <p:sp>
        <p:nvSpPr>
          <p:cNvPr id="13" name="TextBox 12">
            <a:extLst>
              <a:ext uri="{FF2B5EF4-FFF2-40B4-BE49-F238E27FC236}">
                <a16:creationId xmlns:a16="http://schemas.microsoft.com/office/drawing/2014/main" id="{160DA5AC-A52D-8949-BBEE-802E95433617}"/>
              </a:ext>
            </a:extLst>
          </p:cNvPr>
          <p:cNvSpPr txBox="1"/>
          <p:nvPr/>
        </p:nvSpPr>
        <p:spPr>
          <a:xfrm>
            <a:off x="492961" y="804902"/>
            <a:ext cx="2001868" cy="46166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Expand</a:t>
            </a:r>
            <a:r>
              <a:rPr lang="en-GB" sz="2400" dirty="0"/>
              <a:t> 2(</a:t>
            </a:r>
            <a:r>
              <a:rPr lang="en-GB" sz="2400" i="1" dirty="0">
                <a:latin typeface="Times New Roman" panose="02020603050405020304" pitchFamily="18" charset="0"/>
                <a:cs typeface="Times New Roman" panose="02020603050405020304" pitchFamily="18" charset="0"/>
              </a:rPr>
              <a:t>x</a:t>
            </a:r>
            <a:r>
              <a:rPr lang="en-GB" sz="2400" dirty="0"/>
              <a:t>+3)</a:t>
            </a:r>
            <a:endParaRPr lang="en-GB" sz="2400" dirty="0">
              <a:solidFill>
                <a:srgbClr val="FF0000"/>
              </a:solidFill>
            </a:endParaRPr>
          </a:p>
        </p:txBody>
      </p:sp>
      <p:sp>
        <p:nvSpPr>
          <p:cNvPr id="14" name="TextBox 13">
            <a:extLst>
              <a:ext uri="{FF2B5EF4-FFF2-40B4-BE49-F238E27FC236}">
                <a16:creationId xmlns:a16="http://schemas.microsoft.com/office/drawing/2014/main" id="{6C241414-0369-FE4F-B495-3CA1F1C5022C}"/>
              </a:ext>
            </a:extLst>
          </p:cNvPr>
          <p:cNvSpPr txBox="1"/>
          <p:nvPr/>
        </p:nvSpPr>
        <p:spPr>
          <a:xfrm>
            <a:off x="2281924" y="804902"/>
            <a:ext cx="1268114" cy="461665"/>
          </a:xfrm>
          <a:prstGeom prst="rect">
            <a:avLst/>
          </a:prstGeom>
          <a:noFill/>
        </p:spPr>
        <p:txBody>
          <a:bodyPr wrap="square" rtlCol="0">
            <a:spAutoFit/>
          </a:bodyPr>
          <a:lstStyle/>
          <a:p>
            <a:r>
              <a:rPr lang="en-GB" sz="2400" dirty="0">
                <a:solidFill>
                  <a:srgbClr val="E62247"/>
                </a:solidFill>
              </a:rPr>
              <a:t>= 2</a:t>
            </a:r>
            <a:r>
              <a:rPr lang="en-GB" sz="2400" i="1" dirty="0">
                <a:solidFill>
                  <a:srgbClr val="E62247"/>
                </a:solidFill>
                <a:latin typeface="Times New Roman" panose="02020603050405020304" pitchFamily="18" charset="0"/>
                <a:cs typeface="Times New Roman" panose="02020603050405020304" pitchFamily="18" charset="0"/>
              </a:rPr>
              <a:t>x</a:t>
            </a:r>
            <a:r>
              <a:rPr lang="en-GB" sz="2400" dirty="0">
                <a:solidFill>
                  <a:srgbClr val="E62247"/>
                </a:solidFill>
              </a:rPr>
              <a:t> + 6</a:t>
            </a:r>
          </a:p>
        </p:txBody>
      </p:sp>
      <p:grpSp>
        <p:nvGrpSpPr>
          <p:cNvPr id="5" name="Group 4">
            <a:extLst>
              <a:ext uri="{FF2B5EF4-FFF2-40B4-BE49-F238E27FC236}">
                <a16:creationId xmlns:a16="http://schemas.microsoft.com/office/drawing/2014/main" id="{56CFCD7C-C252-A04A-9187-CFEF006FDA18}"/>
              </a:ext>
            </a:extLst>
          </p:cNvPr>
          <p:cNvGrpSpPr/>
          <p:nvPr/>
        </p:nvGrpSpPr>
        <p:grpSpPr>
          <a:xfrm>
            <a:off x="2281924" y="3656384"/>
            <a:ext cx="4436033" cy="1621312"/>
            <a:chOff x="2281924" y="3656384"/>
            <a:chExt cx="4436033" cy="1621312"/>
          </a:xfrm>
        </p:grpSpPr>
        <p:pic>
          <p:nvPicPr>
            <p:cNvPr id="91" name="Google Shape;91;p1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455501" y="3656384"/>
              <a:ext cx="4262456" cy="1621312"/>
            </a:xfrm>
            <a:prstGeom prst="rect">
              <a:avLst/>
            </a:prstGeom>
            <a:noFill/>
            <a:ln>
              <a:noFill/>
            </a:ln>
          </p:spPr>
        </p:pic>
        <p:sp>
          <p:nvSpPr>
            <p:cNvPr id="15" name="TextBox 14">
              <a:extLst>
                <a:ext uri="{FF2B5EF4-FFF2-40B4-BE49-F238E27FC236}">
                  <a16:creationId xmlns:a16="http://schemas.microsoft.com/office/drawing/2014/main" id="{53EC2590-07E9-DF4A-92AB-0F3C9493E0BB}"/>
                </a:ext>
              </a:extLst>
            </p:cNvPr>
            <p:cNvSpPr txBox="1"/>
            <p:nvPr/>
          </p:nvSpPr>
          <p:spPr>
            <a:xfrm>
              <a:off x="2281924" y="4305391"/>
              <a:ext cx="500742" cy="461665"/>
            </a:xfrm>
            <a:prstGeom prst="rect">
              <a:avLst/>
            </a:prstGeom>
            <a:noFill/>
          </p:spPr>
          <p:txBody>
            <a:bodyPr wrap="square" rtlCol="0">
              <a:spAutoFit/>
            </a:bodyPr>
            <a:lstStyle/>
            <a:p>
              <a:r>
                <a:rPr lang="en-GB" sz="2400" dirty="0"/>
                <a:t>2</a:t>
              </a:r>
            </a:p>
          </p:txBody>
        </p:sp>
      </p:grpSp>
    </p:spTree>
    <p:extLst>
      <p:ext uri="{BB962C8B-B14F-4D97-AF65-F5344CB8AC3E}">
        <p14:creationId xmlns:p14="http://schemas.microsoft.com/office/powerpoint/2010/main" val="14340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prstGeom prst="rect">
            <a:avLst/>
          </a:prstGeom>
        </p:spPr>
        <p:txBody>
          <a:bodyPr spcFirstLastPara="1" vert="horz" wrap="square" lIns="68569" tIns="68569" rIns="68569" bIns="68569" rtlCol="0" anchor="t" anchorCtr="0">
            <a:noAutofit/>
          </a:bodyPr>
          <a:lstStyle/>
          <a:p>
            <a:pPr algn="l"/>
            <a:r>
              <a:rPr lang="en-GB" sz="2000" b="1" dirty="0">
                <a:solidFill>
                  <a:srgbClr val="E62247"/>
                </a:solidFill>
                <a:latin typeface="Arial" panose="020B0604020202020204" pitchFamily="34" charset="0"/>
                <a:cs typeface="Arial" panose="020B0604020202020204" pitchFamily="34" charset="0"/>
              </a:rPr>
              <a:t>Now try these</a:t>
            </a:r>
            <a:endParaRPr sz="2000" b="1" dirty="0">
              <a:solidFill>
                <a:srgbClr val="E62247"/>
              </a:solidFill>
              <a:latin typeface="Arial" panose="020B0604020202020204" pitchFamily="34" charset="0"/>
              <a:cs typeface="Arial" panose="020B0604020202020204" pitchFamily="34" charset="0"/>
            </a:endParaRPr>
          </a:p>
        </p:txBody>
      </p:sp>
      <p:sp>
        <p:nvSpPr>
          <p:cNvPr id="196" name="Google Shape;196;p33"/>
          <p:cNvSpPr txBox="1">
            <a:spLocks noGrp="1"/>
          </p:cNvSpPr>
          <p:nvPr>
            <p:ph type="body" idx="1"/>
          </p:nvPr>
        </p:nvSpPr>
        <p:spPr>
          <a:prstGeom prst="rect">
            <a:avLst/>
          </a:prstGeom>
        </p:spPr>
        <p:txBody>
          <a:bodyPr spcFirstLastPara="1" vert="horz" wrap="square" lIns="68569" tIns="68569" rIns="68569" bIns="68569" rtlCol="0" anchor="t" anchorCtr="0">
            <a:noAutofit/>
          </a:bodyPr>
          <a:lstStyle/>
          <a:p>
            <a:pPr marL="0" indent="0">
              <a:buNone/>
            </a:pPr>
            <a:r>
              <a:rPr lang="en-GB" sz="2000" dirty="0">
                <a:latin typeface="Arial" panose="020B0604020202020204" pitchFamily="34" charset="0"/>
                <a:cs typeface="Arial" panose="020B0604020202020204" pitchFamily="34" charset="0"/>
              </a:rPr>
              <a:t>Represent these expressions using algebra tiles, then write down the expanded form.</a:t>
            </a:r>
            <a:endParaRPr sz="2000" dirty="0">
              <a:latin typeface="Arial" panose="020B0604020202020204" pitchFamily="34" charset="0"/>
              <a:cs typeface="Arial" panose="020B0604020202020204" pitchFamily="34" charset="0"/>
            </a:endParaRPr>
          </a:p>
          <a:p>
            <a:pPr marL="0" indent="0">
              <a:spcBef>
                <a:spcPts val="1200"/>
              </a:spcBef>
              <a:buNone/>
            </a:pPr>
            <a:r>
              <a:rPr lang="en-GB" sz="2400" dirty="0"/>
              <a:t>2(</a:t>
            </a:r>
            <a:r>
              <a:rPr lang="en-GB" sz="2400" b="0" dirty="0">
                <a:latin typeface="Times New Roman" panose="02020603050405020304" pitchFamily="18" charset="0"/>
                <a:cs typeface="Times New Roman" panose="02020603050405020304" pitchFamily="18" charset="0"/>
              </a:rPr>
              <a:t>𝑥</a:t>
            </a:r>
            <a:r>
              <a:rPr lang="en-GB" sz="2400" dirty="0"/>
              <a:t> + 4)    = 	2x + 8</a:t>
            </a:r>
            <a:endParaRPr sz="2400" dirty="0"/>
          </a:p>
          <a:p>
            <a:pPr marL="0" indent="0">
              <a:spcBef>
                <a:spcPts val="1200"/>
              </a:spcBef>
              <a:buNone/>
            </a:pPr>
            <a:r>
              <a:rPr lang="en-GB" sz="2400" dirty="0"/>
              <a:t>3(2</a:t>
            </a:r>
            <a:r>
              <a:rPr lang="en-GB" sz="2400" b="0" dirty="0">
                <a:latin typeface="Times New Roman" panose="02020603050405020304" pitchFamily="18" charset="0"/>
                <a:cs typeface="Times New Roman" panose="02020603050405020304" pitchFamily="18" charset="0"/>
              </a:rPr>
              <a:t>𝑥</a:t>
            </a:r>
            <a:r>
              <a:rPr lang="en-GB" sz="2400" dirty="0"/>
              <a:t> + 1)  = 	6x + 3</a:t>
            </a:r>
            <a:endParaRPr sz="2400" dirty="0"/>
          </a:p>
          <a:p>
            <a:pPr marL="0" indent="0">
              <a:spcBef>
                <a:spcPts val="1200"/>
              </a:spcBef>
              <a:buNone/>
            </a:pPr>
            <a:r>
              <a:rPr lang="en-GB" sz="2400" dirty="0"/>
              <a:t>2(3</a:t>
            </a:r>
            <a:r>
              <a:rPr lang="en-GB" sz="2400" b="0" dirty="0">
                <a:latin typeface="Times New Roman" panose="02020603050405020304" pitchFamily="18" charset="0"/>
                <a:cs typeface="Times New Roman" panose="02020603050405020304" pitchFamily="18" charset="0"/>
              </a:rPr>
              <a:t>𝑥</a:t>
            </a:r>
            <a:r>
              <a:rPr lang="en-GB" sz="2400" dirty="0"/>
              <a:t> – 2)  = 	6x – 4</a:t>
            </a:r>
            <a:endParaRPr sz="2400" dirty="0"/>
          </a:p>
          <a:p>
            <a:pPr marL="0" indent="0">
              <a:spcBef>
                <a:spcPts val="1200"/>
              </a:spcBef>
              <a:spcAft>
                <a:spcPts val="1200"/>
              </a:spcAft>
              <a:buNone/>
            </a:pPr>
            <a:r>
              <a:rPr lang="en-GB" sz="2400" i="1" dirty="0">
                <a:latin typeface="Times New Roman" panose="02020603050405020304" pitchFamily="18" charset="0"/>
                <a:cs typeface="Times New Roman" panose="02020603050405020304" pitchFamily="18" charset="0"/>
              </a:rPr>
              <a:t>x</a:t>
            </a:r>
            <a:r>
              <a:rPr lang="en-GB" sz="2400" dirty="0"/>
              <a:t>(2</a:t>
            </a:r>
            <a:r>
              <a:rPr lang="en-GB" sz="2400" b="0" dirty="0">
                <a:latin typeface="Times New Roman" panose="02020603050405020304" pitchFamily="18" charset="0"/>
                <a:cs typeface="Times New Roman" panose="02020603050405020304" pitchFamily="18" charset="0"/>
              </a:rPr>
              <a:t>𝑥</a:t>
            </a:r>
            <a:r>
              <a:rPr lang="en-GB" sz="2400" dirty="0"/>
              <a:t> - 1)   = 	2x</a:t>
            </a:r>
            <a:r>
              <a:rPr lang="en-GB" sz="2400" baseline="30000" dirty="0"/>
              <a:t>2</a:t>
            </a:r>
            <a:r>
              <a:rPr lang="en-GB" sz="2400" dirty="0"/>
              <a:t> - x</a:t>
            </a:r>
            <a:endParaRPr sz="2400" dirty="0"/>
          </a:p>
        </p:txBody>
      </p:sp>
      <p:pic>
        <p:nvPicPr>
          <p:cNvPr id="197" name="Google Shape;197;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14296" y="1820737"/>
            <a:ext cx="2773012" cy="1744313"/>
          </a:xfrm>
          <a:prstGeom prst="rect">
            <a:avLst/>
          </a:prstGeom>
          <a:noFill/>
          <a:ln>
            <a:noFill/>
          </a:ln>
        </p:spPr>
      </p:pic>
      <p:pic>
        <p:nvPicPr>
          <p:cNvPr id="198" name="Google Shape;198;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26708" y="3565049"/>
            <a:ext cx="1789051" cy="860982"/>
          </a:xfrm>
          <a:prstGeom prst="rect">
            <a:avLst/>
          </a:prstGeom>
          <a:noFill/>
          <a:ln>
            <a:noFill/>
          </a:ln>
        </p:spPr>
      </p:pic>
      <p:sp>
        <p:nvSpPr>
          <p:cNvPr id="2" name="TextBox 1">
            <a:extLst>
              <a:ext uri="{FF2B5EF4-FFF2-40B4-BE49-F238E27FC236}">
                <a16:creationId xmlns:a16="http://schemas.microsoft.com/office/drawing/2014/main" id="{95C60908-3912-A548-B84A-5E2F0EFE9DF9}"/>
              </a:ext>
            </a:extLst>
          </p:cNvPr>
          <p:cNvSpPr txBox="1"/>
          <p:nvPr/>
        </p:nvSpPr>
        <p:spPr>
          <a:xfrm>
            <a:off x="2066064" y="1812906"/>
            <a:ext cx="6116595" cy="3243911"/>
          </a:xfrm>
          <a:prstGeom prst="rect">
            <a:avLst/>
          </a:prstGeom>
          <a:solidFill>
            <a:schemeClr val="bg1"/>
          </a:solidFill>
        </p:spPr>
        <p:txBody>
          <a:bodyPr wrap="square" lIns="0" tIns="0" rIns="0" bIns="0" rtlCol="0">
            <a:spAutoFit/>
          </a:bodyPr>
          <a:lstStyle/>
          <a:p>
            <a:endParaRPr lang="en-GB" sz="1350" dirty="0"/>
          </a:p>
        </p:txBody>
      </p:sp>
      <p:sp>
        <p:nvSpPr>
          <p:cNvPr id="3" name="Slide Number Placeholder 2">
            <a:extLst>
              <a:ext uri="{FF2B5EF4-FFF2-40B4-BE49-F238E27FC236}">
                <a16:creationId xmlns:a16="http://schemas.microsoft.com/office/drawing/2014/main" id="{8027DD06-F4DA-E140-B183-E55CA1FD79A0}"/>
              </a:ext>
            </a:extLst>
          </p:cNvPr>
          <p:cNvSpPr>
            <a:spLocks noGrp="1"/>
          </p:cNvSpPr>
          <p:nvPr>
            <p:ph type="sldNum" idx="12"/>
          </p:nvPr>
        </p:nvSpPr>
        <p:spPr/>
        <p:txBody>
          <a:bodyPr/>
          <a:lstStyle/>
          <a:p>
            <a:fld id="{00000000-1234-1234-1234-123412341234}" type="slidenum">
              <a:rPr lang="en-GB" smtClean="0"/>
              <a:pPr/>
              <a:t>44</a:t>
            </a:fld>
            <a:endParaRPr lang="en-GB"/>
          </a:p>
        </p:txBody>
      </p:sp>
    </p:spTree>
    <p:extLst>
      <p:ext uri="{BB962C8B-B14F-4D97-AF65-F5344CB8AC3E}">
        <p14:creationId xmlns:p14="http://schemas.microsoft.com/office/powerpoint/2010/main" val="615728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556054" y="202063"/>
            <a:ext cx="6390450" cy="572700"/>
          </a:xfrm>
          <a:prstGeom prst="rect">
            <a:avLst/>
          </a:prstGeom>
        </p:spPr>
        <p:txBody>
          <a:bodyPr spcFirstLastPara="1" vert="horz" wrap="square" lIns="68569" tIns="68569" rIns="68569" bIns="68569" rtlCol="0" anchor="t" anchorCtr="0">
            <a:noAutofit/>
          </a:bodyPr>
          <a:lstStyle/>
          <a:p>
            <a:pPr algn="l"/>
            <a:r>
              <a:rPr lang="en-GB" sz="2000" b="1" dirty="0">
                <a:solidFill>
                  <a:srgbClr val="E62247"/>
                </a:solidFill>
                <a:latin typeface="Arial" panose="020B0604020202020204" pitchFamily="34" charset="0"/>
                <a:cs typeface="Arial" panose="020B0604020202020204" pitchFamily="34" charset="0"/>
              </a:rPr>
              <a:t>Factorising</a:t>
            </a:r>
            <a:endParaRPr sz="2000" b="1" dirty="0">
              <a:solidFill>
                <a:srgbClr val="E62247"/>
              </a:solidFill>
              <a:latin typeface="Arial" panose="020B0604020202020204" pitchFamily="34" charset="0"/>
              <a:cs typeface="Arial" panose="020B0604020202020204" pitchFamily="34" charset="0"/>
            </a:endParaRPr>
          </a:p>
        </p:txBody>
      </p:sp>
      <p:sp>
        <p:nvSpPr>
          <p:cNvPr id="204" name="Google Shape;204;p34"/>
          <p:cNvSpPr txBox="1">
            <a:spLocks noGrp="1"/>
          </p:cNvSpPr>
          <p:nvPr>
            <p:ph type="body" idx="1"/>
          </p:nvPr>
        </p:nvSpPr>
        <p:spPr>
          <a:xfrm>
            <a:off x="556054" y="976708"/>
            <a:ext cx="5310419" cy="3817714"/>
          </a:xfrm>
          <a:prstGeom prst="rect">
            <a:avLst/>
          </a:prstGeom>
        </p:spPr>
        <p:txBody>
          <a:bodyPr spcFirstLastPara="1" vert="horz" wrap="square" lIns="68569" tIns="68569" rIns="68569" bIns="68569" rtlCol="0" anchor="t" anchorCtr="0">
            <a:noAutofit/>
          </a:bodyPr>
          <a:lstStyle/>
          <a:p>
            <a:pPr marL="0" indent="0">
              <a:buNone/>
            </a:pPr>
            <a:r>
              <a:rPr lang="en-GB" dirty="0">
                <a:latin typeface="Arial" panose="020B0604020202020204" pitchFamily="34" charset="0"/>
                <a:cs typeface="Arial" panose="020B0604020202020204" pitchFamily="34" charset="0"/>
              </a:rPr>
              <a:t>All the answers to the ‘expanding brackets’ questions were rectangles. We can use this idea to think about factorising.</a:t>
            </a:r>
            <a:endParaRPr dirty="0">
              <a:latin typeface="Arial" panose="020B0604020202020204" pitchFamily="34" charset="0"/>
              <a:cs typeface="Arial" panose="020B0604020202020204" pitchFamily="34" charset="0"/>
            </a:endParaRPr>
          </a:p>
          <a:p>
            <a:pPr marL="0" indent="0">
              <a:spcBef>
                <a:spcPts val="1200"/>
              </a:spcBef>
              <a:buNone/>
            </a:pPr>
            <a:r>
              <a:rPr lang="en-GB" dirty="0">
                <a:latin typeface="Arial" panose="020B0604020202020204" pitchFamily="34" charset="0"/>
                <a:cs typeface="Arial" panose="020B0604020202020204" pitchFamily="34" charset="0"/>
              </a:rPr>
              <a:t>Factorise 6</a:t>
            </a:r>
            <a:r>
              <a:rPr lang="en-GB" sz="2800" b="0" dirty="0">
                <a:latin typeface="Times New Roman" panose="02020603050405020304" pitchFamily="18" charset="0"/>
                <a:cs typeface="Times New Roman" panose="02020603050405020304" pitchFamily="18" charset="0"/>
              </a:rPr>
              <a:t>𝑥</a:t>
            </a:r>
            <a:r>
              <a:rPr lang="en-GB" sz="2800" dirty="0"/>
              <a:t> </a:t>
            </a:r>
            <a:r>
              <a:rPr lang="en-GB" dirty="0">
                <a:latin typeface="Arial" panose="020B0604020202020204" pitchFamily="34" charset="0"/>
                <a:cs typeface="Arial" panose="020B0604020202020204" pitchFamily="34" charset="0"/>
              </a:rPr>
              <a:t>+ 8 by rearranging these pieces to make a perfect rectangle, with no gaps.</a:t>
            </a:r>
            <a:endParaRPr sz="2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B2D3D00-715D-E643-9A31-0B563707A986}"/>
              </a:ext>
            </a:extLst>
          </p:cNvPr>
          <p:cNvSpPr>
            <a:spLocks noGrp="1"/>
          </p:cNvSpPr>
          <p:nvPr>
            <p:ph type="sldNum" idx="12"/>
          </p:nvPr>
        </p:nvSpPr>
        <p:spPr/>
        <p:txBody>
          <a:bodyPr/>
          <a:lstStyle/>
          <a:p>
            <a:fld id="{00000000-1234-1234-1234-123412341234}" type="slidenum">
              <a:rPr lang="en-GB" smtClean="0"/>
              <a:pPr/>
              <a:t>45</a:t>
            </a:fld>
            <a:endParaRPr lang="en-GB"/>
          </a:p>
        </p:txBody>
      </p:sp>
      <p:pic>
        <p:nvPicPr>
          <p:cNvPr id="4" name="Picture 3">
            <a:extLst>
              <a:ext uri="{FF2B5EF4-FFF2-40B4-BE49-F238E27FC236}">
                <a16:creationId xmlns:a16="http://schemas.microsoft.com/office/drawing/2014/main" id="{916DC77C-A6AA-9E45-8D6A-DCFD1BA273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4258" y="762000"/>
            <a:ext cx="3136900" cy="3619500"/>
          </a:xfrm>
          <a:prstGeom prst="rect">
            <a:avLst/>
          </a:prstGeom>
        </p:spPr>
      </p:pic>
    </p:spTree>
    <p:extLst>
      <p:ext uri="{BB962C8B-B14F-4D97-AF65-F5344CB8AC3E}">
        <p14:creationId xmlns:p14="http://schemas.microsoft.com/office/powerpoint/2010/main" val="202463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464513" y="1332506"/>
            <a:ext cx="8520600" cy="831960"/>
          </a:xfrm>
          <a:prstGeom prst="rect">
            <a:avLst/>
          </a:prstGeom>
        </p:spPr>
        <p:txBody>
          <a:bodyPr spcFirstLastPara="1" vert="horz" wrap="square" lIns="68569" tIns="68569" rIns="68569" bIns="68569" rtlCol="0" anchor="t" anchorCtr="0">
            <a:noAutofit/>
          </a:bodyPr>
          <a:lstStyle/>
          <a:p>
            <a:pPr>
              <a:spcBef>
                <a:spcPts val="1200"/>
              </a:spcBef>
            </a:pPr>
            <a:r>
              <a:rPr lang="en-GB" sz="3600" b="0" dirty="0">
                <a:latin typeface="Arial" panose="020B0604020202020204" pitchFamily="34" charset="0"/>
                <a:cs typeface="Arial" panose="020B0604020202020204" pitchFamily="34" charset="0"/>
              </a:rPr>
              <a:t>6</a:t>
            </a:r>
            <a:r>
              <a:rPr lang="en-GB" sz="3600" b="0" dirty="0">
                <a:latin typeface="Times New Roman" panose="02020603050405020304" pitchFamily="18" charset="0"/>
                <a:cs typeface="Times New Roman" panose="02020603050405020304" pitchFamily="18" charset="0"/>
              </a:rPr>
              <a:t>𝑥</a:t>
            </a:r>
            <a:r>
              <a:rPr lang="en-GB" dirty="0">
                <a:latin typeface="Arial" panose="020B0604020202020204" pitchFamily="34" charset="0"/>
                <a:cs typeface="Arial" panose="020B0604020202020204" pitchFamily="34" charset="0"/>
              </a:rPr>
              <a:t> + 8 </a:t>
            </a:r>
            <a:r>
              <a:rPr lang="en-GB" dirty="0">
                <a:solidFill>
                  <a:srgbClr val="FF0000"/>
                </a:solidFill>
                <a:latin typeface="Arial" panose="020B0604020202020204" pitchFamily="34" charset="0"/>
                <a:cs typeface="Arial" panose="020B0604020202020204" pitchFamily="34" charset="0"/>
              </a:rPr>
              <a:t>= </a:t>
            </a:r>
            <a:r>
              <a:rPr lang="en-GB" dirty="0">
                <a:solidFill>
                  <a:srgbClr val="E62247"/>
                </a:solidFill>
                <a:latin typeface="Arial" panose="020B0604020202020204" pitchFamily="34" charset="0"/>
                <a:cs typeface="Arial" panose="020B0604020202020204" pitchFamily="34" charset="0"/>
              </a:rPr>
              <a:t>2(3</a:t>
            </a:r>
            <a:r>
              <a:rPr lang="en-GB" sz="3600" b="0" dirty="0">
                <a:solidFill>
                  <a:srgbClr val="E62247"/>
                </a:solidFill>
                <a:latin typeface="Arial" panose="020B0604020202020204" pitchFamily="34" charset="0"/>
                <a:cs typeface="Arial" panose="020B0604020202020204" pitchFamily="34" charset="0"/>
              </a:rPr>
              <a:t>𝑥</a:t>
            </a:r>
            <a:r>
              <a:rPr lang="en-GB" dirty="0">
                <a:solidFill>
                  <a:srgbClr val="E62247"/>
                </a:solidFill>
                <a:latin typeface="Arial" panose="020B0604020202020204" pitchFamily="34" charset="0"/>
                <a:cs typeface="Arial" panose="020B0604020202020204" pitchFamily="34" charset="0"/>
              </a:rPr>
              <a:t> + 4)</a:t>
            </a:r>
            <a:endParaRPr dirty="0">
              <a:solidFill>
                <a:srgbClr val="E62247"/>
              </a:solidFill>
              <a:latin typeface="Arial" panose="020B0604020202020204" pitchFamily="34" charset="0"/>
              <a:cs typeface="Arial" panose="020B0604020202020204" pitchFamily="34" charset="0"/>
            </a:endParaRPr>
          </a:p>
        </p:txBody>
      </p:sp>
      <p:sp>
        <p:nvSpPr>
          <p:cNvPr id="222" name="Google Shape;222;p36"/>
          <p:cNvSpPr txBox="1"/>
          <p:nvPr/>
        </p:nvSpPr>
        <p:spPr>
          <a:xfrm>
            <a:off x="951675" y="3227408"/>
            <a:ext cx="592650" cy="492075"/>
          </a:xfrm>
          <a:prstGeom prst="rect">
            <a:avLst/>
          </a:prstGeom>
          <a:noFill/>
          <a:ln>
            <a:noFill/>
          </a:ln>
        </p:spPr>
        <p:txBody>
          <a:bodyPr spcFirstLastPara="1" wrap="square" lIns="68569" tIns="68569" rIns="68569" bIns="68569" anchor="t" anchorCtr="0">
            <a:noAutofit/>
          </a:bodyPr>
          <a:lstStyle/>
          <a:p>
            <a:pPr defTabSz="342900"/>
            <a:r>
              <a:rPr lang="en-GB" sz="2700" dirty="0">
                <a:solidFill>
                  <a:prstClr val="black"/>
                </a:solidFill>
                <a:latin typeface="Calibri"/>
              </a:rPr>
              <a:t>2</a:t>
            </a:r>
            <a:endParaRPr sz="2700" dirty="0">
              <a:solidFill>
                <a:prstClr val="black"/>
              </a:solidFill>
              <a:latin typeface="Calibri"/>
            </a:endParaRPr>
          </a:p>
        </p:txBody>
      </p:sp>
      <p:sp>
        <p:nvSpPr>
          <p:cNvPr id="223" name="Google Shape;223;p36"/>
          <p:cNvSpPr txBox="1"/>
          <p:nvPr/>
        </p:nvSpPr>
        <p:spPr>
          <a:xfrm>
            <a:off x="3979350" y="2371771"/>
            <a:ext cx="592650" cy="492075"/>
          </a:xfrm>
          <a:prstGeom prst="rect">
            <a:avLst/>
          </a:prstGeom>
          <a:noFill/>
          <a:ln>
            <a:noFill/>
          </a:ln>
        </p:spPr>
        <p:txBody>
          <a:bodyPr spcFirstLastPara="1" wrap="square" lIns="68569" tIns="68569" rIns="68569" bIns="68569" anchor="t" anchorCtr="0">
            <a:noAutofit/>
          </a:bodyPr>
          <a:lstStyle/>
          <a:p>
            <a:pPr defTabSz="342900"/>
            <a:r>
              <a:rPr lang="en-GB" sz="2700" dirty="0">
                <a:solidFill>
                  <a:prstClr val="black"/>
                </a:solidFill>
                <a:latin typeface="Calibri"/>
              </a:rPr>
              <a:t>3</a:t>
            </a:r>
            <a:r>
              <a:rPr lang="en-GB" sz="2800" b="0" dirty="0">
                <a:latin typeface="Times New Roman" panose="02020603050405020304" pitchFamily="18" charset="0"/>
                <a:cs typeface="Times New Roman" panose="02020603050405020304" pitchFamily="18" charset="0"/>
              </a:rPr>
              <a:t>𝑥</a:t>
            </a:r>
            <a:endParaRPr sz="2700" dirty="0">
              <a:solidFill>
                <a:prstClr val="black"/>
              </a:solidFill>
              <a:latin typeface="Calibri"/>
            </a:endParaRPr>
          </a:p>
          <a:p>
            <a:pPr defTabSz="342900"/>
            <a:endParaRPr sz="2700" dirty="0">
              <a:solidFill>
                <a:prstClr val="black"/>
              </a:solidFill>
              <a:latin typeface="Calibri"/>
            </a:endParaRPr>
          </a:p>
        </p:txBody>
      </p:sp>
      <p:sp>
        <p:nvSpPr>
          <p:cNvPr id="224" name="Google Shape;224;p36"/>
          <p:cNvSpPr txBox="1"/>
          <p:nvPr/>
        </p:nvSpPr>
        <p:spPr>
          <a:xfrm>
            <a:off x="7198478" y="2419855"/>
            <a:ext cx="592650" cy="492075"/>
          </a:xfrm>
          <a:prstGeom prst="rect">
            <a:avLst/>
          </a:prstGeom>
          <a:noFill/>
          <a:ln>
            <a:noFill/>
          </a:ln>
        </p:spPr>
        <p:txBody>
          <a:bodyPr spcFirstLastPara="1" wrap="square" lIns="68569" tIns="68569" rIns="68569" bIns="68569" anchor="t" anchorCtr="0">
            <a:noAutofit/>
          </a:bodyPr>
          <a:lstStyle/>
          <a:p>
            <a:pPr defTabSz="342900"/>
            <a:r>
              <a:rPr lang="en-GB" sz="2700" dirty="0">
                <a:solidFill>
                  <a:prstClr val="black"/>
                </a:solidFill>
                <a:latin typeface="Calibri"/>
              </a:rPr>
              <a:t>+4</a:t>
            </a:r>
            <a:endParaRPr sz="2700" dirty="0">
              <a:solidFill>
                <a:prstClr val="black"/>
              </a:solidFill>
              <a:latin typeface="Calibri"/>
            </a:endParaRPr>
          </a:p>
        </p:txBody>
      </p:sp>
      <p:sp>
        <p:nvSpPr>
          <p:cNvPr id="2" name="TextBox 1">
            <a:extLst>
              <a:ext uri="{FF2B5EF4-FFF2-40B4-BE49-F238E27FC236}">
                <a16:creationId xmlns:a16="http://schemas.microsoft.com/office/drawing/2014/main" id="{4B4F05BD-A1D9-F043-BD3F-6557D3B09EFD}"/>
              </a:ext>
            </a:extLst>
          </p:cNvPr>
          <p:cNvSpPr txBox="1"/>
          <p:nvPr/>
        </p:nvSpPr>
        <p:spPr>
          <a:xfrm>
            <a:off x="365904" y="316450"/>
            <a:ext cx="7128899" cy="492443"/>
          </a:xfrm>
          <a:prstGeom prst="rect">
            <a:avLst/>
          </a:prstGeom>
          <a:noFill/>
        </p:spPr>
        <p:txBody>
          <a:bodyPr wrap="square" lIns="0" tIns="0" rIns="0" bIns="0" rtlCol="0">
            <a:spAutoFit/>
          </a:bodyPr>
          <a:lstStyle/>
          <a:p>
            <a:r>
              <a:rPr lang="en-GB" sz="3200" dirty="0">
                <a:solidFill>
                  <a:srgbClr val="E62247"/>
                </a:solidFill>
                <a:latin typeface="Arial" panose="020B0604020202020204" pitchFamily="34" charset="0"/>
                <a:cs typeface="Arial" panose="020B0604020202020204" pitchFamily="34" charset="0"/>
              </a:rPr>
              <a:t>Factorising 6</a:t>
            </a:r>
            <a:r>
              <a:rPr lang="en-GB" sz="3200" i="1" dirty="0">
                <a:solidFill>
                  <a:srgbClr val="E62247"/>
                </a:solidFill>
                <a:latin typeface="Times New Roman" panose="02020603050405020304" pitchFamily="18" charset="0"/>
                <a:cs typeface="Times New Roman" panose="02020603050405020304" pitchFamily="18" charset="0"/>
              </a:rPr>
              <a:t>x</a:t>
            </a:r>
            <a:r>
              <a:rPr lang="en-GB" sz="3200" dirty="0">
                <a:solidFill>
                  <a:srgbClr val="E62247"/>
                </a:solidFill>
                <a:latin typeface="Arial" panose="020B0604020202020204" pitchFamily="34" charset="0"/>
                <a:cs typeface="Arial" panose="020B0604020202020204" pitchFamily="34" charset="0"/>
              </a:rPr>
              <a:t> + 8 using algebra tiles</a:t>
            </a:r>
          </a:p>
        </p:txBody>
      </p:sp>
      <p:sp>
        <p:nvSpPr>
          <p:cNvPr id="3" name="Slide Number Placeholder 2">
            <a:extLst>
              <a:ext uri="{FF2B5EF4-FFF2-40B4-BE49-F238E27FC236}">
                <a16:creationId xmlns:a16="http://schemas.microsoft.com/office/drawing/2014/main" id="{AA1DBA1D-916A-C442-8EC0-2BDE4BB1B3EC}"/>
              </a:ext>
            </a:extLst>
          </p:cNvPr>
          <p:cNvSpPr>
            <a:spLocks noGrp="1"/>
          </p:cNvSpPr>
          <p:nvPr>
            <p:ph type="sldNum" idx="12"/>
          </p:nvPr>
        </p:nvSpPr>
        <p:spPr/>
        <p:txBody>
          <a:bodyPr/>
          <a:lstStyle/>
          <a:p>
            <a:fld id="{00000000-1234-1234-1234-123412341234}" type="slidenum">
              <a:rPr lang="en-GB" smtClean="0"/>
              <a:pPr/>
              <a:t>46</a:t>
            </a:fld>
            <a:endParaRPr lang="en-GB"/>
          </a:p>
        </p:txBody>
      </p:sp>
      <p:pic>
        <p:nvPicPr>
          <p:cNvPr id="7" name="Picture 6">
            <a:extLst>
              <a:ext uri="{FF2B5EF4-FFF2-40B4-BE49-F238E27FC236}">
                <a16:creationId xmlns:a16="http://schemas.microsoft.com/office/drawing/2014/main" id="{52DEEB0A-2E7B-C14F-A47E-B76D5BE945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8188" y="2979035"/>
            <a:ext cx="6565900" cy="952500"/>
          </a:xfrm>
          <a:prstGeom prst="rect">
            <a:avLst/>
          </a:prstGeom>
        </p:spPr>
      </p:pic>
    </p:spTree>
    <p:extLst>
      <p:ext uri="{BB962C8B-B14F-4D97-AF65-F5344CB8AC3E}">
        <p14:creationId xmlns:p14="http://schemas.microsoft.com/office/powerpoint/2010/main" val="1883460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46FE-0CFE-4F73-89C6-BDF0F01ABC9F}"/>
              </a:ext>
            </a:extLst>
          </p:cNvPr>
          <p:cNvSpPr>
            <a:spLocks noGrp="1"/>
          </p:cNvSpPr>
          <p:nvPr>
            <p:ph type="title"/>
          </p:nvPr>
        </p:nvSpPr>
        <p:spPr>
          <a:xfrm>
            <a:off x="311700" y="445024"/>
            <a:ext cx="8520600" cy="1088835"/>
          </a:xfrm>
        </p:spPr>
        <p:txBody>
          <a:bodyPr/>
          <a:lstStyle/>
          <a:p>
            <a:pPr algn="l"/>
            <a:r>
              <a:rPr lang="en-GB" sz="3200" dirty="0">
                <a:solidFill>
                  <a:srgbClr val="E62247"/>
                </a:solidFill>
                <a:latin typeface="Arial" panose="020B0604020202020204" pitchFamily="34" charset="0"/>
                <a:cs typeface="Arial" panose="020B0604020202020204" pitchFamily="34" charset="0"/>
              </a:rPr>
              <a:t>Using an area model to factorise (</a:t>
            </a:r>
            <a:r>
              <a:rPr lang="en-GB" sz="3200" u="sng" dirty="0">
                <a:solidFill>
                  <a:srgbClr val="E62247"/>
                </a:solidFill>
                <a:latin typeface="Arial" panose="020B0604020202020204" pitchFamily="34" charset="0"/>
                <a:cs typeface="Arial" panose="020B0604020202020204" pitchFamily="34" charset="0"/>
              </a:rPr>
              <a:t>pictorial</a:t>
            </a:r>
            <a:r>
              <a:rPr lang="en-GB" sz="3200" dirty="0">
                <a:solidFill>
                  <a:srgbClr val="E62247"/>
                </a:solidFill>
                <a:latin typeface="Arial" panose="020B0604020202020204" pitchFamily="34" charset="0"/>
                <a:cs typeface="Arial" panose="020B0604020202020204" pitchFamily="34" charset="0"/>
              </a:rPr>
              <a:t> representation)</a:t>
            </a:r>
            <a:br>
              <a:rPr lang="en-GB" dirty="0"/>
            </a:br>
            <a:br>
              <a:rPr lang="en-GB" dirty="0"/>
            </a:br>
            <a:r>
              <a:rPr lang="en-GB" sz="3200" dirty="0">
                <a:latin typeface="Arial" panose="020B0604020202020204" pitchFamily="34" charset="0"/>
                <a:cs typeface="Arial" panose="020B0604020202020204" pitchFamily="34" charset="0"/>
              </a:rPr>
              <a:t>Factorise</a:t>
            </a:r>
            <a:r>
              <a:rPr lang="en-GB" sz="3200" dirty="0"/>
              <a:t> </a:t>
            </a:r>
            <a:r>
              <a:rPr lang="en-GB" sz="3200" dirty="0">
                <a:latin typeface="Arial" panose="020B0604020202020204" pitchFamily="34" charset="0"/>
                <a:cs typeface="Arial" panose="020B0604020202020204" pitchFamily="34" charset="0"/>
              </a:rPr>
              <a:t>6 + 2</a:t>
            </a:r>
            <a:r>
              <a:rPr lang="en-GB" sz="3200" b="0" dirty="0">
                <a:latin typeface="Times New Roman" panose="02020603050405020304" pitchFamily="18" charset="0"/>
                <a:cs typeface="Times New Roman" panose="02020603050405020304" pitchFamily="18" charset="0"/>
              </a:rPr>
              <a:t>𝑥</a:t>
            </a:r>
            <a:endParaRPr lang="en-GB" sz="3200" dirty="0"/>
          </a:p>
        </p:txBody>
      </p:sp>
      <p:pic>
        <p:nvPicPr>
          <p:cNvPr id="4" name="Picture 3">
            <a:extLst>
              <a:ext uri="{FF2B5EF4-FFF2-40B4-BE49-F238E27FC236}">
                <a16:creationId xmlns:a16="http://schemas.microsoft.com/office/drawing/2014/main" id="{49AD9856-4786-48FE-BAE6-A206FDEF1439}"/>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4771663" y="2794184"/>
            <a:ext cx="2671851" cy="156109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E50F62C-3525-407C-9737-2EE013A4F69E}"/>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4771663" y="2794184"/>
            <a:ext cx="2671851" cy="1561097"/>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960691B-33B0-41F3-97E8-8D243B2510CE}"/>
              </a:ext>
            </a:extLst>
          </p:cNvPr>
          <p:cNvSpPr txBox="1"/>
          <p:nvPr/>
        </p:nvSpPr>
        <p:spPr>
          <a:xfrm>
            <a:off x="4183982" y="3152632"/>
            <a:ext cx="587683" cy="715581"/>
          </a:xfrm>
          <a:prstGeom prst="rect">
            <a:avLst/>
          </a:prstGeom>
          <a:noFill/>
        </p:spPr>
        <p:txBody>
          <a:bodyPr wrap="square" rtlCol="0">
            <a:spAutoFit/>
          </a:bodyPr>
          <a:lstStyle/>
          <a:p>
            <a:pPr defTabSz="342900"/>
            <a:r>
              <a:rPr lang="en-GB" sz="4050" dirty="0">
                <a:solidFill>
                  <a:prstClr val="black"/>
                </a:solidFill>
                <a:latin typeface="Calibri"/>
              </a:rPr>
              <a:t>2</a:t>
            </a:r>
          </a:p>
        </p:txBody>
      </p:sp>
      <p:sp>
        <p:nvSpPr>
          <p:cNvPr id="8" name="TextBox 7">
            <a:extLst>
              <a:ext uri="{FF2B5EF4-FFF2-40B4-BE49-F238E27FC236}">
                <a16:creationId xmlns:a16="http://schemas.microsoft.com/office/drawing/2014/main" id="{FE5B8F3A-80E3-4FF0-B1C6-5A8E0ECC7C62}"/>
              </a:ext>
            </a:extLst>
          </p:cNvPr>
          <p:cNvSpPr txBox="1"/>
          <p:nvPr/>
        </p:nvSpPr>
        <p:spPr>
          <a:xfrm>
            <a:off x="5279236" y="2164443"/>
            <a:ext cx="587683" cy="715581"/>
          </a:xfrm>
          <a:prstGeom prst="rect">
            <a:avLst/>
          </a:prstGeom>
          <a:noFill/>
        </p:spPr>
        <p:txBody>
          <a:bodyPr wrap="square" rtlCol="0">
            <a:spAutoFit/>
          </a:bodyPr>
          <a:lstStyle/>
          <a:p>
            <a:pPr defTabSz="342900"/>
            <a:r>
              <a:rPr lang="en-GB" sz="4050" dirty="0">
                <a:solidFill>
                  <a:prstClr val="black"/>
                </a:solidFill>
                <a:latin typeface="Calibri"/>
              </a:rPr>
              <a:t>3</a:t>
            </a:r>
          </a:p>
        </p:txBody>
      </p:sp>
      <p:sp>
        <p:nvSpPr>
          <p:cNvPr id="9" name="TextBox 8">
            <a:extLst>
              <a:ext uri="{FF2B5EF4-FFF2-40B4-BE49-F238E27FC236}">
                <a16:creationId xmlns:a16="http://schemas.microsoft.com/office/drawing/2014/main" id="{B4BD58E5-A601-4921-AE63-76E8BD83F117}"/>
              </a:ext>
            </a:extLst>
          </p:cNvPr>
          <p:cNvSpPr txBox="1"/>
          <p:nvPr/>
        </p:nvSpPr>
        <p:spPr>
          <a:xfrm>
            <a:off x="6454600" y="2094593"/>
            <a:ext cx="587683" cy="769441"/>
          </a:xfrm>
          <a:prstGeom prst="rect">
            <a:avLst/>
          </a:prstGeom>
          <a:noFill/>
        </p:spPr>
        <p:txBody>
          <a:bodyPr wrap="square" rtlCol="0">
            <a:spAutoFit/>
          </a:bodyPr>
          <a:lstStyle/>
          <a:p>
            <a:pPr defTabSz="342900"/>
            <a:r>
              <a:rPr lang="en-GB" sz="4400" dirty="0">
                <a:latin typeface="Times New Roman" panose="02020603050405020304" pitchFamily="18" charset="0"/>
                <a:cs typeface="Times New Roman" panose="02020603050405020304" pitchFamily="18" charset="0"/>
              </a:rPr>
              <a:t>𝑥</a:t>
            </a:r>
            <a:endParaRPr lang="en-GB" sz="4050" dirty="0">
              <a:solidFill>
                <a:prstClr val="black"/>
              </a:solidFill>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id="{055887E8-1C15-4561-825A-AC3FFDFF38E3}"/>
              </a:ext>
            </a:extLst>
          </p:cNvPr>
          <p:cNvSpPr txBox="1"/>
          <p:nvPr/>
        </p:nvSpPr>
        <p:spPr>
          <a:xfrm>
            <a:off x="3341923" y="1307532"/>
            <a:ext cx="2524995" cy="584775"/>
          </a:xfrm>
          <a:prstGeom prst="rect">
            <a:avLst/>
          </a:prstGeom>
          <a:noFill/>
        </p:spPr>
        <p:txBody>
          <a:bodyPr wrap="square" rtlCol="0">
            <a:spAutoFit/>
          </a:bodyPr>
          <a:lstStyle/>
          <a:p>
            <a:pPr defTabSz="342900"/>
            <a:r>
              <a:rPr lang="en-GB" sz="3200" dirty="0">
                <a:solidFill>
                  <a:srgbClr val="E62247"/>
                </a:solidFill>
                <a:latin typeface="Arial" panose="020B0604020202020204" pitchFamily="34" charset="0"/>
                <a:cs typeface="Arial" panose="020B0604020202020204" pitchFamily="34" charset="0"/>
              </a:rPr>
              <a:t>= 2( 3 </a:t>
            </a:r>
            <a:r>
              <a:rPr lang="en-GB" sz="3200" dirty="0">
                <a:solidFill>
                  <a:srgbClr val="E62247"/>
                </a:solidFill>
                <a:latin typeface="Calibri"/>
              </a:rPr>
              <a:t>+ </a:t>
            </a:r>
            <a:r>
              <a:rPr lang="en-GB" sz="3200" dirty="0">
                <a:solidFill>
                  <a:srgbClr val="E62247"/>
                </a:solidFill>
                <a:latin typeface="Times New Roman" panose="02020603050405020304" pitchFamily="18" charset="0"/>
                <a:cs typeface="Times New Roman" panose="02020603050405020304" pitchFamily="18" charset="0"/>
              </a:rPr>
              <a:t>𝑥</a:t>
            </a:r>
            <a:r>
              <a:rPr lang="en-GB" sz="3200" dirty="0">
                <a:solidFill>
                  <a:srgbClr val="E62247"/>
                </a:solidFill>
                <a:latin typeface="Calibri"/>
              </a:rPr>
              <a:t> </a:t>
            </a:r>
            <a:r>
              <a:rPr lang="en-GB" sz="3200" dirty="0">
                <a:solidFill>
                  <a:srgbClr val="E62247"/>
                </a:solidFill>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715F81FD-7DFC-4C4D-8868-6FD0E692680C}"/>
              </a:ext>
            </a:extLst>
          </p:cNvPr>
          <p:cNvSpPr>
            <a:spLocks noGrp="1"/>
          </p:cNvSpPr>
          <p:nvPr>
            <p:ph type="sldNum" idx="12"/>
          </p:nvPr>
        </p:nvSpPr>
        <p:spPr/>
        <p:txBody>
          <a:bodyPr/>
          <a:lstStyle/>
          <a:p>
            <a:fld id="{00000000-1234-1234-1234-123412341234}" type="slidenum">
              <a:rPr lang="en-GB" smtClean="0"/>
              <a:pPr/>
              <a:t>47</a:t>
            </a:fld>
            <a:endParaRPr lang="en-GB"/>
          </a:p>
        </p:txBody>
      </p:sp>
    </p:spTree>
    <p:extLst>
      <p:ext uri="{BB962C8B-B14F-4D97-AF65-F5344CB8AC3E}">
        <p14:creationId xmlns:p14="http://schemas.microsoft.com/office/powerpoint/2010/main" val="351176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4E3C-8C26-4D91-B795-F820F23BFE2D}"/>
              </a:ext>
            </a:extLst>
          </p:cNvPr>
          <p:cNvSpPr>
            <a:spLocks noGrp="1"/>
          </p:cNvSpPr>
          <p:nvPr>
            <p:ph type="title"/>
          </p:nvPr>
        </p:nvSpPr>
        <p:spPr>
          <a:xfrm>
            <a:off x="546265" y="234176"/>
            <a:ext cx="8105366" cy="870230"/>
          </a:xfrm>
        </p:spPr>
        <p:txBody>
          <a:bodyPr/>
          <a:lstStyle/>
          <a:p>
            <a:pPr algn="l"/>
            <a:r>
              <a:rPr lang="en-GB" sz="2000" b="1" dirty="0">
                <a:solidFill>
                  <a:srgbClr val="E62247"/>
                </a:solidFill>
                <a:latin typeface="Arial" panose="020B0604020202020204" pitchFamily="34" charset="0"/>
                <a:cs typeface="Arial" panose="020B0604020202020204" pitchFamily="34" charset="0"/>
              </a:rPr>
              <a:t>Using area models to expand brackets</a:t>
            </a:r>
          </a:p>
        </p:txBody>
      </p:sp>
      <p:sp>
        <p:nvSpPr>
          <p:cNvPr id="3" name="Text Placeholder 2">
            <a:extLst>
              <a:ext uri="{FF2B5EF4-FFF2-40B4-BE49-F238E27FC236}">
                <a16:creationId xmlns:a16="http://schemas.microsoft.com/office/drawing/2014/main" id="{8AAE4E54-A28A-421D-9F19-BDB025A775D1}"/>
              </a:ext>
            </a:extLst>
          </p:cNvPr>
          <p:cNvSpPr>
            <a:spLocks noGrp="1"/>
          </p:cNvSpPr>
          <p:nvPr>
            <p:ph type="body" idx="1"/>
          </p:nvPr>
        </p:nvSpPr>
        <p:spPr>
          <a:xfrm>
            <a:off x="640619" y="947480"/>
            <a:ext cx="6390450" cy="3416400"/>
          </a:xfrm>
        </p:spPr>
        <p:txBody>
          <a:bodyPr/>
          <a:lstStyle/>
          <a:p>
            <a:pPr marL="85725" indent="0">
              <a:buNone/>
            </a:pPr>
            <a:r>
              <a:rPr lang="en-GB" sz="2000" dirty="0">
                <a:solidFill>
                  <a:schemeClr val="tx1"/>
                </a:solidFill>
                <a:latin typeface="Arial" panose="020B0604020202020204" pitchFamily="34" charset="0"/>
                <a:cs typeface="Arial" panose="020B0604020202020204" pitchFamily="34" charset="0"/>
              </a:rPr>
              <a:t>Area models are quick to draw in an exam.</a:t>
            </a:r>
          </a:p>
          <a:p>
            <a:pPr marL="85725" indent="0">
              <a:buNone/>
            </a:pPr>
            <a:endParaRPr lang="en-GB" sz="2000" dirty="0">
              <a:solidFill>
                <a:schemeClr val="tx1"/>
              </a:solidFill>
              <a:latin typeface="Arial" panose="020B0604020202020204" pitchFamily="34" charset="0"/>
              <a:cs typeface="Arial" panose="020B0604020202020204" pitchFamily="34" charset="0"/>
            </a:endParaRPr>
          </a:p>
          <a:p>
            <a:pPr marL="85725" indent="0">
              <a:buNone/>
            </a:pPr>
            <a:r>
              <a:rPr lang="en-GB" sz="2000" dirty="0">
                <a:solidFill>
                  <a:schemeClr val="tx1"/>
                </a:solidFill>
                <a:latin typeface="Arial" panose="020B0604020202020204" pitchFamily="34" charset="0"/>
                <a:cs typeface="Arial" panose="020B0604020202020204" pitchFamily="34" charset="0"/>
              </a:rPr>
              <a:t>Questions to try by drawing an area diagram.</a:t>
            </a:r>
          </a:p>
          <a:p>
            <a:pPr marL="85725" indent="0">
              <a:buNone/>
            </a:pPr>
            <a:endParaRPr lang="en-GB" sz="2000" dirty="0">
              <a:solidFill>
                <a:schemeClr val="tx1"/>
              </a:solidFill>
            </a:endParaRPr>
          </a:p>
          <a:p>
            <a:pPr marL="85725" indent="0">
              <a:buNone/>
            </a:pPr>
            <a:r>
              <a:rPr lang="en-GB" sz="2000" dirty="0">
                <a:latin typeface="Arial" panose="020B0604020202020204" pitchFamily="34" charset="0"/>
                <a:cs typeface="Arial" panose="020B0604020202020204" pitchFamily="34" charset="0"/>
              </a:rPr>
              <a:t>Expand</a:t>
            </a:r>
            <a:r>
              <a:rPr lang="en-GB" sz="2000" dirty="0"/>
              <a:t> </a:t>
            </a:r>
            <a:r>
              <a:rPr lang="en-GB" sz="2000" dirty="0">
                <a:latin typeface="Arial" panose="020B0604020202020204" pitchFamily="34" charset="0"/>
                <a:cs typeface="Arial" panose="020B0604020202020204" pitchFamily="34" charset="0"/>
              </a:rPr>
              <a:t>2(</a:t>
            </a:r>
            <a:r>
              <a:rPr lang="en-GB" sz="2000" b="0" dirty="0">
                <a:latin typeface="Times New Roman" panose="02020603050405020304" pitchFamily="18" charset="0"/>
                <a:cs typeface="Times New Roman" panose="02020603050405020304" pitchFamily="18" charset="0"/>
              </a:rPr>
              <a:t>𝑥 </a:t>
            </a:r>
            <a:r>
              <a:rPr lang="en-GB" sz="2000" dirty="0">
                <a:latin typeface="Arial" panose="020B0604020202020204" pitchFamily="34" charset="0"/>
                <a:cs typeface="Arial" panose="020B0604020202020204" pitchFamily="34" charset="0"/>
              </a:rPr>
              <a:t>+1)</a:t>
            </a:r>
          </a:p>
          <a:p>
            <a:pPr marL="85725" indent="0">
              <a:buNone/>
            </a:pPr>
            <a:r>
              <a:rPr lang="en-GB" sz="2000" dirty="0">
                <a:latin typeface="Arial" panose="020B0604020202020204" pitchFamily="34" charset="0"/>
                <a:cs typeface="Arial" panose="020B0604020202020204" pitchFamily="34" charset="0"/>
              </a:rPr>
              <a:t>Expand</a:t>
            </a:r>
            <a:r>
              <a:rPr lang="en-GB" sz="2000" dirty="0"/>
              <a:t> </a:t>
            </a:r>
            <a:r>
              <a:rPr lang="en-GB" sz="2000" dirty="0">
                <a:latin typeface="Arial" panose="020B0604020202020204" pitchFamily="34" charset="0"/>
                <a:cs typeface="Arial" panose="020B0604020202020204" pitchFamily="34" charset="0"/>
              </a:rPr>
              <a:t>3(</a:t>
            </a:r>
            <a:r>
              <a:rPr lang="en-GB" sz="2000" b="0" dirty="0">
                <a:latin typeface="Times New Roman" panose="02020603050405020304" pitchFamily="18" charset="0"/>
                <a:cs typeface="Times New Roman" panose="02020603050405020304" pitchFamily="18" charset="0"/>
              </a:rPr>
              <a:t>𝑥 </a:t>
            </a:r>
            <a:r>
              <a:rPr lang="en-GB" sz="2000" dirty="0">
                <a:latin typeface="Arial" panose="020B0604020202020204" pitchFamily="34" charset="0"/>
                <a:cs typeface="Arial" panose="020B0604020202020204" pitchFamily="34" charset="0"/>
              </a:rPr>
              <a:t>-2)</a:t>
            </a:r>
          </a:p>
          <a:p>
            <a:pPr marL="85725" indent="0">
              <a:buNone/>
            </a:pPr>
            <a:r>
              <a:rPr lang="en-GB" sz="2000" dirty="0">
                <a:latin typeface="Arial" panose="020B0604020202020204" pitchFamily="34" charset="0"/>
                <a:cs typeface="Arial" panose="020B0604020202020204" pitchFamily="34" charset="0"/>
              </a:rPr>
              <a:t>Expand</a:t>
            </a:r>
            <a:r>
              <a:rPr lang="en-GB" sz="2000" dirty="0"/>
              <a:t> </a:t>
            </a:r>
            <a:r>
              <a:rPr lang="en-GB" sz="2000" b="0" dirty="0">
                <a:latin typeface="Times New Roman" panose="02020603050405020304" pitchFamily="18" charset="0"/>
                <a:cs typeface="Times New Roman" panose="02020603050405020304" pitchFamily="18" charset="0"/>
              </a:rPr>
              <a:t>𝑥</a:t>
            </a:r>
            <a:r>
              <a:rPr lang="en-GB" sz="2000" dirty="0">
                <a:latin typeface="Arial" panose="020B0604020202020204" pitchFamily="34" charset="0"/>
                <a:cs typeface="Arial" panose="020B0604020202020204" pitchFamily="34" charset="0"/>
              </a:rPr>
              <a:t>(</a:t>
            </a:r>
            <a:r>
              <a:rPr lang="en-GB" sz="2000" b="0" dirty="0">
                <a:latin typeface="Times New Roman" panose="02020603050405020304" pitchFamily="18" charset="0"/>
                <a:cs typeface="Times New Roman" panose="02020603050405020304" pitchFamily="18" charset="0"/>
              </a:rPr>
              <a:t>𝑥 </a:t>
            </a:r>
            <a:r>
              <a:rPr lang="en-GB" sz="2000" dirty="0">
                <a:latin typeface="Arial" panose="020B0604020202020204" pitchFamily="34" charset="0"/>
                <a:cs typeface="Arial" panose="020B0604020202020204" pitchFamily="34" charset="0"/>
              </a:rPr>
              <a:t>+1)</a:t>
            </a:r>
          </a:p>
          <a:p>
            <a:pPr marL="85725" indent="0">
              <a:buNone/>
            </a:pPr>
            <a:endParaRPr lang="en-GB" sz="2000" dirty="0"/>
          </a:p>
          <a:p>
            <a:pPr marL="85725" indent="0">
              <a:buNone/>
            </a:pPr>
            <a:r>
              <a:rPr lang="en-GB" sz="2000" dirty="0">
                <a:latin typeface="Arial" panose="020B0604020202020204" pitchFamily="34" charset="0"/>
                <a:cs typeface="Arial" panose="020B0604020202020204" pitchFamily="34" charset="0"/>
              </a:rPr>
              <a:t>Further reading: </a:t>
            </a:r>
          </a:p>
          <a:p>
            <a:pPr marL="85725" indent="0">
              <a:buNone/>
            </a:pP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https://phet.colorado.edu/sims/html/area-model-algebra/latest/area-model-algebra_en.html</a:t>
            </a:r>
            <a:endParaRPr lang="en-GB" sz="2000" dirty="0">
              <a:latin typeface="Arial" panose="020B0604020202020204" pitchFamily="34" charset="0"/>
              <a:cs typeface="Arial" panose="020B0604020202020204" pitchFamily="34" charset="0"/>
            </a:endParaRPr>
          </a:p>
          <a:p>
            <a:pPr marL="85725" indent="0">
              <a:buNone/>
            </a:pPr>
            <a:endParaRPr lang="en-GB" sz="2000" dirty="0"/>
          </a:p>
          <a:p>
            <a:pPr marL="85725" indent="0">
              <a:buNone/>
            </a:pPr>
            <a:endParaRPr lang="en-GB" sz="1350" dirty="0"/>
          </a:p>
          <a:p>
            <a:pPr marL="85725" indent="0">
              <a:buNone/>
            </a:pPr>
            <a:endParaRPr lang="en-GB" sz="1350" dirty="0">
              <a:solidFill>
                <a:schemeClr val="dk1"/>
              </a:solidFill>
            </a:endParaRPr>
          </a:p>
          <a:p>
            <a:pPr marL="85725" indent="0">
              <a:buNone/>
            </a:pPr>
            <a:endParaRPr lang="en-GB" dirty="0"/>
          </a:p>
          <a:p>
            <a:pPr marL="85725" indent="0">
              <a:buNone/>
            </a:pPr>
            <a:endParaRPr lang="en-GB" dirty="0"/>
          </a:p>
        </p:txBody>
      </p:sp>
      <p:sp>
        <p:nvSpPr>
          <p:cNvPr id="4" name="Slide Number Placeholder 3">
            <a:extLst>
              <a:ext uri="{FF2B5EF4-FFF2-40B4-BE49-F238E27FC236}">
                <a16:creationId xmlns:a16="http://schemas.microsoft.com/office/drawing/2014/main" id="{8A529D09-8902-2E4D-9C37-521E05868609}"/>
              </a:ext>
            </a:extLst>
          </p:cNvPr>
          <p:cNvSpPr>
            <a:spLocks noGrp="1"/>
          </p:cNvSpPr>
          <p:nvPr>
            <p:ph type="sldNum" idx="12"/>
          </p:nvPr>
        </p:nvSpPr>
        <p:spPr/>
        <p:txBody>
          <a:bodyPr/>
          <a:lstStyle/>
          <a:p>
            <a:fld id="{00000000-1234-1234-1234-123412341234}" type="slidenum">
              <a:rPr lang="en-GB" smtClean="0"/>
              <a:pPr/>
              <a:t>48</a:t>
            </a:fld>
            <a:endParaRPr lang="en-GB"/>
          </a:p>
        </p:txBody>
      </p:sp>
    </p:spTree>
    <p:extLst>
      <p:ext uri="{BB962C8B-B14F-4D97-AF65-F5344CB8AC3E}">
        <p14:creationId xmlns:p14="http://schemas.microsoft.com/office/powerpoint/2010/main" val="3714084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175F2-F3C1-7844-9922-B590D04998E2}"/>
              </a:ext>
            </a:extLst>
          </p:cNvPr>
          <p:cNvSpPr txBox="1"/>
          <p:nvPr/>
        </p:nvSpPr>
        <p:spPr>
          <a:xfrm>
            <a:off x="292034" y="142648"/>
            <a:ext cx="7968343" cy="400110"/>
          </a:xfrm>
          <a:prstGeom prst="rect">
            <a:avLst/>
          </a:prstGeom>
          <a:noFill/>
        </p:spPr>
        <p:txBody>
          <a:bodyPr wrap="square" rtlCol="0">
            <a:spAutoFit/>
          </a:bodyPr>
          <a:lstStyle/>
          <a:p>
            <a:r>
              <a:rPr lang="en-GB" sz="2000" b="1" dirty="0">
                <a:solidFill>
                  <a:srgbClr val="E62247"/>
                </a:solidFill>
                <a:latin typeface="Arial" panose="020B0604020202020204" pitchFamily="34" charset="0"/>
                <a:cs typeface="Arial" panose="020B0604020202020204" pitchFamily="34" charset="0"/>
              </a:rPr>
              <a:t>Using CPA representations to help to answer exam questions</a:t>
            </a:r>
          </a:p>
        </p:txBody>
      </p:sp>
      <p:pic>
        <p:nvPicPr>
          <p:cNvPr id="5" name="Picture 4">
            <a:extLst>
              <a:ext uri="{FF2B5EF4-FFF2-40B4-BE49-F238E27FC236}">
                <a16:creationId xmlns:a16="http://schemas.microsoft.com/office/drawing/2014/main" id="{45BAC56C-3DB7-AF4D-8C9C-926EB2FFE2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619" y="798915"/>
            <a:ext cx="2245522" cy="2024288"/>
          </a:xfrm>
          <a:prstGeom prst="rect">
            <a:avLst/>
          </a:prstGeom>
        </p:spPr>
      </p:pic>
      <p:sp>
        <p:nvSpPr>
          <p:cNvPr id="6" name="TextBox 5">
            <a:extLst>
              <a:ext uri="{FF2B5EF4-FFF2-40B4-BE49-F238E27FC236}">
                <a16:creationId xmlns:a16="http://schemas.microsoft.com/office/drawing/2014/main" id="{E0D2F560-0BDE-2943-8691-46D15FD56341}"/>
              </a:ext>
            </a:extLst>
          </p:cNvPr>
          <p:cNvSpPr txBox="1"/>
          <p:nvPr/>
        </p:nvSpPr>
        <p:spPr>
          <a:xfrm>
            <a:off x="326465" y="552777"/>
            <a:ext cx="471346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Q1. Write an expression for the area. </a:t>
            </a:r>
          </a:p>
        </p:txBody>
      </p:sp>
      <p:sp>
        <p:nvSpPr>
          <p:cNvPr id="7" name="TextBox 6">
            <a:extLst>
              <a:ext uri="{FF2B5EF4-FFF2-40B4-BE49-F238E27FC236}">
                <a16:creationId xmlns:a16="http://schemas.microsoft.com/office/drawing/2014/main" id="{3CD2509F-C17D-9A4A-8A8B-6F389D0D80F3}"/>
              </a:ext>
            </a:extLst>
          </p:cNvPr>
          <p:cNvSpPr txBox="1"/>
          <p:nvPr/>
        </p:nvSpPr>
        <p:spPr>
          <a:xfrm>
            <a:off x="361620" y="4529251"/>
            <a:ext cx="2434442" cy="369332"/>
          </a:xfrm>
          <a:prstGeom prst="rect">
            <a:avLst/>
          </a:prstGeom>
          <a:noFill/>
        </p:spPr>
        <p:txBody>
          <a:bodyPr wrap="square" rtlCol="0">
            <a:spAutoFit/>
          </a:bodyPr>
          <a:lstStyle/>
          <a:p>
            <a:r>
              <a:rPr lang="en-GB" dirty="0"/>
              <a:t>6</a:t>
            </a:r>
            <a:r>
              <a:rPr lang="en-GB" dirty="0">
                <a:latin typeface="Times New Roman" panose="02020603050405020304" pitchFamily="18" charset="0"/>
                <a:cs typeface="Times New Roman" panose="02020603050405020304" pitchFamily="18" charset="0"/>
              </a:rPr>
              <a:t>𝑥 </a:t>
            </a:r>
            <a:r>
              <a:rPr lang="en-GB" dirty="0"/>
              <a:t>+ 12 or 6(</a:t>
            </a:r>
            <a:r>
              <a:rPr lang="en-GB" dirty="0">
                <a:latin typeface="Times New Roman" panose="02020603050405020304" pitchFamily="18" charset="0"/>
                <a:cs typeface="Times New Roman" panose="02020603050405020304" pitchFamily="18" charset="0"/>
              </a:rPr>
              <a:t>𝑥</a:t>
            </a:r>
            <a:r>
              <a:rPr lang="en-GB" dirty="0"/>
              <a:t> +2)</a:t>
            </a:r>
          </a:p>
        </p:txBody>
      </p:sp>
      <p:grpSp>
        <p:nvGrpSpPr>
          <p:cNvPr id="17" name="Group 16">
            <a:extLst>
              <a:ext uri="{FF2B5EF4-FFF2-40B4-BE49-F238E27FC236}">
                <a16:creationId xmlns:a16="http://schemas.microsoft.com/office/drawing/2014/main" id="{BD163CA4-D649-9247-8AA5-8D3526809E29}"/>
              </a:ext>
            </a:extLst>
          </p:cNvPr>
          <p:cNvGrpSpPr/>
          <p:nvPr/>
        </p:nvGrpSpPr>
        <p:grpSpPr>
          <a:xfrm>
            <a:off x="266616" y="2870592"/>
            <a:ext cx="2096573" cy="1458263"/>
            <a:chOff x="207240" y="2959358"/>
            <a:chExt cx="2096573" cy="1458263"/>
          </a:xfrm>
        </p:grpSpPr>
        <p:sp>
          <p:nvSpPr>
            <p:cNvPr id="9" name="Rectangle 8">
              <a:extLst>
                <a:ext uri="{FF2B5EF4-FFF2-40B4-BE49-F238E27FC236}">
                  <a16:creationId xmlns:a16="http://schemas.microsoft.com/office/drawing/2014/main" id="{B58463AE-BDC7-8E48-815C-0F4009842865}"/>
                </a:ext>
              </a:extLst>
            </p:cNvPr>
            <p:cNvSpPr/>
            <p:nvPr/>
          </p:nvSpPr>
          <p:spPr>
            <a:xfrm>
              <a:off x="558140" y="3301340"/>
              <a:ext cx="1745673" cy="111628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1B343B10-6F2D-4847-8943-B8DBCEA64A13}"/>
                </a:ext>
              </a:extLst>
            </p:cNvPr>
            <p:cNvCxnSpPr/>
            <p:nvPr/>
          </p:nvCxnSpPr>
          <p:spPr>
            <a:xfrm>
              <a:off x="1460665" y="3301340"/>
              <a:ext cx="0" cy="111628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5F3F534-A88E-1C43-BE06-09D0A1213023}"/>
                </a:ext>
              </a:extLst>
            </p:cNvPr>
            <p:cNvSpPr txBox="1"/>
            <p:nvPr/>
          </p:nvSpPr>
          <p:spPr>
            <a:xfrm>
              <a:off x="855023" y="2959358"/>
              <a:ext cx="308758" cy="369332"/>
            </a:xfrm>
            <a:prstGeom prst="rect">
              <a:avLst/>
            </a:prstGeom>
            <a:noFill/>
          </p:spPr>
          <p:txBody>
            <a:bodyPr wrap="square" rtlCol="0">
              <a:spAutoFit/>
            </a:bodyPr>
            <a:lstStyle/>
            <a:p>
              <a:r>
                <a:rPr lang="en-GB" sz="1800" b="0" dirty="0">
                  <a:latin typeface="Times New Roman" panose="02020603050405020304" pitchFamily="18" charset="0"/>
                  <a:cs typeface="Times New Roman" panose="02020603050405020304" pitchFamily="18" charset="0"/>
                </a:rPr>
                <a:t>𝑥</a:t>
              </a:r>
              <a:endParaRPr lang="en-GB" dirty="0"/>
            </a:p>
          </p:txBody>
        </p:sp>
        <p:sp>
          <p:nvSpPr>
            <p:cNvPr id="13" name="TextBox 12">
              <a:extLst>
                <a:ext uri="{FF2B5EF4-FFF2-40B4-BE49-F238E27FC236}">
                  <a16:creationId xmlns:a16="http://schemas.microsoft.com/office/drawing/2014/main" id="{79CB4E3C-1879-1143-9309-7A75F9907ACA}"/>
                </a:ext>
              </a:extLst>
            </p:cNvPr>
            <p:cNvSpPr txBox="1"/>
            <p:nvPr/>
          </p:nvSpPr>
          <p:spPr>
            <a:xfrm>
              <a:off x="1609110" y="2978423"/>
              <a:ext cx="546259" cy="369332"/>
            </a:xfrm>
            <a:prstGeom prst="rect">
              <a:avLst/>
            </a:prstGeom>
            <a:noFill/>
          </p:spPr>
          <p:txBody>
            <a:bodyPr wrap="square" rtlCol="0">
              <a:spAutoFit/>
            </a:bodyPr>
            <a:lstStyle/>
            <a:p>
              <a:r>
                <a:rPr lang="en-GB" dirty="0"/>
                <a:t> + 2</a:t>
              </a:r>
            </a:p>
          </p:txBody>
        </p:sp>
        <p:sp>
          <p:nvSpPr>
            <p:cNvPr id="14" name="TextBox 13">
              <a:extLst>
                <a:ext uri="{FF2B5EF4-FFF2-40B4-BE49-F238E27FC236}">
                  <a16:creationId xmlns:a16="http://schemas.microsoft.com/office/drawing/2014/main" id="{ABF489C1-AE94-DD4B-9AB8-CE0548409769}"/>
                </a:ext>
              </a:extLst>
            </p:cNvPr>
            <p:cNvSpPr txBox="1"/>
            <p:nvPr/>
          </p:nvSpPr>
          <p:spPr>
            <a:xfrm>
              <a:off x="207240" y="3674814"/>
              <a:ext cx="308758" cy="369332"/>
            </a:xfrm>
            <a:prstGeom prst="rect">
              <a:avLst/>
            </a:prstGeom>
            <a:noFill/>
          </p:spPr>
          <p:txBody>
            <a:bodyPr wrap="square" rtlCol="0">
              <a:spAutoFit/>
            </a:bodyPr>
            <a:lstStyle/>
            <a:p>
              <a:r>
                <a:rPr lang="en-GB" dirty="0"/>
                <a:t>6</a:t>
              </a:r>
            </a:p>
          </p:txBody>
        </p:sp>
        <p:sp>
          <p:nvSpPr>
            <p:cNvPr id="15" name="TextBox 14">
              <a:extLst>
                <a:ext uri="{FF2B5EF4-FFF2-40B4-BE49-F238E27FC236}">
                  <a16:creationId xmlns:a16="http://schemas.microsoft.com/office/drawing/2014/main" id="{CF03C9B5-5117-2E4B-BB6F-C8D54C922CE2}"/>
                </a:ext>
              </a:extLst>
            </p:cNvPr>
            <p:cNvSpPr txBox="1"/>
            <p:nvPr/>
          </p:nvSpPr>
          <p:spPr>
            <a:xfrm>
              <a:off x="855023" y="3674814"/>
              <a:ext cx="457197" cy="369332"/>
            </a:xfrm>
            <a:prstGeom prst="rect">
              <a:avLst/>
            </a:prstGeom>
            <a:noFill/>
          </p:spPr>
          <p:txBody>
            <a:bodyPr wrap="square" rtlCol="0">
              <a:spAutoFit/>
            </a:bodyPr>
            <a:lstStyle/>
            <a:p>
              <a:r>
                <a:rPr lang="en-GB" dirty="0"/>
                <a:t>6</a:t>
              </a:r>
              <a:r>
                <a:rPr lang="en-GB" sz="1800" b="0" dirty="0">
                  <a:latin typeface="Times New Roman" panose="02020603050405020304" pitchFamily="18" charset="0"/>
                  <a:cs typeface="Times New Roman" panose="02020603050405020304" pitchFamily="18" charset="0"/>
                </a:rPr>
                <a:t>𝑥</a:t>
              </a:r>
              <a:endParaRPr lang="en-GB" dirty="0"/>
            </a:p>
          </p:txBody>
        </p:sp>
        <p:sp>
          <p:nvSpPr>
            <p:cNvPr id="16" name="TextBox 15">
              <a:extLst>
                <a:ext uri="{FF2B5EF4-FFF2-40B4-BE49-F238E27FC236}">
                  <a16:creationId xmlns:a16="http://schemas.microsoft.com/office/drawing/2014/main" id="{D78AE9A6-42F8-6A4B-852D-FDF803DC9EB6}"/>
                </a:ext>
              </a:extLst>
            </p:cNvPr>
            <p:cNvSpPr txBox="1"/>
            <p:nvPr/>
          </p:nvSpPr>
          <p:spPr>
            <a:xfrm>
              <a:off x="1653641" y="3674814"/>
              <a:ext cx="546258" cy="369332"/>
            </a:xfrm>
            <a:prstGeom prst="rect">
              <a:avLst/>
            </a:prstGeom>
            <a:noFill/>
          </p:spPr>
          <p:txBody>
            <a:bodyPr wrap="square" rtlCol="0">
              <a:spAutoFit/>
            </a:bodyPr>
            <a:lstStyle/>
            <a:p>
              <a:r>
                <a:rPr lang="en-GB" dirty="0"/>
                <a:t>+12</a:t>
              </a:r>
            </a:p>
          </p:txBody>
        </p:sp>
      </p:grpSp>
      <p:grpSp>
        <p:nvGrpSpPr>
          <p:cNvPr id="18" name="Group 17">
            <a:extLst>
              <a:ext uri="{FF2B5EF4-FFF2-40B4-BE49-F238E27FC236}">
                <a16:creationId xmlns:a16="http://schemas.microsoft.com/office/drawing/2014/main" id="{04390C4F-A55A-E441-9649-21A8FAD8E482}"/>
              </a:ext>
            </a:extLst>
          </p:cNvPr>
          <p:cNvGrpSpPr/>
          <p:nvPr/>
        </p:nvGrpSpPr>
        <p:grpSpPr>
          <a:xfrm>
            <a:off x="5834164" y="2064230"/>
            <a:ext cx="2096573" cy="1458263"/>
            <a:chOff x="207240" y="2959358"/>
            <a:chExt cx="2096573" cy="1458263"/>
          </a:xfrm>
        </p:grpSpPr>
        <p:sp>
          <p:nvSpPr>
            <p:cNvPr id="19" name="Rectangle 18">
              <a:extLst>
                <a:ext uri="{FF2B5EF4-FFF2-40B4-BE49-F238E27FC236}">
                  <a16:creationId xmlns:a16="http://schemas.microsoft.com/office/drawing/2014/main" id="{18834DF0-F511-7A46-9DCB-D57F729AE2F7}"/>
                </a:ext>
              </a:extLst>
            </p:cNvPr>
            <p:cNvSpPr/>
            <p:nvPr/>
          </p:nvSpPr>
          <p:spPr>
            <a:xfrm>
              <a:off x="558140" y="3301340"/>
              <a:ext cx="1745673" cy="111628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D48D3E5B-A935-A342-B82F-902811A95CF0}"/>
                </a:ext>
              </a:extLst>
            </p:cNvPr>
            <p:cNvCxnSpPr/>
            <p:nvPr/>
          </p:nvCxnSpPr>
          <p:spPr>
            <a:xfrm>
              <a:off x="1460665" y="3301340"/>
              <a:ext cx="0" cy="1116281"/>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19E4295-A8F0-2C40-8793-E420982559B5}"/>
                </a:ext>
              </a:extLst>
            </p:cNvPr>
            <p:cNvSpPr txBox="1"/>
            <p:nvPr/>
          </p:nvSpPr>
          <p:spPr>
            <a:xfrm>
              <a:off x="855023" y="2959358"/>
              <a:ext cx="308758" cy="369332"/>
            </a:xfrm>
            <a:prstGeom prst="rect">
              <a:avLst/>
            </a:prstGeom>
            <a:noFill/>
          </p:spPr>
          <p:txBody>
            <a:bodyPr wrap="square" rtlCol="0">
              <a:spAutoFit/>
            </a:bodyPr>
            <a:lstStyle/>
            <a:p>
              <a:r>
                <a:rPr lang="en-GB" sz="1800" b="0" dirty="0">
                  <a:latin typeface="Times New Roman" panose="02020603050405020304" pitchFamily="18" charset="0"/>
                  <a:cs typeface="Times New Roman" panose="02020603050405020304" pitchFamily="18" charset="0"/>
                </a:rPr>
                <a:t>𝑥</a:t>
              </a:r>
              <a:endParaRPr lang="en-GB" dirty="0"/>
            </a:p>
          </p:txBody>
        </p:sp>
        <p:sp>
          <p:nvSpPr>
            <p:cNvPr id="22" name="TextBox 21">
              <a:extLst>
                <a:ext uri="{FF2B5EF4-FFF2-40B4-BE49-F238E27FC236}">
                  <a16:creationId xmlns:a16="http://schemas.microsoft.com/office/drawing/2014/main" id="{A1F2DDDF-FD1F-5541-B3F3-E2ECD0749667}"/>
                </a:ext>
              </a:extLst>
            </p:cNvPr>
            <p:cNvSpPr txBox="1"/>
            <p:nvPr/>
          </p:nvSpPr>
          <p:spPr>
            <a:xfrm>
              <a:off x="1609110" y="2978423"/>
              <a:ext cx="546259" cy="369332"/>
            </a:xfrm>
            <a:prstGeom prst="rect">
              <a:avLst/>
            </a:prstGeom>
            <a:noFill/>
          </p:spPr>
          <p:txBody>
            <a:bodyPr wrap="square" rtlCol="0">
              <a:spAutoFit/>
            </a:bodyPr>
            <a:lstStyle/>
            <a:p>
              <a:r>
                <a:rPr lang="en-GB" dirty="0"/>
                <a:t> + 2</a:t>
              </a:r>
            </a:p>
          </p:txBody>
        </p:sp>
        <p:sp>
          <p:nvSpPr>
            <p:cNvPr id="23" name="TextBox 22">
              <a:extLst>
                <a:ext uri="{FF2B5EF4-FFF2-40B4-BE49-F238E27FC236}">
                  <a16:creationId xmlns:a16="http://schemas.microsoft.com/office/drawing/2014/main" id="{6462EDEC-140A-B940-B3E9-35838652B6F8}"/>
                </a:ext>
              </a:extLst>
            </p:cNvPr>
            <p:cNvSpPr txBox="1"/>
            <p:nvPr/>
          </p:nvSpPr>
          <p:spPr>
            <a:xfrm>
              <a:off x="207240" y="3674814"/>
              <a:ext cx="308758" cy="369332"/>
            </a:xfrm>
            <a:prstGeom prst="rect">
              <a:avLst/>
            </a:prstGeom>
            <a:noFill/>
          </p:spPr>
          <p:txBody>
            <a:bodyPr wrap="square" rtlCol="0">
              <a:spAutoFit/>
            </a:bodyPr>
            <a:lstStyle/>
            <a:p>
              <a:r>
                <a:rPr lang="en-GB" dirty="0"/>
                <a:t>6</a:t>
              </a:r>
            </a:p>
          </p:txBody>
        </p:sp>
        <p:sp>
          <p:nvSpPr>
            <p:cNvPr id="24" name="TextBox 23">
              <a:extLst>
                <a:ext uri="{FF2B5EF4-FFF2-40B4-BE49-F238E27FC236}">
                  <a16:creationId xmlns:a16="http://schemas.microsoft.com/office/drawing/2014/main" id="{2117175B-C64E-284D-A9B0-12DA5AECADAC}"/>
                </a:ext>
              </a:extLst>
            </p:cNvPr>
            <p:cNvSpPr txBox="1"/>
            <p:nvPr/>
          </p:nvSpPr>
          <p:spPr>
            <a:xfrm>
              <a:off x="855023" y="3674814"/>
              <a:ext cx="457197" cy="369332"/>
            </a:xfrm>
            <a:prstGeom prst="rect">
              <a:avLst/>
            </a:prstGeom>
            <a:noFill/>
          </p:spPr>
          <p:txBody>
            <a:bodyPr wrap="square" rtlCol="0">
              <a:spAutoFit/>
            </a:bodyPr>
            <a:lstStyle/>
            <a:p>
              <a:r>
                <a:rPr lang="en-GB" dirty="0">
                  <a:solidFill>
                    <a:srgbClr val="FC2C4A"/>
                  </a:solidFill>
                </a:rPr>
                <a:t>18</a:t>
              </a:r>
            </a:p>
          </p:txBody>
        </p:sp>
        <p:sp>
          <p:nvSpPr>
            <p:cNvPr id="25" name="TextBox 24">
              <a:extLst>
                <a:ext uri="{FF2B5EF4-FFF2-40B4-BE49-F238E27FC236}">
                  <a16:creationId xmlns:a16="http://schemas.microsoft.com/office/drawing/2014/main" id="{9BA74F4E-D0E8-154A-816B-5C92349082D2}"/>
                </a:ext>
              </a:extLst>
            </p:cNvPr>
            <p:cNvSpPr txBox="1"/>
            <p:nvPr/>
          </p:nvSpPr>
          <p:spPr>
            <a:xfrm>
              <a:off x="1653641" y="3674814"/>
              <a:ext cx="546258" cy="369332"/>
            </a:xfrm>
            <a:prstGeom prst="rect">
              <a:avLst/>
            </a:prstGeom>
            <a:noFill/>
          </p:spPr>
          <p:txBody>
            <a:bodyPr wrap="square" rtlCol="0">
              <a:spAutoFit/>
            </a:bodyPr>
            <a:lstStyle/>
            <a:p>
              <a:r>
                <a:rPr lang="en-GB" dirty="0"/>
                <a:t>+12</a:t>
              </a:r>
            </a:p>
          </p:txBody>
        </p:sp>
      </p:grpSp>
      <p:grpSp>
        <p:nvGrpSpPr>
          <p:cNvPr id="38" name="Group 37">
            <a:extLst>
              <a:ext uri="{FF2B5EF4-FFF2-40B4-BE49-F238E27FC236}">
                <a16:creationId xmlns:a16="http://schemas.microsoft.com/office/drawing/2014/main" id="{A847E1CB-802F-054F-993A-3985A0020E0D}"/>
              </a:ext>
            </a:extLst>
          </p:cNvPr>
          <p:cNvGrpSpPr/>
          <p:nvPr/>
        </p:nvGrpSpPr>
        <p:grpSpPr>
          <a:xfrm>
            <a:off x="3052470" y="2064230"/>
            <a:ext cx="2096573" cy="1458263"/>
            <a:chOff x="3052470" y="2064230"/>
            <a:chExt cx="2096573" cy="1458263"/>
          </a:xfrm>
        </p:grpSpPr>
        <p:sp>
          <p:nvSpPr>
            <p:cNvPr id="27" name="Rectangle 26">
              <a:extLst>
                <a:ext uri="{FF2B5EF4-FFF2-40B4-BE49-F238E27FC236}">
                  <a16:creationId xmlns:a16="http://schemas.microsoft.com/office/drawing/2014/main" id="{330A501B-54D7-F647-BBE8-C2D906991466}"/>
                </a:ext>
              </a:extLst>
            </p:cNvPr>
            <p:cNvSpPr/>
            <p:nvPr/>
          </p:nvSpPr>
          <p:spPr>
            <a:xfrm>
              <a:off x="3403370" y="2406212"/>
              <a:ext cx="1745673" cy="111628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96DDB007-64AA-0549-91B1-7BCCF210723E}"/>
                </a:ext>
              </a:extLst>
            </p:cNvPr>
            <p:cNvCxnSpPr/>
            <p:nvPr/>
          </p:nvCxnSpPr>
          <p:spPr>
            <a:xfrm>
              <a:off x="4305895" y="2406212"/>
              <a:ext cx="0" cy="1116281"/>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8CF291B-9449-4441-AE42-DAE57F58EAD0}"/>
                </a:ext>
              </a:extLst>
            </p:cNvPr>
            <p:cNvSpPr txBox="1"/>
            <p:nvPr/>
          </p:nvSpPr>
          <p:spPr>
            <a:xfrm>
              <a:off x="3700253" y="2064230"/>
              <a:ext cx="308758" cy="369332"/>
            </a:xfrm>
            <a:prstGeom prst="rect">
              <a:avLst/>
            </a:prstGeom>
            <a:noFill/>
          </p:spPr>
          <p:txBody>
            <a:bodyPr wrap="square" rtlCol="0">
              <a:spAutoFit/>
            </a:bodyPr>
            <a:lstStyle/>
            <a:p>
              <a:r>
                <a:rPr lang="en-GB" dirty="0">
                  <a:solidFill>
                    <a:srgbClr val="FF0000"/>
                  </a:solidFill>
                </a:rPr>
                <a:t>5</a:t>
              </a:r>
            </a:p>
          </p:txBody>
        </p:sp>
        <p:sp>
          <p:nvSpPr>
            <p:cNvPr id="30" name="TextBox 29">
              <a:extLst>
                <a:ext uri="{FF2B5EF4-FFF2-40B4-BE49-F238E27FC236}">
                  <a16:creationId xmlns:a16="http://schemas.microsoft.com/office/drawing/2014/main" id="{1677DB55-2DEA-2743-9129-1097A6CC6B51}"/>
                </a:ext>
              </a:extLst>
            </p:cNvPr>
            <p:cNvSpPr txBox="1"/>
            <p:nvPr/>
          </p:nvSpPr>
          <p:spPr>
            <a:xfrm>
              <a:off x="4454340" y="2083295"/>
              <a:ext cx="546259" cy="369332"/>
            </a:xfrm>
            <a:prstGeom prst="rect">
              <a:avLst/>
            </a:prstGeom>
            <a:noFill/>
          </p:spPr>
          <p:txBody>
            <a:bodyPr wrap="square" rtlCol="0">
              <a:spAutoFit/>
            </a:bodyPr>
            <a:lstStyle/>
            <a:p>
              <a:r>
                <a:rPr lang="en-GB" dirty="0"/>
                <a:t> + 2</a:t>
              </a:r>
            </a:p>
          </p:txBody>
        </p:sp>
        <p:sp>
          <p:nvSpPr>
            <p:cNvPr id="31" name="TextBox 30">
              <a:extLst>
                <a:ext uri="{FF2B5EF4-FFF2-40B4-BE49-F238E27FC236}">
                  <a16:creationId xmlns:a16="http://schemas.microsoft.com/office/drawing/2014/main" id="{8A10B5EE-CAA3-2047-87F4-9CA210D242B6}"/>
                </a:ext>
              </a:extLst>
            </p:cNvPr>
            <p:cNvSpPr txBox="1"/>
            <p:nvPr/>
          </p:nvSpPr>
          <p:spPr>
            <a:xfrm>
              <a:off x="3052470" y="2779686"/>
              <a:ext cx="308758" cy="369332"/>
            </a:xfrm>
            <a:prstGeom prst="rect">
              <a:avLst/>
            </a:prstGeom>
            <a:noFill/>
          </p:spPr>
          <p:txBody>
            <a:bodyPr wrap="square" rtlCol="0">
              <a:spAutoFit/>
            </a:bodyPr>
            <a:lstStyle/>
            <a:p>
              <a:r>
                <a:rPr lang="en-GB" dirty="0"/>
                <a:t>6</a:t>
              </a:r>
            </a:p>
          </p:txBody>
        </p:sp>
        <p:sp>
          <p:nvSpPr>
            <p:cNvPr id="32" name="TextBox 31">
              <a:extLst>
                <a:ext uri="{FF2B5EF4-FFF2-40B4-BE49-F238E27FC236}">
                  <a16:creationId xmlns:a16="http://schemas.microsoft.com/office/drawing/2014/main" id="{BC0958E7-96DC-924B-AB35-0335D90C4700}"/>
                </a:ext>
              </a:extLst>
            </p:cNvPr>
            <p:cNvSpPr txBox="1"/>
            <p:nvPr/>
          </p:nvSpPr>
          <p:spPr>
            <a:xfrm>
              <a:off x="3620774" y="2779686"/>
              <a:ext cx="642977" cy="369332"/>
            </a:xfrm>
            <a:prstGeom prst="rect">
              <a:avLst/>
            </a:prstGeom>
            <a:noFill/>
          </p:spPr>
          <p:txBody>
            <a:bodyPr wrap="square" rtlCol="0">
              <a:spAutoFit/>
            </a:bodyPr>
            <a:lstStyle/>
            <a:p>
              <a:r>
                <a:rPr lang="en-GB" dirty="0"/>
                <a:t>6 × </a:t>
              </a:r>
              <a:r>
                <a:rPr lang="en-GB" dirty="0">
                  <a:solidFill>
                    <a:srgbClr val="FF0000"/>
                  </a:solidFill>
                </a:rPr>
                <a:t>5</a:t>
              </a:r>
            </a:p>
          </p:txBody>
        </p:sp>
        <p:sp>
          <p:nvSpPr>
            <p:cNvPr id="33" name="TextBox 32">
              <a:extLst>
                <a:ext uri="{FF2B5EF4-FFF2-40B4-BE49-F238E27FC236}">
                  <a16:creationId xmlns:a16="http://schemas.microsoft.com/office/drawing/2014/main" id="{72E39768-C147-1343-9427-A8320B44A76D}"/>
                </a:ext>
              </a:extLst>
            </p:cNvPr>
            <p:cNvSpPr txBox="1"/>
            <p:nvPr/>
          </p:nvSpPr>
          <p:spPr>
            <a:xfrm>
              <a:off x="4498871" y="2779686"/>
              <a:ext cx="546258" cy="369332"/>
            </a:xfrm>
            <a:prstGeom prst="rect">
              <a:avLst/>
            </a:prstGeom>
            <a:noFill/>
          </p:spPr>
          <p:txBody>
            <a:bodyPr wrap="square" rtlCol="0">
              <a:spAutoFit/>
            </a:bodyPr>
            <a:lstStyle/>
            <a:p>
              <a:r>
                <a:rPr lang="en-GB" dirty="0"/>
                <a:t>+12</a:t>
              </a:r>
            </a:p>
          </p:txBody>
        </p:sp>
      </p:grpSp>
      <p:sp>
        <p:nvSpPr>
          <p:cNvPr id="34" name="TextBox 33">
            <a:extLst>
              <a:ext uri="{FF2B5EF4-FFF2-40B4-BE49-F238E27FC236}">
                <a16:creationId xmlns:a16="http://schemas.microsoft.com/office/drawing/2014/main" id="{A8F17144-041C-DC4B-9AE0-25AC93A9B5A6}"/>
              </a:ext>
            </a:extLst>
          </p:cNvPr>
          <p:cNvSpPr txBox="1"/>
          <p:nvPr/>
        </p:nvSpPr>
        <p:spPr>
          <a:xfrm>
            <a:off x="3052470" y="3895967"/>
            <a:ext cx="3090451"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 5 + 6 × 2 = 30 + 12 = 42</a:t>
            </a:r>
          </a:p>
          <a:p>
            <a:pPr algn="ctr"/>
            <a:r>
              <a:rPr lang="en-GB" dirty="0">
                <a:latin typeface="Arial" panose="020B0604020202020204" pitchFamily="34" charset="0"/>
                <a:cs typeface="Arial" panose="020B0604020202020204" pitchFamily="34" charset="0"/>
              </a:rPr>
              <a:t>or</a:t>
            </a:r>
          </a:p>
          <a:p>
            <a:r>
              <a:rPr lang="en-GB" dirty="0">
                <a:latin typeface="Arial" panose="020B0604020202020204" pitchFamily="34" charset="0"/>
                <a:cs typeface="Arial" panose="020B0604020202020204" pitchFamily="34" charset="0"/>
              </a:rPr>
              <a:t>6 × 7 = 42</a:t>
            </a:r>
          </a:p>
          <a:p>
            <a:pPr algn="ctr"/>
            <a:endParaRPr lang="en-GB" dirty="0"/>
          </a:p>
        </p:txBody>
      </p:sp>
      <p:sp>
        <p:nvSpPr>
          <p:cNvPr id="35" name="TextBox 34">
            <a:extLst>
              <a:ext uri="{FF2B5EF4-FFF2-40B4-BE49-F238E27FC236}">
                <a16:creationId xmlns:a16="http://schemas.microsoft.com/office/drawing/2014/main" id="{CFE5AEFF-7C39-4244-9728-002F76AA11C2}"/>
              </a:ext>
            </a:extLst>
          </p:cNvPr>
          <p:cNvSpPr txBox="1"/>
          <p:nvPr/>
        </p:nvSpPr>
        <p:spPr>
          <a:xfrm>
            <a:off x="6455803" y="3882920"/>
            <a:ext cx="204453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a:t>
            </a:r>
            <a:r>
              <a:rPr lang="en-GB" dirty="0">
                <a:latin typeface="Times New Roman" panose="02020603050405020304" pitchFamily="18" charset="0"/>
                <a:cs typeface="Times New Roman" panose="02020603050405020304" pitchFamily="18" charset="0"/>
              </a:rPr>
              <a:t>𝑥</a:t>
            </a:r>
            <a:r>
              <a:rPr lang="en-GB" dirty="0"/>
              <a:t> </a:t>
            </a:r>
            <a:r>
              <a:rPr lang="en-GB" dirty="0">
                <a:latin typeface="Arial" panose="020B0604020202020204" pitchFamily="34" charset="0"/>
                <a:cs typeface="Arial" panose="020B0604020202020204" pitchFamily="34" charset="0"/>
              </a:rPr>
              <a:t>= 18</a:t>
            </a:r>
          </a:p>
          <a:p>
            <a:r>
              <a:rPr lang="en-GB" dirty="0"/>
              <a:t>  </a:t>
            </a:r>
            <a:r>
              <a:rPr lang="en-GB" dirty="0">
                <a:latin typeface="Times New Roman" panose="02020603050405020304" pitchFamily="18" charset="0"/>
                <a:cs typeface="Times New Roman" panose="02020603050405020304" pitchFamily="18" charset="0"/>
              </a:rPr>
              <a:t>𝑥</a:t>
            </a:r>
            <a:r>
              <a:rPr lang="en-GB" dirty="0"/>
              <a:t> </a:t>
            </a:r>
            <a:r>
              <a:rPr lang="en-GB" dirty="0">
                <a:latin typeface="Arial" panose="020B0604020202020204" pitchFamily="34" charset="0"/>
                <a:cs typeface="Arial" panose="020B0604020202020204" pitchFamily="34" charset="0"/>
              </a:rPr>
              <a:t>= 3</a:t>
            </a:r>
          </a:p>
        </p:txBody>
      </p:sp>
      <p:sp>
        <p:nvSpPr>
          <p:cNvPr id="36" name="TextBox 35">
            <a:extLst>
              <a:ext uri="{FF2B5EF4-FFF2-40B4-BE49-F238E27FC236}">
                <a16:creationId xmlns:a16="http://schemas.microsoft.com/office/drawing/2014/main" id="{C116D4DB-3D28-8749-8361-A709ED1A23AB}"/>
              </a:ext>
            </a:extLst>
          </p:cNvPr>
          <p:cNvSpPr txBox="1"/>
          <p:nvPr/>
        </p:nvSpPr>
        <p:spPr>
          <a:xfrm>
            <a:off x="6142922" y="1353787"/>
            <a:ext cx="2543878" cy="646331"/>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Q3. If the area is 30, what is </a:t>
            </a:r>
            <a:r>
              <a:rPr lang="en-GB" dirty="0">
                <a:latin typeface="Times New Roman" panose="02020603050405020304" pitchFamily="18" charset="0"/>
                <a:cs typeface="Times New Roman" panose="02020603050405020304" pitchFamily="18" charset="0"/>
              </a:rPr>
              <a:t>𝑥</a:t>
            </a:r>
            <a:r>
              <a:rPr lang="en-GB" dirty="0">
                <a:solidFill>
                  <a:prstClr val="black"/>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A62E5A8-6C4A-9244-8822-FB05D7635F56}"/>
              </a:ext>
            </a:extLst>
          </p:cNvPr>
          <p:cNvSpPr txBox="1"/>
          <p:nvPr/>
        </p:nvSpPr>
        <p:spPr>
          <a:xfrm>
            <a:off x="3403370" y="1353787"/>
            <a:ext cx="194052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Q2. </a:t>
            </a:r>
            <a:r>
              <a:rPr lang="en-GB" dirty="0">
                <a:solidFill>
                  <a:prstClr val="black"/>
                </a:solidFill>
                <a:latin typeface="Arial" panose="020B0604020202020204" pitchFamily="34" charset="0"/>
                <a:cs typeface="Arial" panose="020B0604020202020204" pitchFamily="34" charset="0"/>
              </a:rPr>
              <a:t>If </a:t>
            </a:r>
            <a:r>
              <a:rPr lang="en-GB" dirty="0">
                <a:latin typeface="Times New Roman" panose="02020603050405020304" pitchFamily="18" charset="0"/>
                <a:cs typeface="Times New Roman" panose="02020603050405020304" pitchFamily="18" charset="0"/>
              </a:rPr>
              <a:t>𝑥</a:t>
            </a:r>
            <a:r>
              <a:rPr lang="en-GB" dirty="0">
                <a:solidFill>
                  <a:prstClr val="black"/>
                </a:solidFill>
                <a:latin typeface="Calibri"/>
              </a:rPr>
              <a:t> </a:t>
            </a:r>
            <a:r>
              <a:rPr lang="en-GB" dirty="0">
                <a:solidFill>
                  <a:prstClr val="black"/>
                </a:solidFill>
                <a:latin typeface="Arial" panose="020B0604020202020204" pitchFamily="34" charset="0"/>
                <a:cs typeface="Arial" panose="020B0604020202020204" pitchFamily="34" charset="0"/>
              </a:rPr>
              <a:t>= 5, what is the area?</a:t>
            </a:r>
            <a:endParaRPr lang="en-GB"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4F7F50FE-CE17-6449-A2C9-7BFF537DC6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710D0E-F4A6-DB4F-B8E8-62AB7DF2D337}"/>
              </a:ext>
            </a:extLst>
          </p:cNvPr>
          <p:cNvSpPr>
            <a:spLocks noGrp="1"/>
          </p:cNvSpPr>
          <p:nvPr>
            <p:ph type="sldNum" sz="quarter" idx="12"/>
          </p:nvPr>
        </p:nvSpPr>
        <p:spPr/>
        <p:txBody>
          <a:bodyPr/>
          <a:lstStyle/>
          <a:p>
            <a:fld id="{86559B94-FB6D-C74C-9787-3307A060A93C}" type="slidenum">
              <a:rPr lang="en-US" smtClean="0"/>
              <a:t>49</a:t>
            </a:fld>
            <a:endParaRPr lang="en-US"/>
          </a:p>
        </p:txBody>
      </p:sp>
    </p:spTree>
    <p:extLst>
      <p:ext uri="{BB962C8B-B14F-4D97-AF65-F5344CB8AC3E}">
        <p14:creationId xmlns:p14="http://schemas.microsoft.com/office/powerpoint/2010/main" val="40327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EF52-7763-5A4C-8B87-148660CEA3FC}"/>
              </a:ext>
            </a:extLst>
          </p:cNvPr>
          <p:cNvSpPr>
            <a:spLocks noGrp="1"/>
          </p:cNvSpPr>
          <p:nvPr>
            <p:ph type="title"/>
          </p:nvPr>
        </p:nvSpPr>
        <p:spPr>
          <a:xfrm>
            <a:off x="234000" y="457398"/>
            <a:ext cx="8437563" cy="699425"/>
          </a:xfrm>
        </p:spPr>
        <p:txBody>
          <a:bodyPr>
            <a:normAutofit/>
          </a:bodyPr>
          <a:lstStyle/>
          <a:p>
            <a:r>
              <a:rPr lang="en-GB" sz="2400" dirty="0">
                <a:solidFill>
                  <a:srgbClr val="E62247"/>
                </a:solidFill>
              </a:rPr>
              <a:t>Gap task between Modules 3 and 4</a:t>
            </a:r>
          </a:p>
        </p:txBody>
      </p:sp>
      <p:sp>
        <p:nvSpPr>
          <p:cNvPr id="5" name="Text Placeholder 4">
            <a:extLst>
              <a:ext uri="{FF2B5EF4-FFF2-40B4-BE49-F238E27FC236}">
                <a16:creationId xmlns:a16="http://schemas.microsoft.com/office/drawing/2014/main" id="{71B8D2E1-0F03-8540-A4F5-8EC6B8BE4C96}"/>
              </a:ext>
            </a:extLst>
          </p:cNvPr>
          <p:cNvSpPr>
            <a:spLocks noGrp="1"/>
          </p:cNvSpPr>
          <p:nvPr>
            <p:ph type="body" sz="quarter" idx="12"/>
          </p:nvPr>
        </p:nvSpPr>
        <p:spPr/>
        <p:txBody>
          <a:bodyPr/>
          <a:lstStyle/>
          <a:p>
            <a:r>
              <a:rPr lang="en-GB" sz="2000" dirty="0"/>
              <a:t>(Essential) Watch this video </a:t>
            </a:r>
            <a:r>
              <a:rPr lang="en-GB" sz="2000" b="1" dirty="0"/>
              <a:t>“What we’ve got wrong about learning mathematics” </a:t>
            </a:r>
            <a:r>
              <a:rPr lang="en-GB" sz="2000" dirty="0">
                <a:hlinkClick r:id="rId3"/>
              </a:rPr>
              <a:t>https://www.youtube.com/watch?v=-Gajs_UNItU</a:t>
            </a:r>
            <a:endParaRPr lang="en-GB" sz="2000" dirty="0"/>
          </a:p>
          <a:p>
            <a:endParaRPr lang="en-GB" sz="2000" dirty="0"/>
          </a:p>
          <a:p>
            <a:r>
              <a:rPr lang="en-GB" sz="2000" dirty="0"/>
              <a:t>(Optional) – Simultaneous equations for reception children (minutes 13 to 17 approx.) </a:t>
            </a:r>
            <a:r>
              <a:rPr lang="en-GB" sz="2000" u="sng" dirty="0">
                <a:hlinkClick r:id="rId4"/>
              </a:rPr>
              <a:t>https://www.youtube.com/watch?v=TvcM7GnY61U</a:t>
            </a:r>
            <a:r>
              <a:rPr lang="en-GB" sz="2000" dirty="0"/>
              <a:t> </a:t>
            </a:r>
          </a:p>
          <a:p>
            <a:endParaRPr lang="en-GB" sz="2000" dirty="0"/>
          </a:p>
        </p:txBody>
      </p:sp>
      <p:sp>
        <p:nvSpPr>
          <p:cNvPr id="2" name="Footer Placeholder 1">
            <a:extLst>
              <a:ext uri="{FF2B5EF4-FFF2-40B4-BE49-F238E27FC236}">
                <a16:creationId xmlns:a16="http://schemas.microsoft.com/office/drawing/2014/main" id="{4EF83082-AAD2-884E-82B2-FAD6E890A41B}"/>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CF3D5244-6BA6-3B4A-B872-54CFBA377952}"/>
              </a:ext>
            </a:extLst>
          </p:cNvPr>
          <p:cNvSpPr>
            <a:spLocks noGrp="1"/>
          </p:cNvSpPr>
          <p:nvPr>
            <p:ph type="sldNum" sz="quarter" idx="11"/>
          </p:nvPr>
        </p:nvSpPr>
        <p:spPr/>
        <p:txBody>
          <a:bodyPr/>
          <a:lstStyle/>
          <a:p>
            <a:fld id="{DA2C159E-F13C-4A85-9A41-E7669D3E0D70}" type="slidenum">
              <a:rPr lang="en-GB" smtClean="0"/>
              <a:pPr/>
              <a:t>5</a:t>
            </a:fld>
            <a:endParaRPr lang="en-GB"/>
          </a:p>
        </p:txBody>
      </p:sp>
    </p:spTree>
    <p:extLst>
      <p:ext uri="{BB962C8B-B14F-4D97-AF65-F5344CB8AC3E}">
        <p14:creationId xmlns:p14="http://schemas.microsoft.com/office/powerpoint/2010/main" val="1070139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3D6-97DF-A349-B05C-DE3A34926041}"/>
              </a:ext>
            </a:extLst>
          </p:cNvPr>
          <p:cNvSpPr>
            <a:spLocks noGrp="1"/>
          </p:cNvSpPr>
          <p:nvPr>
            <p:ph type="title"/>
          </p:nvPr>
        </p:nvSpPr>
        <p:spPr/>
        <p:txBody>
          <a:bodyPr/>
          <a:lstStyle/>
          <a:p>
            <a:pPr algn="l"/>
            <a:r>
              <a:rPr lang="en-GB" sz="2000" b="1" dirty="0">
                <a:solidFill>
                  <a:srgbClr val="E62247"/>
                </a:solidFill>
                <a:latin typeface="Arial" panose="020B0604020202020204" pitchFamily="34" charset="0"/>
                <a:cs typeface="Arial" panose="020B0604020202020204" pitchFamily="34" charset="0"/>
              </a:rPr>
              <a:t>Finally…</a:t>
            </a:r>
          </a:p>
        </p:txBody>
      </p:sp>
      <p:sp>
        <p:nvSpPr>
          <p:cNvPr id="3" name="Text Placeholder 2">
            <a:extLst>
              <a:ext uri="{FF2B5EF4-FFF2-40B4-BE49-F238E27FC236}">
                <a16:creationId xmlns:a16="http://schemas.microsoft.com/office/drawing/2014/main" id="{FEFE94BF-D291-AC43-BB29-CE8F4659897C}"/>
              </a:ext>
            </a:extLst>
          </p:cNvPr>
          <p:cNvSpPr>
            <a:spLocks noGrp="1"/>
          </p:cNvSpPr>
          <p:nvPr>
            <p:ph type="body" idx="1"/>
          </p:nvPr>
        </p:nvSpPr>
        <p:spPr/>
        <p:txBody>
          <a:bodyPr/>
          <a:lstStyle/>
          <a:p>
            <a:pPr marL="85725" indent="0">
              <a:buNone/>
            </a:pPr>
            <a:r>
              <a:rPr lang="en-GB" dirty="0">
                <a:latin typeface="Arial" panose="020B0604020202020204" pitchFamily="34" charset="0"/>
                <a:cs typeface="Arial" panose="020B0604020202020204" pitchFamily="34" charset="0"/>
              </a:rPr>
              <a:t>Before you try any of this with your students, </a:t>
            </a:r>
            <a:r>
              <a:rPr lang="en-GB" dirty="0" err="1">
                <a:latin typeface="Arial" panose="020B0604020202020204" pitchFamily="34" charset="0"/>
                <a:cs typeface="Arial" panose="020B0604020202020204" pitchFamily="34" charset="0"/>
              </a:rPr>
              <a:t>CfEM</a:t>
            </a:r>
            <a:r>
              <a:rPr lang="en-GB" dirty="0">
                <a:latin typeface="Arial" panose="020B0604020202020204" pitchFamily="34" charset="0"/>
                <a:cs typeface="Arial" panose="020B0604020202020204" pitchFamily="34" charset="0"/>
              </a:rPr>
              <a:t> teachers recommend that:</a:t>
            </a:r>
          </a:p>
          <a:p>
            <a:r>
              <a:rPr lang="en-GB" dirty="0">
                <a:latin typeface="Arial" panose="020B0604020202020204" pitchFamily="34" charset="0"/>
                <a:cs typeface="Arial" panose="020B0604020202020204" pitchFamily="34" charset="0"/>
              </a:rPr>
              <a:t>you and your colleagues work collaboratively with the ideas until you are all confident in their use.</a:t>
            </a:r>
          </a:p>
          <a:p>
            <a:r>
              <a:rPr lang="en-GB" dirty="0">
                <a:latin typeface="Arial" panose="020B0604020202020204" pitchFamily="34" charset="0"/>
                <a:cs typeface="Arial" panose="020B0604020202020204" pitchFamily="34" charset="0"/>
              </a:rPr>
              <a:t>you don’t rush students – allow plenty of thinking time. </a:t>
            </a:r>
          </a:p>
          <a:p>
            <a:endParaRPr lang="en-GB" dirty="0"/>
          </a:p>
        </p:txBody>
      </p:sp>
      <p:sp>
        <p:nvSpPr>
          <p:cNvPr id="4" name="Slide Number Placeholder 3">
            <a:extLst>
              <a:ext uri="{FF2B5EF4-FFF2-40B4-BE49-F238E27FC236}">
                <a16:creationId xmlns:a16="http://schemas.microsoft.com/office/drawing/2014/main" id="{66C26131-5538-094F-B03E-55FF70C7D9BE}"/>
              </a:ext>
            </a:extLst>
          </p:cNvPr>
          <p:cNvSpPr>
            <a:spLocks noGrp="1"/>
          </p:cNvSpPr>
          <p:nvPr>
            <p:ph type="sldNum" idx="12"/>
          </p:nvPr>
        </p:nvSpPr>
        <p:spPr/>
        <p:txBody>
          <a:bodyPr/>
          <a:lstStyle/>
          <a:p>
            <a:fld id="{00000000-1234-1234-1234-123412341234}" type="slidenum">
              <a:rPr lang="en-GB" smtClean="0"/>
              <a:pPr/>
              <a:t>50</a:t>
            </a:fld>
            <a:endParaRPr lang="en-GB"/>
          </a:p>
        </p:txBody>
      </p:sp>
    </p:spTree>
    <p:extLst>
      <p:ext uri="{BB962C8B-B14F-4D97-AF65-F5344CB8AC3E}">
        <p14:creationId xmlns:p14="http://schemas.microsoft.com/office/powerpoint/2010/main" val="2619480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07</a:t>
            </a:r>
          </a:p>
        </p:txBody>
      </p:sp>
      <p:sp>
        <p:nvSpPr>
          <p:cNvPr id="5" name="Subtitle 4"/>
          <p:cNvSpPr>
            <a:spLocks noGrp="1"/>
          </p:cNvSpPr>
          <p:nvPr>
            <p:ph type="subTitle" idx="1"/>
          </p:nvPr>
        </p:nvSpPr>
        <p:spPr/>
        <p:txBody>
          <a:bodyPr>
            <a:normAutofit/>
          </a:bodyPr>
          <a:lstStyle/>
          <a:p>
            <a:r>
              <a:rPr lang="en-GB" dirty="0"/>
              <a:t>Multiple representations</a:t>
            </a:r>
          </a:p>
        </p:txBody>
      </p:sp>
    </p:spTree>
    <p:extLst>
      <p:ext uri="{BB962C8B-B14F-4D97-AF65-F5344CB8AC3E}">
        <p14:creationId xmlns:p14="http://schemas.microsoft.com/office/powerpoint/2010/main" val="3099488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3F3B-A9DF-4A41-B023-254FB2F37572}"/>
              </a:ext>
            </a:extLst>
          </p:cNvPr>
          <p:cNvSpPr>
            <a:spLocks noGrp="1"/>
          </p:cNvSpPr>
          <p:nvPr>
            <p:ph type="title"/>
          </p:nvPr>
        </p:nvSpPr>
        <p:spPr/>
        <p:txBody>
          <a:bodyPr>
            <a:normAutofit/>
          </a:bodyPr>
          <a:lstStyle/>
          <a:p>
            <a:pPr algn="l"/>
            <a:r>
              <a:rPr lang="en-GB" sz="2000" b="1" dirty="0">
                <a:solidFill>
                  <a:srgbClr val="E62247"/>
                </a:solidFill>
                <a:latin typeface="Arial" panose="020B0604020202020204" pitchFamily="34" charset="0"/>
                <a:cs typeface="Arial" panose="020B0604020202020204" pitchFamily="34" charset="0"/>
              </a:rPr>
              <a:t>Conceptual variation</a:t>
            </a:r>
          </a:p>
        </p:txBody>
      </p:sp>
      <p:sp>
        <p:nvSpPr>
          <p:cNvPr id="3" name="Content Placeholder 2">
            <a:extLst>
              <a:ext uri="{FF2B5EF4-FFF2-40B4-BE49-F238E27FC236}">
                <a16:creationId xmlns:a16="http://schemas.microsoft.com/office/drawing/2014/main" id="{57B0111C-B692-A244-822A-EE60CDF86A64}"/>
              </a:ext>
            </a:extLst>
          </p:cNvPr>
          <p:cNvSpPr>
            <a:spLocks noGrp="1"/>
          </p:cNvSpPr>
          <p:nvPr>
            <p:ph idx="1"/>
          </p:nvPr>
        </p:nvSpPr>
        <p:spPr/>
        <p:txBody>
          <a:bodyPr>
            <a:normAutofit/>
          </a:bodyPr>
          <a:lstStyle/>
          <a:p>
            <a:r>
              <a:rPr lang="en-GB" b="1" dirty="0">
                <a:latin typeface="Arial" panose="020B0604020202020204" pitchFamily="34" charset="0"/>
                <a:cs typeface="Arial" panose="020B0604020202020204" pitchFamily="34" charset="0"/>
              </a:rPr>
              <a:t>Conceptual variation</a:t>
            </a:r>
            <a:r>
              <a:rPr lang="en-GB" dirty="0">
                <a:latin typeface="Arial" panose="020B0604020202020204" pitchFamily="34" charset="0"/>
                <a:cs typeface="Arial" panose="020B0604020202020204" pitchFamily="34" charset="0"/>
              </a:rPr>
              <a:t> offers students several ways of looking at  a given concept or algorithm. </a:t>
            </a:r>
          </a:p>
          <a:p>
            <a:r>
              <a:rPr lang="en-GB" dirty="0">
                <a:latin typeface="Arial" panose="020B0604020202020204" pitchFamily="34" charset="0"/>
                <a:cs typeface="Arial" panose="020B0604020202020204" pitchFamily="34" charset="0"/>
              </a:rPr>
              <a:t>This session explores activities which exemplify conceptual variation. </a:t>
            </a:r>
          </a:p>
          <a:p>
            <a:r>
              <a:rPr lang="en-GB" dirty="0">
                <a:latin typeface="Arial" panose="020B0604020202020204" pitchFamily="34" charset="0"/>
                <a:cs typeface="Arial" panose="020B0604020202020204" pitchFamily="34" charset="0"/>
              </a:rPr>
              <a:t>They give a student who doesn't know some of the underpinning ideas a sideways route into new concepts.</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4719BE38-4B04-7B4D-A296-CF932DBA1CAC}"/>
              </a:ext>
            </a:extLst>
          </p:cNvPr>
          <p:cNvSpPr>
            <a:spLocks noGrp="1"/>
          </p:cNvSpPr>
          <p:nvPr>
            <p:ph type="sldNum" sz="quarter" idx="12"/>
          </p:nvPr>
        </p:nvSpPr>
        <p:spPr/>
        <p:txBody>
          <a:bodyPr/>
          <a:lstStyle/>
          <a:p>
            <a:fld id="{86559B94-FB6D-C74C-9787-3307A060A93C}" type="slidenum">
              <a:rPr lang="en-US" smtClean="0"/>
              <a:t>52</a:t>
            </a:fld>
            <a:endParaRPr lang="en-US"/>
          </a:p>
        </p:txBody>
      </p:sp>
      <p:sp>
        <p:nvSpPr>
          <p:cNvPr id="5" name="Footer Placeholder 4">
            <a:extLst>
              <a:ext uri="{FF2B5EF4-FFF2-40B4-BE49-F238E27FC236}">
                <a16:creationId xmlns:a16="http://schemas.microsoft.com/office/drawing/2014/main" id="{548F45F4-8306-FA48-87FF-8401936E164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741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CC52-627B-0645-874C-71B45BDDCB2B}"/>
              </a:ext>
            </a:extLst>
          </p:cNvPr>
          <p:cNvSpPr>
            <a:spLocks noGrp="1"/>
          </p:cNvSpPr>
          <p:nvPr>
            <p:ph type="title"/>
          </p:nvPr>
        </p:nvSpPr>
        <p:spPr>
          <a:xfrm>
            <a:off x="457200" y="205979"/>
            <a:ext cx="8581292" cy="857250"/>
          </a:xfrm>
        </p:spPr>
        <p:txBody>
          <a:bodyPr>
            <a:noAutofit/>
          </a:bodyPr>
          <a:lstStyle/>
          <a:p>
            <a:pPr algn="l"/>
            <a:r>
              <a:rPr lang="en-GB" sz="2000" b="1" dirty="0">
                <a:solidFill>
                  <a:srgbClr val="E62247"/>
                </a:solidFill>
                <a:latin typeface="Arial" panose="020B0604020202020204" pitchFamily="34" charset="0"/>
                <a:cs typeface="Arial" panose="020B0604020202020204" pitchFamily="34" charset="0"/>
              </a:rPr>
              <a:t>Exploring activities involving multiple representations</a:t>
            </a:r>
          </a:p>
        </p:txBody>
      </p:sp>
      <p:sp>
        <p:nvSpPr>
          <p:cNvPr id="3" name="Content Placeholder 2">
            <a:extLst>
              <a:ext uri="{FF2B5EF4-FFF2-40B4-BE49-F238E27FC236}">
                <a16:creationId xmlns:a16="http://schemas.microsoft.com/office/drawing/2014/main" id="{D6449C78-8576-3047-8549-B3810907A710}"/>
              </a:ext>
            </a:extLst>
          </p:cNvPr>
          <p:cNvSpPr>
            <a:spLocks noGrp="1"/>
          </p:cNvSpPr>
          <p:nvPr>
            <p:ph idx="1"/>
          </p:nvPr>
        </p:nvSpPr>
        <p:spPr/>
        <p:txBody>
          <a:bodyPr>
            <a:normAutofit fontScale="77500" lnSpcReduction="20000"/>
          </a:bodyPr>
          <a:lstStyle/>
          <a:p>
            <a:r>
              <a:rPr lang="en-GB" dirty="0">
                <a:latin typeface="Arial" panose="020B0604020202020204" pitchFamily="34" charset="0"/>
                <a:cs typeface="Arial" panose="020B0604020202020204" pitchFamily="34" charset="0"/>
              </a:rPr>
              <a:t>Teachers divide into groups of four. Each four splits into pairs (Pair 1 and Pair 2). </a:t>
            </a:r>
          </a:p>
          <a:p>
            <a:r>
              <a:rPr lang="en-GB" dirty="0">
                <a:latin typeface="Arial" panose="020B0604020202020204" pitchFamily="34" charset="0"/>
                <a:cs typeface="Arial" panose="020B0604020202020204" pitchFamily="34" charset="0"/>
              </a:rPr>
              <a:t>Pair 1 explores ILIM N1 Ordering fractions and decimals (20 mins)</a:t>
            </a:r>
          </a:p>
          <a:p>
            <a:r>
              <a:rPr lang="en-GB" dirty="0">
                <a:latin typeface="Arial" panose="020B0604020202020204" pitchFamily="34" charset="0"/>
                <a:cs typeface="Arial" panose="020B0604020202020204" pitchFamily="34" charset="0"/>
              </a:rPr>
              <a:t>Pair 2 explores ILIM A1 Interpreting algebraic expressions (20 mins). </a:t>
            </a:r>
          </a:p>
          <a:p>
            <a:r>
              <a:rPr lang="en-GB" dirty="0">
                <a:latin typeface="Arial" panose="020B0604020202020204" pitchFamily="34" charset="0"/>
                <a:cs typeface="Arial" panose="020B0604020202020204" pitchFamily="34" charset="0"/>
              </a:rPr>
              <a:t>Each pair then spends 10 minutes outlining the content of their resource to the other pair, addressing the following points. </a:t>
            </a:r>
          </a:p>
          <a:p>
            <a:pPr marL="457200" indent="-457200">
              <a:buFont typeface="+mj-lt"/>
              <a:buAutoNum type="arabicPeriod"/>
            </a:pPr>
            <a:r>
              <a:rPr lang="en-GB" i="1" dirty="0">
                <a:solidFill>
                  <a:srgbClr val="0070C0"/>
                </a:solidFill>
                <a:latin typeface="Arial" panose="020B0604020202020204" pitchFamily="34" charset="0"/>
                <a:cs typeface="Arial" panose="020B0604020202020204" pitchFamily="34" charset="0"/>
              </a:rPr>
              <a:t>What mathematical topics are encountered in the activity?</a:t>
            </a:r>
          </a:p>
          <a:p>
            <a:pPr marL="457200" indent="-457200">
              <a:buFont typeface="+mj-lt"/>
              <a:buAutoNum type="arabicPeriod"/>
            </a:pPr>
            <a:r>
              <a:rPr lang="en-GB" i="1" dirty="0">
                <a:solidFill>
                  <a:srgbClr val="0070C0"/>
                </a:solidFill>
                <a:latin typeface="Arial" panose="020B0604020202020204" pitchFamily="34" charset="0"/>
                <a:cs typeface="Arial" panose="020B0604020202020204" pitchFamily="34" charset="0"/>
              </a:rPr>
              <a:t>Outline the way in which the activity is designed to be used.</a:t>
            </a:r>
          </a:p>
          <a:p>
            <a:pPr marL="457200" indent="-457200">
              <a:buFont typeface="+mj-lt"/>
              <a:buAutoNum type="arabicPeriod"/>
            </a:pPr>
            <a:r>
              <a:rPr lang="en-GB" i="1" dirty="0">
                <a:solidFill>
                  <a:srgbClr val="0070C0"/>
                </a:solidFill>
                <a:latin typeface="Arial" panose="020B0604020202020204" pitchFamily="34" charset="0"/>
                <a:cs typeface="Arial" panose="020B0604020202020204" pitchFamily="34" charset="0"/>
              </a:rPr>
              <a:t>In what other ways could it be used?</a:t>
            </a:r>
          </a:p>
          <a:p>
            <a:pPr marL="457200" indent="-457200">
              <a:buFont typeface="+mj-lt"/>
              <a:buAutoNum type="arabicPeriod"/>
            </a:pPr>
            <a:r>
              <a:rPr lang="en-GB" i="1" dirty="0">
                <a:solidFill>
                  <a:srgbClr val="0070C0"/>
                </a:solidFill>
                <a:latin typeface="Arial" panose="020B0604020202020204" pitchFamily="34" charset="0"/>
                <a:cs typeface="Arial" panose="020B0604020202020204" pitchFamily="34" charset="0"/>
              </a:rPr>
              <a:t>What are the advantages of using this type of activity?</a:t>
            </a:r>
          </a:p>
          <a:p>
            <a:pPr marL="457200" indent="-457200">
              <a:buFont typeface="+mj-lt"/>
              <a:buAutoNum type="arabicPeriod"/>
            </a:pPr>
            <a:r>
              <a:rPr lang="en-GB" i="1" dirty="0">
                <a:solidFill>
                  <a:srgbClr val="0070C0"/>
                </a:solidFill>
                <a:latin typeface="Arial" panose="020B0604020202020204" pitchFamily="34" charset="0"/>
                <a:cs typeface="Arial" panose="020B0604020202020204" pitchFamily="34" charset="0"/>
              </a:rPr>
              <a:t>What might be the challenges of using this type of activity, and how might they be overcome?</a:t>
            </a:r>
          </a:p>
        </p:txBody>
      </p:sp>
      <p:sp>
        <p:nvSpPr>
          <p:cNvPr id="4" name="Slide Number Placeholder 3">
            <a:extLst>
              <a:ext uri="{FF2B5EF4-FFF2-40B4-BE49-F238E27FC236}">
                <a16:creationId xmlns:a16="http://schemas.microsoft.com/office/drawing/2014/main" id="{CCBAEB48-3214-0C4B-B965-FCF541A3F8B9}"/>
              </a:ext>
            </a:extLst>
          </p:cNvPr>
          <p:cNvSpPr>
            <a:spLocks noGrp="1"/>
          </p:cNvSpPr>
          <p:nvPr>
            <p:ph type="sldNum" sz="quarter" idx="12"/>
          </p:nvPr>
        </p:nvSpPr>
        <p:spPr/>
        <p:txBody>
          <a:bodyPr/>
          <a:lstStyle/>
          <a:p>
            <a:fld id="{86559B94-FB6D-C74C-9787-3307A060A93C}" type="slidenum">
              <a:rPr lang="en-US" smtClean="0"/>
              <a:t>53</a:t>
            </a:fld>
            <a:endParaRPr lang="en-US"/>
          </a:p>
        </p:txBody>
      </p:sp>
      <p:sp>
        <p:nvSpPr>
          <p:cNvPr id="5" name="Footer Placeholder 4">
            <a:extLst>
              <a:ext uri="{FF2B5EF4-FFF2-40B4-BE49-F238E27FC236}">
                <a16:creationId xmlns:a16="http://schemas.microsoft.com/office/drawing/2014/main" id="{A28910A7-AEE8-2A43-8B77-B2B84F89636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3876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3AB-FAF4-0340-9574-E8FE55C39E08}"/>
              </a:ext>
            </a:extLst>
          </p:cNvPr>
          <p:cNvSpPr>
            <a:spLocks noGrp="1"/>
          </p:cNvSpPr>
          <p:nvPr>
            <p:ph type="title"/>
          </p:nvPr>
        </p:nvSpPr>
        <p:spPr>
          <a:xfrm>
            <a:off x="457200" y="205979"/>
            <a:ext cx="8106937" cy="857250"/>
          </a:xfrm>
        </p:spPr>
        <p:txBody>
          <a:bodyPr>
            <a:noAutofit/>
          </a:bodyPr>
          <a:lstStyle/>
          <a:p>
            <a:pPr algn="l"/>
            <a:r>
              <a:rPr lang="en-GB" sz="2000" b="1" dirty="0">
                <a:solidFill>
                  <a:srgbClr val="E62247"/>
                </a:solidFill>
                <a:latin typeface="Arial" panose="020B0604020202020204" pitchFamily="34" charset="0"/>
                <a:cs typeface="Arial" panose="020B0604020202020204" pitchFamily="34" charset="0"/>
              </a:rPr>
              <a:t>Other resources using these approaches</a:t>
            </a:r>
          </a:p>
        </p:txBody>
      </p:sp>
      <p:sp>
        <p:nvSpPr>
          <p:cNvPr id="3" name="Content Placeholder 2">
            <a:extLst>
              <a:ext uri="{FF2B5EF4-FFF2-40B4-BE49-F238E27FC236}">
                <a16:creationId xmlns:a16="http://schemas.microsoft.com/office/drawing/2014/main" id="{FFB7791C-56BE-EF4B-A862-FC2C91A6B3F8}"/>
              </a:ext>
            </a:extLst>
          </p:cNvPr>
          <p:cNvSpPr>
            <a:spLocks noGrp="1"/>
          </p:cNvSpPr>
          <p:nvPr>
            <p:ph sz="half" idx="1"/>
          </p:nvPr>
        </p:nvSpPr>
        <p:spPr>
          <a:xfrm>
            <a:off x="457199" y="1200151"/>
            <a:ext cx="4620827" cy="3394472"/>
          </a:xfrm>
        </p:spPr>
        <p:txBody>
          <a:bodyPr/>
          <a:lstStyle/>
          <a:p>
            <a:r>
              <a:rPr lang="en-GB" dirty="0">
                <a:latin typeface="Arial" panose="020B0604020202020204" pitchFamily="34" charset="0"/>
                <a:cs typeface="Arial" panose="020B0604020202020204" pitchFamily="34" charset="0"/>
              </a:rPr>
              <a:t>Research lesson: </a:t>
            </a:r>
            <a:r>
              <a:rPr lang="en-GB" dirty="0">
                <a:latin typeface="Arial" panose="020B0604020202020204" pitchFamily="34" charset="0"/>
                <a:cs typeface="Arial" panose="020B0604020202020204" pitchFamily="34" charset="0"/>
                <a:hlinkClick r:id="rId3"/>
              </a:rPr>
              <a:t>Ratio and fractions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Research lesson: </a:t>
            </a:r>
            <a:r>
              <a:rPr lang="en-GB" dirty="0">
                <a:latin typeface="Arial" panose="020B0604020202020204" pitchFamily="34" charset="0"/>
                <a:cs typeface="Arial" panose="020B0604020202020204" pitchFamily="34" charset="0"/>
                <a:hlinkClick r:id="rId4"/>
              </a:rPr>
              <a:t>Factorising and multiplying in algebra</a:t>
            </a:r>
            <a:endParaRPr lang="en-GB" dirty="0">
              <a:latin typeface="Arial" panose="020B0604020202020204" pitchFamily="34" charset="0"/>
              <a:cs typeface="Arial" panose="020B0604020202020204" pitchFamily="34" charset="0"/>
            </a:endParaRPr>
          </a:p>
          <a:p>
            <a:pPr marL="0" indent="0">
              <a:buNone/>
            </a:pPr>
            <a:endParaRPr lang="en-GB" dirty="0"/>
          </a:p>
          <a:p>
            <a:pPr marL="0" indent="0">
              <a:buNone/>
            </a:pPr>
            <a:r>
              <a:rPr lang="en-GB" dirty="0">
                <a:latin typeface="Arial" panose="020B0604020202020204" pitchFamily="34" charset="0"/>
                <a:cs typeface="Arial" panose="020B0604020202020204" pitchFamily="34" charset="0"/>
              </a:rPr>
              <a:t>Explore further research lessons and lessons designed by FE teachers on the </a:t>
            </a:r>
            <a:r>
              <a:rPr lang="en-GB" dirty="0">
                <a:latin typeface="Arial" panose="020B0604020202020204" pitchFamily="34" charset="0"/>
                <a:cs typeface="Arial" panose="020B0604020202020204" pitchFamily="34" charset="0"/>
                <a:hlinkClick r:id="rId5"/>
              </a:rPr>
              <a:t>CfEM classroom resources pages</a:t>
            </a:r>
            <a:r>
              <a:rPr lang="en-GB" dirty="0">
                <a:latin typeface="Arial" panose="020B0604020202020204" pitchFamily="34" charset="0"/>
                <a:cs typeface="Arial" panose="020B0604020202020204" pitchFamily="34" charset="0"/>
              </a:rPr>
              <a:t>.</a:t>
            </a:r>
          </a:p>
          <a:p>
            <a:endParaRPr lang="en-GB" dirty="0"/>
          </a:p>
        </p:txBody>
      </p:sp>
      <p:pic>
        <p:nvPicPr>
          <p:cNvPr id="8" name="Content Placeholder 7">
            <a:extLst>
              <a:ext uri="{FF2B5EF4-FFF2-40B4-BE49-F238E27FC236}">
                <a16:creationId xmlns:a16="http://schemas.microsoft.com/office/drawing/2014/main" id="{4FB446F3-60B0-A443-8878-AA9667FDF5B9}"/>
              </a:ext>
            </a:extLst>
          </p:cNvPr>
          <p:cNvPicPr>
            <a:picLocks noGrp="1" noChangeAspect="1"/>
          </p:cNvPicPr>
          <p:nvPr>
            <p:ph sz="half" idx="2"/>
          </p:nvPr>
        </p:nvPicPr>
        <p:blipFill>
          <a:blip r:embed="rId6" cstate="screen">
            <a:extLst>
              <a:ext uri="{28A0092B-C50C-407E-A947-70E740481C1C}">
                <a14:useLocalDpi xmlns:a14="http://schemas.microsoft.com/office/drawing/2010/main"/>
              </a:ext>
            </a:extLst>
          </a:blip>
          <a:stretch>
            <a:fillRect/>
          </a:stretch>
        </p:blipFill>
        <p:spPr>
          <a:xfrm>
            <a:off x="5229570" y="1186330"/>
            <a:ext cx="2780573" cy="3534089"/>
          </a:xfrm>
        </p:spPr>
      </p:pic>
      <p:sp>
        <p:nvSpPr>
          <p:cNvPr id="5" name="Slide Number Placeholder 4">
            <a:extLst>
              <a:ext uri="{FF2B5EF4-FFF2-40B4-BE49-F238E27FC236}">
                <a16:creationId xmlns:a16="http://schemas.microsoft.com/office/drawing/2014/main" id="{071FDCCD-7070-D74F-8B27-7CD7103764A0}"/>
              </a:ext>
            </a:extLst>
          </p:cNvPr>
          <p:cNvSpPr>
            <a:spLocks noGrp="1"/>
          </p:cNvSpPr>
          <p:nvPr>
            <p:ph type="sldNum" sz="quarter" idx="12"/>
          </p:nvPr>
        </p:nvSpPr>
        <p:spPr/>
        <p:txBody>
          <a:bodyPr/>
          <a:lstStyle/>
          <a:p>
            <a:fld id="{86559B94-FB6D-C74C-9787-3307A060A93C}" type="slidenum">
              <a:rPr lang="en-US" smtClean="0"/>
              <a:t>54</a:t>
            </a:fld>
            <a:endParaRPr lang="en-US"/>
          </a:p>
        </p:txBody>
      </p:sp>
      <p:pic>
        <p:nvPicPr>
          <p:cNvPr id="7" name="Picture 6">
            <a:extLst>
              <a:ext uri="{FF2B5EF4-FFF2-40B4-BE49-F238E27FC236}">
                <a16:creationId xmlns:a16="http://schemas.microsoft.com/office/drawing/2014/main" id="{C3DAA733-BB05-9746-B772-363D0AD4845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199170" y="2252662"/>
            <a:ext cx="2841659" cy="2467757"/>
          </a:xfrm>
          <a:prstGeom prst="rect">
            <a:avLst/>
          </a:prstGeom>
        </p:spPr>
      </p:pic>
    </p:spTree>
    <p:extLst>
      <p:ext uri="{BB962C8B-B14F-4D97-AF65-F5344CB8AC3E}">
        <p14:creationId xmlns:p14="http://schemas.microsoft.com/office/powerpoint/2010/main" val="1333456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6224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08</a:t>
            </a:r>
            <a:endParaRPr lang="en-GB" dirty="0"/>
          </a:p>
        </p:txBody>
      </p:sp>
      <p:sp>
        <p:nvSpPr>
          <p:cNvPr id="5" name="Subtitle 4"/>
          <p:cNvSpPr>
            <a:spLocks noGrp="1"/>
          </p:cNvSpPr>
          <p:nvPr>
            <p:ph type="subTitle" idx="1"/>
          </p:nvPr>
        </p:nvSpPr>
        <p:spPr/>
        <p:txBody>
          <a:bodyPr>
            <a:normAutofit/>
          </a:bodyPr>
          <a:lstStyle/>
          <a:p>
            <a:r>
              <a:rPr lang="en-GB" dirty="0"/>
              <a:t>Next steps</a:t>
            </a:r>
          </a:p>
        </p:txBody>
      </p:sp>
    </p:spTree>
    <p:extLst>
      <p:ext uri="{BB962C8B-B14F-4D97-AF65-F5344CB8AC3E}">
        <p14:creationId xmlns:p14="http://schemas.microsoft.com/office/powerpoint/2010/main" val="1595387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1"/>
          </p:nvPr>
        </p:nvSpPr>
        <p:spPr/>
        <p:txBody>
          <a:bodyPr/>
          <a:lstStyle/>
          <a:p>
            <a:fld id="{DA2C159E-F13C-4A85-9A41-E7669D3E0D70}" type="slidenum">
              <a:rPr lang="en-GB" smtClean="0"/>
              <a:pPr/>
              <a:t>56</a:t>
            </a:fld>
            <a:endParaRPr lang="en-GB"/>
          </a:p>
        </p:txBody>
      </p:sp>
      <p:sp>
        <p:nvSpPr>
          <p:cNvPr id="3" name="Title 2">
            <a:extLst>
              <a:ext uri="{FF2B5EF4-FFF2-40B4-BE49-F238E27FC236}">
                <a16:creationId xmlns:a16="http://schemas.microsoft.com/office/drawing/2014/main" id="{9B17F10F-033F-42EB-98B7-B6F8D24F458B}"/>
              </a:ext>
            </a:extLst>
          </p:cNvPr>
          <p:cNvSpPr>
            <a:spLocks noGrp="1"/>
          </p:cNvSpPr>
          <p:nvPr>
            <p:ph type="title"/>
          </p:nvPr>
        </p:nvSpPr>
        <p:spPr>
          <a:xfrm>
            <a:off x="599403" y="390472"/>
            <a:ext cx="8437563" cy="835239"/>
          </a:xfrm>
        </p:spPr>
        <p:txBody>
          <a:bodyPr>
            <a:normAutofit/>
          </a:bodyPr>
          <a:lstStyle/>
          <a:p>
            <a:r>
              <a:rPr lang="id-ID" dirty="0" err="1">
                <a:solidFill>
                  <a:srgbClr val="E62247"/>
                </a:solidFill>
              </a:rPr>
              <a:t>What</a:t>
            </a:r>
            <a:r>
              <a:rPr lang="id-ID" dirty="0">
                <a:solidFill>
                  <a:srgbClr val="E62247"/>
                </a:solidFill>
              </a:rPr>
              <a:t> </a:t>
            </a:r>
            <a:r>
              <a:rPr lang="id-ID" dirty="0" err="1">
                <a:solidFill>
                  <a:srgbClr val="E62247"/>
                </a:solidFill>
              </a:rPr>
              <a:t>changes</a:t>
            </a:r>
            <a:r>
              <a:rPr lang="id-ID" dirty="0">
                <a:solidFill>
                  <a:srgbClr val="E62247"/>
                </a:solidFill>
              </a:rPr>
              <a:t> </a:t>
            </a:r>
            <a:r>
              <a:rPr lang="id-ID" dirty="0" err="1">
                <a:solidFill>
                  <a:srgbClr val="E62247"/>
                </a:solidFill>
              </a:rPr>
              <a:t>will</a:t>
            </a:r>
            <a:r>
              <a:rPr lang="id-ID" dirty="0">
                <a:solidFill>
                  <a:srgbClr val="E62247"/>
                </a:solidFill>
              </a:rPr>
              <a:t> </a:t>
            </a:r>
            <a:r>
              <a:rPr lang="id-ID" dirty="0" err="1">
                <a:solidFill>
                  <a:srgbClr val="E62247"/>
                </a:solidFill>
              </a:rPr>
              <a:t>you</a:t>
            </a:r>
            <a:r>
              <a:rPr lang="id-ID" dirty="0">
                <a:solidFill>
                  <a:srgbClr val="E62247"/>
                </a:solidFill>
              </a:rPr>
              <a:t> </a:t>
            </a:r>
            <a:r>
              <a:rPr lang="id-ID" dirty="0" err="1">
                <a:solidFill>
                  <a:srgbClr val="E62247"/>
                </a:solidFill>
              </a:rPr>
              <a:t>make</a:t>
            </a:r>
            <a:r>
              <a:rPr lang="id-ID" dirty="0">
                <a:solidFill>
                  <a:srgbClr val="E62247"/>
                </a:solidFill>
              </a:rPr>
              <a:t> in </a:t>
            </a:r>
            <a:r>
              <a:rPr lang="id-ID" dirty="0" err="1">
                <a:solidFill>
                  <a:srgbClr val="E62247"/>
                </a:solidFill>
              </a:rPr>
              <a:t>your</a:t>
            </a:r>
            <a:r>
              <a:rPr lang="id-ID" dirty="0">
                <a:solidFill>
                  <a:srgbClr val="E62247"/>
                </a:solidFill>
              </a:rPr>
              <a:t> </a:t>
            </a:r>
            <a:r>
              <a:rPr lang="id-ID" dirty="0" err="1">
                <a:solidFill>
                  <a:srgbClr val="E62247"/>
                </a:solidFill>
              </a:rPr>
              <a:t>practice</a:t>
            </a:r>
            <a:r>
              <a:rPr lang="id-ID" dirty="0">
                <a:solidFill>
                  <a:srgbClr val="E62247"/>
                </a:solidFill>
              </a:rPr>
              <a:t>?</a:t>
            </a:r>
            <a:endParaRPr lang="id-ID" dirty="0">
              <a:solidFill>
                <a:srgbClr val="FC2C4A"/>
              </a:solidFill>
            </a:endParaRPr>
          </a:p>
        </p:txBody>
      </p:sp>
      <p:sp>
        <p:nvSpPr>
          <p:cNvPr id="7" name="Text Placeholder 6">
            <a:extLst>
              <a:ext uri="{FF2B5EF4-FFF2-40B4-BE49-F238E27FC236}">
                <a16:creationId xmlns:a16="http://schemas.microsoft.com/office/drawing/2014/main" id="{C54549FC-9D1B-446B-A0DD-3FADFA42C21B}"/>
              </a:ext>
            </a:extLst>
          </p:cNvPr>
          <p:cNvSpPr>
            <a:spLocks noGrp="1"/>
          </p:cNvSpPr>
          <p:nvPr>
            <p:ph type="body" sz="quarter" idx="12"/>
          </p:nvPr>
        </p:nvSpPr>
        <p:spPr>
          <a:xfrm>
            <a:off x="288751" y="1225711"/>
            <a:ext cx="7667625" cy="3493350"/>
          </a:xfrm>
        </p:spPr>
        <p:txBody>
          <a:bodyPr vert="horz" lIns="0" tIns="0" rIns="0" bIns="0" rtlCol="0" anchor="t">
            <a:noAutofit/>
          </a:bodyPr>
          <a:lstStyle/>
          <a:p>
            <a:pPr marL="342900" indent="-342900">
              <a:spcAft>
                <a:spcPts val="1200"/>
              </a:spcAft>
              <a:buFont typeface="Arial" panose="020B0604020202020204" pitchFamily="34" charset="0"/>
              <a:buChar char="•"/>
            </a:pPr>
            <a:r>
              <a:rPr lang="en-GB" sz="2000" dirty="0"/>
              <a:t>Use the Reflective log to review the content of this module. </a:t>
            </a:r>
          </a:p>
          <a:p>
            <a:pPr marL="342900" indent="-342900">
              <a:spcAft>
                <a:spcPts val="1200"/>
              </a:spcAft>
              <a:buFont typeface="Arial" panose="020B0604020202020204" pitchFamily="34" charset="0"/>
              <a:buChar char="•"/>
            </a:pPr>
            <a:r>
              <a:rPr lang="en-GB" sz="2000" dirty="0"/>
              <a:t>Commit yourself to making one change to your teaching before attending the next module. Be specific. Exactly what will you change and when?</a:t>
            </a:r>
          </a:p>
          <a:p>
            <a:pPr marL="342900" indent="-342900">
              <a:spcAft>
                <a:spcPts val="1200"/>
              </a:spcAft>
              <a:buFont typeface="Arial" panose="020B0604020202020204" pitchFamily="34" charset="0"/>
              <a:buChar char="•"/>
            </a:pPr>
            <a:r>
              <a:rPr lang="en-GB" sz="2000" dirty="0"/>
              <a:t>Share your thoughts on tables or with the whole group.</a:t>
            </a:r>
          </a:p>
        </p:txBody>
      </p:sp>
    </p:spTree>
    <p:extLst>
      <p:ext uri="{BB962C8B-B14F-4D97-AF65-F5344CB8AC3E}">
        <p14:creationId xmlns:p14="http://schemas.microsoft.com/office/powerpoint/2010/main" val="2170935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FA5B65-3F9C-9649-93A9-33C80D148DDF}"/>
              </a:ext>
            </a:extLst>
          </p:cNvPr>
          <p:cNvSpPr>
            <a:spLocks noGrp="1"/>
          </p:cNvSpPr>
          <p:nvPr>
            <p:ph type="sldNum" sz="quarter" idx="11"/>
          </p:nvPr>
        </p:nvSpPr>
        <p:spPr/>
        <p:txBody>
          <a:bodyPr/>
          <a:lstStyle/>
          <a:p>
            <a:fld id="{DA2C159E-F13C-4A85-9A41-E7669D3E0D70}" type="slidenum">
              <a:rPr lang="en-GB" smtClean="0"/>
              <a:pPr/>
              <a:t>57</a:t>
            </a:fld>
            <a:endParaRPr lang="en-GB"/>
          </a:p>
        </p:txBody>
      </p:sp>
      <p:sp>
        <p:nvSpPr>
          <p:cNvPr id="3" name="Title 2">
            <a:extLst>
              <a:ext uri="{FF2B5EF4-FFF2-40B4-BE49-F238E27FC236}">
                <a16:creationId xmlns:a16="http://schemas.microsoft.com/office/drawing/2014/main" id="{6296FE36-FF3C-874E-B408-D270738445E9}"/>
              </a:ext>
            </a:extLst>
          </p:cNvPr>
          <p:cNvSpPr>
            <a:spLocks noGrp="1"/>
          </p:cNvSpPr>
          <p:nvPr>
            <p:ph type="title"/>
          </p:nvPr>
        </p:nvSpPr>
        <p:spPr>
          <a:xfrm>
            <a:off x="232950" y="249901"/>
            <a:ext cx="8437563" cy="398282"/>
          </a:xfrm>
        </p:spPr>
        <p:txBody>
          <a:bodyPr>
            <a:normAutofit/>
          </a:bodyPr>
          <a:lstStyle/>
          <a:p>
            <a:r>
              <a:rPr lang="en-GB" dirty="0">
                <a:solidFill>
                  <a:srgbClr val="E62247"/>
                </a:solidFill>
              </a:rPr>
              <a:t>Gap task between Modules 4 and 5</a:t>
            </a:r>
            <a:endParaRPr lang="en-GB" dirty="0"/>
          </a:p>
        </p:txBody>
      </p:sp>
      <p:sp>
        <p:nvSpPr>
          <p:cNvPr id="4" name="Text Placeholder 3">
            <a:extLst>
              <a:ext uri="{FF2B5EF4-FFF2-40B4-BE49-F238E27FC236}">
                <a16:creationId xmlns:a16="http://schemas.microsoft.com/office/drawing/2014/main" id="{D76ACC4A-E359-4046-9865-DD3C5DEA1ABB}"/>
              </a:ext>
            </a:extLst>
          </p:cNvPr>
          <p:cNvSpPr>
            <a:spLocks noGrp="1"/>
          </p:cNvSpPr>
          <p:nvPr>
            <p:ph type="body" sz="quarter" idx="12"/>
          </p:nvPr>
        </p:nvSpPr>
        <p:spPr>
          <a:xfrm>
            <a:off x="288751" y="770963"/>
            <a:ext cx="7667625" cy="3601574"/>
          </a:xfrm>
        </p:spPr>
        <p:txBody>
          <a:bodyPr/>
          <a:lstStyle/>
          <a:p>
            <a:r>
              <a:rPr lang="en-GB" sz="1800" dirty="0">
                <a:latin typeface="Roboto" panose="02000000000000000000" pitchFamily="2" charset="0"/>
              </a:rPr>
              <a:t>Watch  this short video. </a:t>
            </a:r>
          </a:p>
          <a:p>
            <a:r>
              <a:rPr lang="en-GB" sz="1800" b="0" i="0" dirty="0">
                <a:effectLst/>
                <a:latin typeface="Roboto" panose="02000000000000000000" pitchFamily="2" charset="0"/>
              </a:rPr>
              <a:t>“</a:t>
            </a:r>
            <a:r>
              <a:rPr lang="en-GB" sz="1800" b="1" i="0" dirty="0">
                <a:effectLst/>
                <a:latin typeface="Roboto" panose="02000000000000000000" pitchFamily="2" charset="0"/>
              </a:rPr>
              <a:t>Math class needs a makeover </a:t>
            </a:r>
            <a:r>
              <a:rPr lang="en-GB" sz="1800" b="0" i="0" dirty="0">
                <a:effectLst/>
                <a:latin typeface="Roboto" panose="02000000000000000000" pitchFamily="2" charset="0"/>
              </a:rPr>
              <a:t>- Dan Meyer” </a:t>
            </a:r>
            <a:r>
              <a:rPr lang="en-GB" sz="1800" b="0" i="0" dirty="0">
                <a:effectLst/>
                <a:latin typeface="Roboto" panose="02000000000000000000" pitchFamily="2" charset="0"/>
                <a:hlinkClick r:id="rId2"/>
              </a:rPr>
              <a:t>https://www.youtube.com/watch?v=qocAoN4jNwc</a:t>
            </a:r>
            <a:r>
              <a:rPr lang="en-GB" sz="1800" dirty="0">
                <a:latin typeface="Roboto" panose="02000000000000000000" pitchFamily="2" charset="0"/>
              </a:rPr>
              <a:t> </a:t>
            </a:r>
            <a:endParaRPr lang="en-GB" sz="1800" dirty="0"/>
          </a:p>
          <a:p>
            <a:r>
              <a:rPr lang="en-GB" sz="1800" dirty="0"/>
              <a:t>As you watch, make a note of your responses to the questions below.. </a:t>
            </a:r>
          </a:p>
          <a:p>
            <a:pPr marL="285743" indent="-285743">
              <a:buFont typeface="Arial" panose="020B0604020202020204" pitchFamily="34" charset="0"/>
              <a:buChar char="•"/>
            </a:pPr>
            <a:r>
              <a:rPr lang="en-GB" sz="1800" dirty="0"/>
              <a:t>What surprised you?</a:t>
            </a:r>
          </a:p>
          <a:p>
            <a:pPr marL="285743" indent="-285743">
              <a:buFont typeface="Arial" panose="020B0604020202020204" pitchFamily="34" charset="0"/>
              <a:buChar char="•"/>
            </a:pPr>
            <a:r>
              <a:rPr lang="en-GB" sz="1800" dirty="0"/>
              <a:t>What interests you?</a:t>
            </a:r>
          </a:p>
          <a:p>
            <a:pPr marL="285743" indent="-285743">
              <a:buFont typeface="Arial" panose="020B0604020202020204" pitchFamily="34" charset="0"/>
              <a:buChar char="•"/>
            </a:pPr>
            <a:r>
              <a:rPr lang="en-GB" sz="1800" dirty="0"/>
              <a:t>What you agree with?</a:t>
            </a:r>
          </a:p>
          <a:p>
            <a:pPr marL="285743" indent="-285743">
              <a:buFont typeface="Arial" panose="020B0604020202020204" pitchFamily="34" charset="0"/>
              <a:buChar char="•"/>
            </a:pPr>
            <a:r>
              <a:rPr lang="en-GB" sz="1800" dirty="0"/>
              <a:t>What you disagree with?</a:t>
            </a:r>
          </a:p>
          <a:p>
            <a:pPr marL="285743" indent="-285743">
              <a:buFont typeface="Arial" panose="020B0604020202020204" pitchFamily="34" charset="0"/>
              <a:buChar char="•"/>
            </a:pPr>
            <a:r>
              <a:rPr lang="en-GB" sz="1800" dirty="0"/>
              <a:t>Anything else? </a:t>
            </a:r>
          </a:p>
          <a:p>
            <a:pPr marL="285743" indent="-285743">
              <a:buFont typeface="Arial" panose="020B0604020202020204" pitchFamily="34" charset="0"/>
              <a:buChar char="•"/>
            </a:pPr>
            <a:endParaRPr lang="en-GB" sz="1800" dirty="0"/>
          </a:p>
          <a:p>
            <a:r>
              <a:rPr lang="en-GB" sz="1800" dirty="0">
                <a:solidFill>
                  <a:srgbClr val="E62247"/>
                </a:solidFill>
              </a:rPr>
              <a:t>Bring your notes to Module 5 to share.</a:t>
            </a:r>
          </a:p>
          <a:p>
            <a:r>
              <a:rPr lang="en-GB" sz="2800" dirty="0"/>
              <a:t> </a:t>
            </a:r>
          </a:p>
          <a:p>
            <a:endParaRPr lang="en-GB" dirty="0"/>
          </a:p>
        </p:txBody>
      </p:sp>
      <p:sp>
        <p:nvSpPr>
          <p:cNvPr id="5" name="Footer Placeholder 4">
            <a:extLst>
              <a:ext uri="{FF2B5EF4-FFF2-40B4-BE49-F238E27FC236}">
                <a16:creationId xmlns:a16="http://schemas.microsoft.com/office/drawing/2014/main" id="{9366665D-8875-0A4F-9E60-213B80A0F68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752276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58</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a:xfrm>
            <a:off x="232950" y="249901"/>
            <a:ext cx="8437563" cy="573214"/>
          </a:xfrm>
        </p:spPr>
        <p:txBody>
          <a:bodyPr/>
          <a:lstStyle/>
          <a:p>
            <a:r>
              <a:rPr lang="en-GB" cap="none" dirty="0">
                <a:solidFill>
                  <a:srgbClr val="FC2C4A"/>
                </a:solidFill>
              </a:rPr>
              <a:t>Further CfEM resources about using manipulatives</a:t>
            </a:r>
            <a:endParaRPr lang="en-US" cap="none" dirty="0">
              <a:solidFill>
                <a:srgbClr val="FC2C4A"/>
              </a:solidFill>
            </a:endParaRPr>
          </a:p>
        </p:txBody>
      </p:sp>
      <p:sp>
        <p:nvSpPr>
          <p:cNvPr id="4" name="Text Placeholder 3">
            <a:extLst>
              <a:ext uri="{FF2B5EF4-FFF2-40B4-BE49-F238E27FC236}">
                <a16:creationId xmlns:a16="http://schemas.microsoft.com/office/drawing/2014/main" id="{053B081C-EF0D-771B-0EB4-A166D6574C4E}"/>
              </a:ext>
            </a:extLst>
          </p:cNvPr>
          <p:cNvSpPr>
            <a:spLocks noGrp="1"/>
          </p:cNvSpPr>
          <p:nvPr>
            <p:ph type="body" sz="quarter" idx="12"/>
          </p:nvPr>
        </p:nvSpPr>
        <p:spPr>
          <a:xfrm>
            <a:off x="232950" y="770963"/>
            <a:ext cx="8437563" cy="3601574"/>
          </a:xfrm>
        </p:spPr>
        <p:txBody>
          <a:bodyPr vert="horz" lIns="0" tIns="0" rIns="0" bIns="0" rtlCol="0" anchor="t">
            <a:noAutofit/>
          </a:bodyPr>
          <a:lstStyle/>
          <a:p>
            <a:pPr marL="0" lvl="1" indent="-250">
              <a:lnSpc>
                <a:spcPts val="2200"/>
              </a:lnSpc>
              <a:spcAft>
                <a:spcPts val="600"/>
              </a:spcAft>
              <a:buNone/>
            </a:pPr>
            <a:r>
              <a:rPr lang="en-GB" sz="2000" dirty="0">
                <a:latin typeface="+mj-lt"/>
                <a:cs typeface="Arial"/>
              </a:rPr>
              <a:t>Action research reports:</a:t>
            </a:r>
          </a:p>
          <a:p>
            <a:pPr marL="456950" lvl="1" indent="-457200">
              <a:lnSpc>
                <a:spcPts val="2200"/>
              </a:lnSpc>
              <a:spcAft>
                <a:spcPts val="600"/>
              </a:spcAft>
            </a:pPr>
            <a:r>
              <a:rPr lang="en-GB" sz="2000" b="0" i="0" u="none" strike="noStrike" dirty="0">
                <a:solidFill>
                  <a:srgbClr val="474E52"/>
                </a:solidFill>
                <a:effectLst/>
                <a:latin typeface="+mj-lt"/>
              </a:rPr>
              <a:t>Collaborative teacher working on using manipulatives | </a:t>
            </a:r>
            <a:r>
              <a:rPr lang="en-GB" sz="2000" b="1" i="0" u="sng" dirty="0">
                <a:solidFill>
                  <a:srgbClr val="006C47"/>
                </a:solidFill>
                <a:effectLst/>
                <a:latin typeface="+mj-lt"/>
                <a:hlinkClick r:id="rId3"/>
              </a:rPr>
              <a:t>Report</a:t>
            </a:r>
            <a:r>
              <a:rPr lang="en-GB" sz="2000" b="0" i="0" u="none" strike="noStrike" dirty="0">
                <a:solidFill>
                  <a:srgbClr val="474E52"/>
                </a:solidFill>
                <a:effectLst/>
                <a:latin typeface="+mj-lt"/>
              </a:rPr>
              <a:t> | </a:t>
            </a:r>
            <a:r>
              <a:rPr lang="en-GB" sz="2000" b="1" i="0" u="sng" dirty="0">
                <a:solidFill>
                  <a:srgbClr val="006C47"/>
                </a:solidFill>
                <a:effectLst/>
                <a:latin typeface="+mj-lt"/>
                <a:hlinkClick r:id="rId4"/>
              </a:rPr>
              <a:t>Video</a:t>
            </a:r>
            <a:endParaRPr lang="en-GB" sz="2000" b="1" i="0" u="sng" dirty="0">
              <a:solidFill>
                <a:srgbClr val="006C47"/>
              </a:solidFill>
              <a:effectLst/>
              <a:latin typeface="+mj-lt"/>
              <a:cs typeface="Arial"/>
            </a:endParaRPr>
          </a:p>
          <a:p>
            <a:pPr marL="456950" lvl="1" indent="-457200">
              <a:lnSpc>
                <a:spcPts val="2200"/>
              </a:lnSpc>
              <a:spcAft>
                <a:spcPts val="600"/>
              </a:spcAft>
            </a:pPr>
            <a:r>
              <a:rPr lang="en-GB" sz="2000" b="0" i="0" u="none" strike="noStrike" dirty="0">
                <a:solidFill>
                  <a:srgbClr val="474E52"/>
                </a:solidFill>
                <a:effectLst/>
                <a:latin typeface="+mj-lt"/>
              </a:rPr>
              <a:t>The role of CPA model in developing mathematical reasoning | </a:t>
            </a:r>
            <a:r>
              <a:rPr lang="en-GB" sz="2000" b="1" i="0" u="sng" dirty="0">
                <a:solidFill>
                  <a:srgbClr val="006C47"/>
                </a:solidFill>
                <a:effectLst/>
                <a:latin typeface="+mj-lt"/>
                <a:hlinkClick r:id="rId5"/>
              </a:rPr>
              <a:t>Report</a:t>
            </a:r>
            <a:endParaRPr lang="en-GB" sz="2000" b="1" i="0" u="sng" dirty="0">
              <a:solidFill>
                <a:srgbClr val="006C47"/>
              </a:solidFill>
              <a:effectLst/>
              <a:latin typeface="+mj-lt"/>
            </a:endParaRPr>
          </a:p>
          <a:p>
            <a:pPr marL="456950" lvl="1" indent="-457200">
              <a:lnSpc>
                <a:spcPts val="2200"/>
              </a:lnSpc>
              <a:spcAft>
                <a:spcPts val="600"/>
              </a:spcAft>
            </a:pPr>
            <a:r>
              <a:rPr lang="en-GB" sz="2000" b="0" i="0" u="none" strike="noStrike" dirty="0">
                <a:solidFill>
                  <a:srgbClr val="474E52"/>
                </a:solidFill>
                <a:effectLst/>
                <a:latin typeface="+mj-lt"/>
              </a:rPr>
              <a:t>Can algebra tiles help FE maths resit students solve linear equations? | </a:t>
            </a:r>
            <a:r>
              <a:rPr lang="en-GB" sz="2000" b="1" i="0" u="sng" dirty="0">
                <a:solidFill>
                  <a:srgbClr val="006C47"/>
                </a:solidFill>
                <a:effectLst/>
                <a:latin typeface="+mj-lt"/>
                <a:hlinkClick r:id="rId6"/>
              </a:rPr>
              <a:t>Report</a:t>
            </a:r>
            <a:r>
              <a:rPr lang="en-GB" sz="2000" b="0" i="0" u="none" strike="noStrike" dirty="0">
                <a:solidFill>
                  <a:srgbClr val="474E52"/>
                </a:solidFill>
                <a:effectLst/>
                <a:latin typeface="+mj-lt"/>
              </a:rPr>
              <a:t>| </a:t>
            </a:r>
            <a:r>
              <a:rPr lang="en-GB" sz="2000" b="1" i="0" u="sng" dirty="0">
                <a:solidFill>
                  <a:srgbClr val="006C47"/>
                </a:solidFill>
                <a:effectLst/>
                <a:latin typeface="+mj-lt"/>
                <a:hlinkClick r:id="rId7"/>
              </a:rPr>
              <a:t>Video</a:t>
            </a:r>
            <a:endParaRPr lang="en-GB" sz="2000" b="1" u="sng" dirty="0">
              <a:solidFill>
                <a:srgbClr val="006C47"/>
              </a:solidFill>
              <a:latin typeface="+mj-lt"/>
            </a:endParaRPr>
          </a:p>
          <a:p>
            <a:pPr marL="456950" lvl="1" indent="-457200">
              <a:lnSpc>
                <a:spcPts val="2200"/>
              </a:lnSpc>
              <a:spcAft>
                <a:spcPts val="600"/>
              </a:spcAft>
            </a:pPr>
            <a:r>
              <a:rPr lang="en-GB" sz="2000" b="0" i="0" u="none" strike="noStrike" dirty="0">
                <a:solidFill>
                  <a:srgbClr val="474E52"/>
                </a:solidFill>
                <a:effectLst/>
                <a:latin typeface="+mj-lt"/>
              </a:rPr>
              <a:t>Using manipulatives to engage and motivate post-16 maths learners | </a:t>
            </a:r>
            <a:r>
              <a:rPr lang="en-GB" sz="2000" b="1" i="0" u="sng" dirty="0">
                <a:solidFill>
                  <a:srgbClr val="006C47"/>
                </a:solidFill>
                <a:effectLst/>
                <a:latin typeface="+mj-lt"/>
                <a:hlinkClick r:id="rId8"/>
              </a:rPr>
              <a:t>Report</a:t>
            </a:r>
            <a:r>
              <a:rPr lang="en-GB" sz="2000" b="0" i="0" u="none" strike="noStrike" dirty="0">
                <a:solidFill>
                  <a:srgbClr val="474E52"/>
                </a:solidFill>
                <a:effectLst/>
                <a:latin typeface="+mj-lt"/>
              </a:rPr>
              <a:t> | </a:t>
            </a:r>
            <a:r>
              <a:rPr lang="en-GB" sz="2000" b="1" i="0" u="sng" dirty="0">
                <a:solidFill>
                  <a:srgbClr val="006C47"/>
                </a:solidFill>
                <a:effectLst/>
                <a:latin typeface="+mj-lt"/>
                <a:hlinkClick r:id="rId9"/>
              </a:rPr>
              <a:t>Video</a:t>
            </a:r>
            <a:endParaRPr lang="en-GB" sz="2000" b="1" i="0" u="sng" dirty="0">
              <a:solidFill>
                <a:srgbClr val="006C47"/>
              </a:solidFill>
              <a:effectLst/>
              <a:latin typeface="+mj-lt"/>
            </a:endParaRPr>
          </a:p>
          <a:p>
            <a:pPr marL="456950" lvl="1" indent="-457200">
              <a:lnSpc>
                <a:spcPts val="2200"/>
              </a:lnSpc>
              <a:spcAft>
                <a:spcPts val="600"/>
              </a:spcAft>
            </a:pPr>
            <a:r>
              <a:rPr lang="en-GB" sz="2000" b="0" i="0" u="none" strike="noStrike" dirty="0">
                <a:solidFill>
                  <a:srgbClr val="474E52"/>
                </a:solidFill>
                <a:effectLst/>
                <a:latin typeface="+mj-lt"/>
              </a:rPr>
              <a:t>To increase and deepen learners conceptual mathematical understanding by using sequences of concrete, pictorial and abstract representations delivered online through virtual manipulatives | </a:t>
            </a:r>
            <a:r>
              <a:rPr lang="en-GB" sz="2000" b="1" i="0" u="sng" dirty="0">
                <a:solidFill>
                  <a:srgbClr val="006C47"/>
                </a:solidFill>
                <a:effectLst/>
                <a:latin typeface="+mj-lt"/>
                <a:hlinkClick r:id="rId10"/>
              </a:rPr>
              <a:t>Report</a:t>
            </a:r>
            <a:r>
              <a:rPr lang="en-GB" sz="2000" b="0" i="0" u="none" strike="noStrike" dirty="0">
                <a:solidFill>
                  <a:srgbClr val="474E52"/>
                </a:solidFill>
                <a:effectLst/>
                <a:latin typeface="+mj-lt"/>
              </a:rPr>
              <a:t> | </a:t>
            </a:r>
            <a:r>
              <a:rPr lang="en-GB" sz="2000" b="1" i="0" u="sng" dirty="0">
                <a:solidFill>
                  <a:srgbClr val="006C47"/>
                </a:solidFill>
                <a:effectLst/>
                <a:latin typeface="+mj-lt"/>
                <a:hlinkClick r:id="rId11"/>
              </a:rPr>
              <a:t>Video</a:t>
            </a:r>
            <a:endParaRPr lang="en-GB" sz="2000" dirty="0">
              <a:latin typeface="+mj-lt"/>
              <a:cs typeface="Arial"/>
            </a:endParaRPr>
          </a:p>
        </p:txBody>
      </p:sp>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139452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7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FA5B65-3F9C-9649-93A9-33C80D148DDF}"/>
              </a:ext>
            </a:extLst>
          </p:cNvPr>
          <p:cNvSpPr>
            <a:spLocks noGrp="1"/>
          </p:cNvSpPr>
          <p:nvPr>
            <p:ph type="sldNum" sz="quarter" idx="11"/>
          </p:nvPr>
        </p:nvSpPr>
        <p:spPr/>
        <p:txBody>
          <a:bodyPr/>
          <a:lstStyle/>
          <a:p>
            <a:fld id="{DA2C159E-F13C-4A85-9A41-E7669D3E0D70}" type="slidenum">
              <a:rPr lang="en-GB" smtClean="0"/>
              <a:pPr/>
              <a:t>6</a:t>
            </a:fld>
            <a:endParaRPr lang="en-GB"/>
          </a:p>
        </p:txBody>
      </p:sp>
      <p:sp>
        <p:nvSpPr>
          <p:cNvPr id="3" name="Title 2">
            <a:extLst>
              <a:ext uri="{FF2B5EF4-FFF2-40B4-BE49-F238E27FC236}">
                <a16:creationId xmlns:a16="http://schemas.microsoft.com/office/drawing/2014/main" id="{6296FE36-FF3C-874E-B408-D270738445E9}"/>
              </a:ext>
            </a:extLst>
          </p:cNvPr>
          <p:cNvSpPr>
            <a:spLocks noGrp="1"/>
          </p:cNvSpPr>
          <p:nvPr>
            <p:ph type="title"/>
          </p:nvPr>
        </p:nvSpPr>
        <p:spPr>
          <a:xfrm>
            <a:off x="232950" y="468923"/>
            <a:ext cx="8437563" cy="480402"/>
          </a:xfrm>
        </p:spPr>
        <p:txBody>
          <a:bodyPr>
            <a:normAutofit/>
          </a:bodyPr>
          <a:lstStyle/>
          <a:p>
            <a:r>
              <a:rPr lang="en-GB" sz="2400" dirty="0">
                <a:solidFill>
                  <a:srgbClr val="E62247"/>
                </a:solidFill>
              </a:rPr>
              <a:t>Gap task between Modules 3 and 4</a:t>
            </a:r>
            <a:endParaRPr lang="en-GB" sz="2400" dirty="0"/>
          </a:p>
        </p:txBody>
      </p:sp>
      <p:sp>
        <p:nvSpPr>
          <p:cNvPr id="4" name="Text Placeholder 3">
            <a:extLst>
              <a:ext uri="{FF2B5EF4-FFF2-40B4-BE49-F238E27FC236}">
                <a16:creationId xmlns:a16="http://schemas.microsoft.com/office/drawing/2014/main" id="{D76ACC4A-E359-4046-9865-DD3C5DEA1ABB}"/>
              </a:ext>
            </a:extLst>
          </p:cNvPr>
          <p:cNvSpPr>
            <a:spLocks noGrp="1"/>
          </p:cNvSpPr>
          <p:nvPr>
            <p:ph type="body" sz="quarter" idx="12"/>
          </p:nvPr>
        </p:nvSpPr>
        <p:spPr>
          <a:xfrm>
            <a:off x="234000" y="986400"/>
            <a:ext cx="8631840" cy="3601574"/>
          </a:xfrm>
        </p:spPr>
        <p:txBody>
          <a:bodyPr/>
          <a:lstStyle/>
          <a:p>
            <a:r>
              <a:rPr lang="en-GB" sz="2000" dirty="0"/>
              <a:t>As you watch, make a note of your responses to the questions below. The TED talk by Alf Coles is mostly schools focussed, but much is relevant to FE. </a:t>
            </a:r>
          </a:p>
          <a:p>
            <a:pPr marL="285750" indent="-285750">
              <a:buFont typeface="Arial" panose="020B0604020202020204" pitchFamily="34" charset="0"/>
              <a:buChar char="•"/>
            </a:pPr>
            <a:r>
              <a:rPr lang="en-GB" sz="2000" dirty="0"/>
              <a:t>What surprised you?</a:t>
            </a:r>
          </a:p>
          <a:p>
            <a:pPr marL="285750" indent="-285750">
              <a:buFont typeface="Arial" panose="020B0604020202020204" pitchFamily="34" charset="0"/>
              <a:buChar char="•"/>
            </a:pPr>
            <a:r>
              <a:rPr lang="en-GB" sz="2000" dirty="0"/>
              <a:t>What interests you?</a:t>
            </a:r>
          </a:p>
          <a:p>
            <a:pPr marL="285750" indent="-285750">
              <a:buFont typeface="Arial" panose="020B0604020202020204" pitchFamily="34" charset="0"/>
              <a:buChar char="•"/>
            </a:pPr>
            <a:r>
              <a:rPr lang="en-GB" sz="2000" dirty="0"/>
              <a:t>What you agree with?</a:t>
            </a:r>
          </a:p>
          <a:p>
            <a:pPr marL="285750" indent="-285750">
              <a:buFont typeface="Arial" panose="020B0604020202020204" pitchFamily="34" charset="0"/>
              <a:buChar char="•"/>
            </a:pPr>
            <a:r>
              <a:rPr lang="en-GB" sz="2000" dirty="0"/>
              <a:t>What you disagree with?</a:t>
            </a:r>
          </a:p>
          <a:p>
            <a:pPr marL="285750" indent="-285750">
              <a:buFont typeface="Arial" panose="020B0604020202020204" pitchFamily="34" charset="0"/>
              <a:buChar char="•"/>
            </a:pPr>
            <a:r>
              <a:rPr lang="en-GB" sz="2000" dirty="0"/>
              <a:t>Anything else? </a:t>
            </a:r>
          </a:p>
          <a:p>
            <a:pPr marL="285750" indent="-285750">
              <a:buFont typeface="Arial" panose="020B0604020202020204" pitchFamily="34" charset="0"/>
              <a:buChar char="•"/>
            </a:pPr>
            <a:endParaRPr lang="en-GB" sz="1400" dirty="0"/>
          </a:p>
          <a:p>
            <a:r>
              <a:rPr lang="en-GB" sz="2000" dirty="0">
                <a:solidFill>
                  <a:srgbClr val="E62247"/>
                </a:solidFill>
              </a:rPr>
              <a:t>Bring your notes to Module 4 to share.</a:t>
            </a:r>
          </a:p>
          <a:p>
            <a:r>
              <a:rPr lang="en-GB" sz="2800" dirty="0"/>
              <a:t> </a:t>
            </a:r>
          </a:p>
          <a:p>
            <a:endParaRPr lang="en-GB" dirty="0"/>
          </a:p>
        </p:txBody>
      </p:sp>
      <p:sp>
        <p:nvSpPr>
          <p:cNvPr id="5" name="Footer Placeholder 4">
            <a:extLst>
              <a:ext uri="{FF2B5EF4-FFF2-40B4-BE49-F238E27FC236}">
                <a16:creationId xmlns:a16="http://schemas.microsoft.com/office/drawing/2014/main" id="{73268A8A-8444-DB47-8677-1E474A5343CC}"/>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94775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02</a:t>
            </a:r>
          </a:p>
        </p:txBody>
      </p:sp>
      <p:sp>
        <p:nvSpPr>
          <p:cNvPr id="5" name="Subtitle 4"/>
          <p:cNvSpPr>
            <a:spLocks noGrp="1"/>
          </p:cNvSpPr>
          <p:nvPr>
            <p:ph type="subTitle" idx="1"/>
          </p:nvPr>
        </p:nvSpPr>
        <p:spPr/>
        <p:txBody>
          <a:bodyPr>
            <a:normAutofit/>
          </a:bodyPr>
          <a:lstStyle/>
          <a:p>
            <a:r>
              <a:rPr lang="en-GB" dirty="0"/>
              <a:t>About this module</a:t>
            </a:r>
          </a:p>
        </p:txBody>
      </p:sp>
    </p:spTree>
    <p:extLst>
      <p:ext uri="{BB962C8B-B14F-4D97-AF65-F5344CB8AC3E}">
        <p14:creationId xmlns:p14="http://schemas.microsoft.com/office/powerpoint/2010/main" val="43745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DA2C159E-F13C-4A85-9A41-E7669D3E0D70}" type="slidenum">
              <a:rPr lang="en-GB" smtClean="0"/>
              <a:pPr/>
              <a:t>8</a:t>
            </a:fld>
            <a:endParaRPr lang="en-GB"/>
          </a:p>
        </p:txBody>
      </p:sp>
      <p:sp>
        <p:nvSpPr>
          <p:cNvPr id="5" name="Text Placeholder 4"/>
          <p:cNvSpPr>
            <a:spLocks noGrp="1"/>
          </p:cNvSpPr>
          <p:nvPr>
            <p:ph type="body" sz="quarter" idx="12"/>
          </p:nvPr>
        </p:nvSpPr>
        <p:spPr>
          <a:xfrm>
            <a:off x="232950" y="949325"/>
            <a:ext cx="8274274" cy="4157100"/>
          </a:xfrm>
        </p:spPr>
        <p:txBody>
          <a:bodyPr vert="horz" lIns="0" tIns="0" rIns="0" bIns="0" rtlCol="0" anchor="t">
            <a:noAutofit/>
          </a:bodyPr>
          <a:lstStyle/>
          <a:p>
            <a:pPr marL="285750" indent="-285750">
              <a:lnSpc>
                <a:spcPct val="150000"/>
              </a:lnSpc>
              <a:buFont typeface="Arial" panose="020B0604020202020204" pitchFamily="34" charset="0"/>
              <a:buChar char="•"/>
            </a:pPr>
            <a:r>
              <a:rPr lang="en-GB" sz="2400" dirty="0"/>
              <a:t>House-keeping, health/safety – </a:t>
            </a:r>
            <a:r>
              <a:rPr lang="en-GB" sz="2400" dirty="0">
                <a:solidFill>
                  <a:srgbClr val="FF0000"/>
                </a:solidFill>
              </a:rPr>
              <a:t>populate with relevant info</a:t>
            </a:r>
            <a:endParaRPr lang="en-GB" sz="2400" dirty="0">
              <a:solidFill>
                <a:srgbClr val="FF0000"/>
              </a:solidFill>
              <a:cs typeface="Arial"/>
            </a:endParaRPr>
          </a:p>
          <a:p>
            <a:pPr marL="285750" indent="-285750">
              <a:lnSpc>
                <a:spcPct val="100000"/>
              </a:lnSpc>
              <a:buFont typeface="Arial" panose="020B0604020202020204" pitchFamily="34" charset="0"/>
              <a:buChar char="•"/>
            </a:pPr>
            <a:r>
              <a:rPr lang="en-GB" sz="2400" dirty="0"/>
              <a:t>Introductions – </a:t>
            </a:r>
            <a:r>
              <a:rPr lang="en-GB" sz="2400" dirty="0">
                <a:solidFill>
                  <a:srgbClr val="FF0000"/>
                </a:solidFill>
              </a:rPr>
              <a:t>participants can could feed back some information from the ‘while you wait’ activity – adapt according to number of participants</a:t>
            </a:r>
            <a:endParaRPr lang="en-GB" sz="2400" dirty="0">
              <a:solidFill>
                <a:srgbClr val="FF0000"/>
              </a:solidFill>
              <a:cs typeface="Arial"/>
            </a:endParaRPr>
          </a:p>
          <a:p>
            <a:pPr marL="285750" indent="-285750">
              <a:lnSpc>
                <a:spcPct val="150000"/>
              </a:lnSpc>
              <a:buFont typeface="Arial" panose="020B0604020202020204" pitchFamily="34" charset="0"/>
              <a:buChar char="•"/>
            </a:pPr>
            <a:r>
              <a:rPr lang="en-GB" sz="2400" dirty="0"/>
              <a:t>Reminder - Reflective log</a:t>
            </a:r>
            <a:endParaRPr lang="en-GB" sz="2400" dirty="0">
              <a:cs typeface="Arial"/>
            </a:endParaRPr>
          </a:p>
          <a:p>
            <a:pPr marL="285750" indent="-285750">
              <a:lnSpc>
                <a:spcPct val="150000"/>
              </a:lnSpc>
              <a:buFont typeface="Arial" panose="020B0604020202020204" pitchFamily="34" charset="0"/>
              <a:buChar char="•"/>
            </a:pPr>
            <a:r>
              <a:rPr lang="en-GB" sz="2400" dirty="0"/>
              <a:t>Reminder - </a:t>
            </a:r>
            <a:r>
              <a:rPr lang="en-GB" sz="2400" b="1" dirty="0"/>
              <a:t>Teaching for Mastery in FE Maths</a:t>
            </a:r>
            <a:r>
              <a:rPr lang="en-GB" sz="2400" dirty="0"/>
              <a:t> Padlet</a:t>
            </a:r>
          </a:p>
        </p:txBody>
      </p:sp>
      <p:sp>
        <p:nvSpPr>
          <p:cNvPr id="12" name="Title 11"/>
          <p:cNvSpPr>
            <a:spLocks noGrp="1"/>
          </p:cNvSpPr>
          <p:nvPr>
            <p:ph type="title"/>
          </p:nvPr>
        </p:nvSpPr>
        <p:spPr/>
        <p:txBody>
          <a:bodyPr/>
          <a:lstStyle/>
          <a:p>
            <a:br>
              <a:rPr lang="en-GB" sz="2000" dirty="0">
                <a:cs typeface="Arial"/>
              </a:rPr>
            </a:br>
            <a:r>
              <a:rPr lang="en-GB" sz="2400" dirty="0">
                <a:solidFill>
                  <a:srgbClr val="E62247"/>
                </a:solidFill>
              </a:rPr>
              <a:t>Welcome and introductions</a:t>
            </a:r>
          </a:p>
        </p:txBody>
      </p:sp>
      <p:sp>
        <p:nvSpPr>
          <p:cNvPr id="8" name="TextBox 7">
            <a:extLst>
              <a:ext uri="{FF2B5EF4-FFF2-40B4-BE49-F238E27FC236}">
                <a16:creationId xmlns:a16="http://schemas.microsoft.com/office/drawing/2014/main" id="{D895BCC0-A9C5-C683-27C4-D1046DEB4AA6}"/>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1811065F-5C93-AC05-B52F-F2A61C89B759}"/>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392650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1"/>
          </p:nvPr>
        </p:nvSpPr>
        <p:spPr/>
        <p:txBody>
          <a:bodyPr/>
          <a:lstStyle/>
          <a:p>
            <a:fld id="{DA2C159E-F13C-4A85-9A41-E7669D3E0D70}" type="slidenum">
              <a:rPr lang="en-GB" smtClean="0"/>
              <a:pPr/>
              <a:t>9</a:t>
            </a:fld>
            <a:endParaRPr lang="en-GB"/>
          </a:p>
        </p:txBody>
      </p:sp>
      <p:sp>
        <p:nvSpPr>
          <p:cNvPr id="3" name="Title 2">
            <a:extLst>
              <a:ext uri="{FF2B5EF4-FFF2-40B4-BE49-F238E27FC236}">
                <a16:creationId xmlns:a16="http://schemas.microsoft.com/office/drawing/2014/main" id="{9B17F10F-033F-42EB-98B7-B6F8D24F458B}"/>
              </a:ext>
            </a:extLst>
          </p:cNvPr>
          <p:cNvSpPr>
            <a:spLocks noGrp="1"/>
          </p:cNvSpPr>
          <p:nvPr>
            <p:ph type="title"/>
          </p:nvPr>
        </p:nvSpPr>
        <p:spPr/>
        <p:txBody>
          <a:bodyPr>
            <a:normAutofit/>
          </a:bodyPr>
          <a:lstStyle/>
          <a:p>
            <a:r>
              <a:rPr lang="en-GB" sz="2400" dirty="0">
                <a:solidFill>
                  <a:srgbClr val="E62247"/>
                </a:solidFill>
                <a:latin typeface="Arial headings"/>
                <a:cs typeface="Arial" panose="020B0604020202020204" pitchFamily="34" charset="0"/>
              </a:rPr>
              <a:t>Reminder - Course structure</a:t>
            </a:r>
            <a:endParaRPr lang="id-ID" sz="2400" dirty="0">
              <a:solidFill>
                <a:srgbClr val="E62247"/>
              </a:solidFill>
              <a:latin typeface="Arial headings"/>
              <a:cs typeface="Arial" panose="020B0604020202020204" pitchFamily="34" charset="0"/>
            </a:endParaRPr>
          </a:p>
        </p:txBody>
      </p:sp>
      <p:sp>
        <p:nvSpPr>
          <p:cNvPr id="7" name="Text Placeholder 6">
            <a:extLst>
              <a:ext uri="{FF2B5EF4-FFF2-40B4-BE49-F238E27FC236}">
                <a16:creationId xmlns:a16="http://schemas.microsoft.com/office/drawing/2014/main" id="{C54549FC-9D1B-446B-A0DD-3FADFA42C21B}"/>
              </a:ext>
            </a:extLst>
          </p:cNvPr>
          <p:cNvSpPr>
            <a:spLocks noGrp="1"/>
          </p:cNvSpPr>
          <p:nvPr>
            <p:ph type="body" sz="quarter" idx="12"/>
          </p:nvPr>
        </p:nvSpPr>
        <p:spPr>
          <a:xfrm>
            <a:off x="323528" y="770963"/>
            <a:ext cx="7667625" cy="3601574"/>
          </a:xfrm>
        </p:spPr>
        <p:txBody>
          <a:bodyPr vert="horz" lIns="91440" tIns="45720" rIns="91440" bIns="45720" rtlCol="0" anchor="t">
            <a:noAutofit/>
          </a:bodyPr>
          <a:lstStyle/>
          <a:p>
            <a:pPr marL="457200" indent="-457200">
              <a:spcBef>
                <a:spcPts val="1200"/>
              </a:spcBef>
              <a:buFont typeface="Arial" panose="020B0604020202020204" pitchFamily="34" charset="0"/>
              <a:buChar char="•"/>
            </a:pPr>
            <a:r>
              <a:rPr lang="en-GB" sz="2400" dirty="0">
                <a:solidFill>
                  <a:srgbClr val="E62247"/>
                </a:solidFill>
                <a:latin typeface="Arial"/>
                <a:cs typeface="Arial"/>
              </a:rPr>
              <a:t>Module 1: </a:t>
            </a:r>
            <a:r>
              <a:rPr lang="en-GB" sz="2400" dirty="0">
                <a:solidFill>
                  <a:srgbClr val="BE0064"/>
                </a:solidFill>
                <a:latin typeface="Arial"/>
                <a:cs typeface="Arial"/>
              </a:rPr>
              <a:t>	</a:t>
            </a:r>
            <a:r>
              <a:rPr lang="en-GB" sz="2400" dirty="0">
                <a:latin typeface="Arial"/>
                <a:cs typeface="Arial"/>
              </a:rPr>
              <a:t>Engagement and resilience</a:t>
            </a:r>
          </a:p>
          <a:p>
            <a:pPr marL="457200" indent="-457200">
              <a:spcBef>
                <a:spcPts val="1200"/>
              </a:spcBef>
              <a:buFont typeface="Arial" panose="020B0604020202020204" pitchFamily="34" charset="0"/>
              <a:buChar char="•"/>
            </a:pPr>
            <a:r>
              <a:rPr lang="en-GB" sz="2400" dirty="0">
                <a:solidFill>
                  <a:srgbClr val="E62247"/>
                </a:solidFill>
                <a:latin typeface="Arial"/>
                <a:cs typeface="Arial"/>
              </a:rPr>
              <a:t>Module 2: </a:t>
            </a:r>
            <a:r>
              <a:rPr lang="en-GB" sz="2400" dirty="0">
                <a:solidFill>
                  <a:srgbClr val="BE0064"/>
                </a:solidFill>
                <a:latin typeface="Arial"/>
                <a:cs typeface="Arial"/>
              </a:rPr>
              <a:t>	</a:t>
            </a:r>
            <a:r>
              <a:rPr lang="en-GB" sz="2400" dirty="0">
                <a:latin typeface="Arial"/>
                <a:cs typeface="Arial"/>
              </a:rPr>
              <a:t>Responsive teaching</a:t>
            </a:r>
          </a:p>
          <a:p>
            <a:pPr marL="457200" indent="-457200">
              <a:spcBef>
                <a:spcPts val="1200"/>
              </a:spcBef>
              <a:buFont typeface="Arial" panose="020B0604020202020204" pitchFamily="34" charset="0"/>
              <a:buChar char="•"/>
            </a:pPr>
            <a:r>
              <a:rPr lang="en-GB" sz="2400" dirty="0">
                <a:solidFill>
                  <a:srgbClr val="E62247"/>
                </a:solidFill>
                <a:latin typeface="Arial" panose="020B0604020202020204" pitchFamily="34" charset="0"/>
                <a:cs typeface="Arial" panose="020B0604020202020204" pitchFamily="34" charset="0"/>
              </a:rPr>
              <a:t>Module 3:   </a:t>
            </a:r>
            <a:r>
              <a:rPr lang="en-GB" sz="2400" dirty="0">
                <a:latin typeface="Arial" panose="020B0604020202020204" pitchFamily="34" charset="0"/>
                <a:cs typeface="Arial" panose="020B0604020202020204" pitchFamily="34" charset="0"/>
              </a:rPr>
              <a:t>Making sense of proportion</a:t>
            </a:r>
          </a:p>
          <a:p>
            <a:pPr marL="457200" indent="-457200">
              <a:spcBef>
                <a:spcPts val="1200"/>
              </a:spcBef>
              <a:buFont typeface="Arial" panose="020B0604020202020204" pitchFamily="34" charset="0"/>
              <a:buChar char="•"/>
            </a:pPr>
            <a:r>
              <a:rPr lang="en-GB" sz="2400" b="1" dirty="0">
                <a:solidFill>
                  <a:srgbClr val="E62247"/>
                </a:solidFill>
                <a:latin typeface="Arial" panose="020B0604020202020204" pitchFamily="34" charset="0"/>
                <a:cs typeface="Arial" panose="020B0604020202020204" pitchFamily="34" charset="0"/>
              </a:rPr>
              <a:t>Module 4:  Working with manipulatives</a:t>
            </a:r>
          </a:p>
          <a:p>
            <a:pPr marL="457200" indent="-457200">
              <a:spcBef>
                <a:spcPts val="1200"/>
              </a:spcBef>
              <a:buFont typeface="Arial" panose="020B0604020202020204" pitchFamily="34" charset="0"/>
              <a:buChar char="•"/>
            </a:pPr>
            <a:r>
              <a:rPr lang="en-GB" sz="2400" dirty="0">
                <a:solidFill>
                  <a:srgbClr val="E62247"/>
                </a:solidFill>
                <a:latin typeface="Arial" panose="020B0604020202020204" pitchFamily="34" charset="0"/>
                <a:cs typeface="Arial" panose="020B0604020202020204" pitchFamily="34" charset="0"/>
              </a:rPr>
              <a:t>Module 5: </a:t>
            </a:r>
            <a:r>
              <a:rPr lang="en-GB" sz="2400" dirty="0">
                <a:solidFill>
                  <a:srgbClr val="BE0064"/>
                </a:solidFill>
                <a:latin typeface="Arial" panose="020B060402020202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Getting "unstuck"- reasoning and 				problem solving</a:t>
            </a:r>
            <a:r>
              <a:rPr lang="en-GB" sz="2400" dirty="0">
                <a:latin typeface="Arial" panose="020B0604020202020204" pitchFamily="34" charset="0"/>
                <a:cs typeface="Arial" panose="020B0604020202020204" pitchFamily="34" charset="0"/>
              </a:rPr>
              <a:t> </a:t>
            </a:r>
          </a:p>
          <a:p>
            <a:pPr marL="457200" indent="-457200">
              <a:spcBef>
                <a:spcPts val="1200"/>
              </a:spcBef>
              <a:buFont typeface="Arial" panose="020B0604020202020204" pitchFamily="34" charset="0"/>
              <a:buChar char="•"/>
            </a:pPr>
            <a:r>
              <a:rPr lang="en-GB" sz="2400" dirty="0">
                <a:solidFill>
                  <a:srgbClr val="E62247"/>
                </a:solidFill>
                <a:latin typeface="Arial" panose="020B0604020202020204" pitchFamily="34" charset="0"/>
                <a:cs typeface="Arial" panose="020B0604020202020204" pitchFamily="34" charset="0"/>
              </a:rPr>
              <a:t>Module 6:   </a:t>
            </a:r>
            <a:r>
              <a:rPr lang="en-GB" sz="2400" dirty="0">
                <a:latin typeface="Arial" panose="020B0604020202020204" pitchFamily="34" charset="0"/>
                <a:cs typeface="Arial" panose="020B0604020202020204" pitchFamily="34" charset="0"/>
              </a:rPr>
              <a:t>Planning for learning</a:t>
            </a:r>
            <a:endParaRPr lang="en-GB" sz="2400" dirty="0">
              <a:latin typeface="Arial"/>
              <a:cs typeface="Arial"/>
            </a:endParaRPr>
          </a:p>
        </p:txBody>
      </p:sp>
      <p:sp>
        <p:nvSpPr>
          <p:cNvPr id="4" name="Footer Placeholder 3">
            <a:extLst>
              <a:ext uri="{FF2B5EF4-FFF2-40B4-BE49-F238E27FC236}">
                <a16:creationId xmlns:a16="http://schemas.microsoft.com/office/drawing/2014/main" id="{04B1CADB-5698-6945-94F5-50384524047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092138697"/>
      </p:ext>
    </p:extLst>
  </p:cSld>
  <p:clrMapOvr>
    <a:masterClrMapping/>
  </p:clrMapOvr>
</p:sld>
</file>

<file path=ppt/theme/theme1.xml><?xml version="1.0" encoding="utf-8"?>
<a:theme xmlns:a="http://schemas.openxmlformats.org/drawingml/2006/main" name="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TF Master">
  <a:themeElements>
    <a:clrScheme name="Custom 5">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7.xml><?xml version="1.0" encoding="utf-8"?>
<a:theme xmlns:a="http://schemas.openxmlformats.org/drawingml/2006/main" name="1_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7CAC7-275A-42CF-AC98-35589B097D2F}">
  <ds:schemaRefs>
    <ds:schemaRef ds:uri="c5cf19a6-e467-491d-9af0-5a70f09a6a41"/>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a943fffa-545b-4eca-b17d-5f9a138dda08"/>
    <ds:schemaRef ds:uri="http://www.w3.org/XML/1998/namespace"/>
  </ds:schemaRefs>
</ds:datastoreItem>
</file>

<file path=customXml/itemProps2.xml><?xml version="1.0" encoding="utf-8"?>
<ds:datastoreItem xmlns:ds="http://schemas.openxmlformats.org/officeDocument/2006/customXml" ds:itemID="{23DA0907-8476-43DA-9D10-9815955A8354}">
  <ds:schemaRefs>
    <ds:schemaRef ds:uri="http://schemas.microsoft.com/sharepoint/v3/contenttype/forms"/>
  </ds:schemaRefs>
</ds:datastoreItem>
</file>

<file path=customXml/itemProps3.xml><?xml version="1.0" encoding="utf-8"?>
<ds:datastoreItem xmlns:ds="http://schemas.openxmlformats.org/officeDocument/2006/customXml" ds:itemID="{7C5D333D-7B0B-474E-B6C7-2317CA616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TotalTime>
  <Words>5284</Words>
  <Application>Microsoft Macintosh PowerPoint</Application>
  <PresentationFormat>On-screen Show (16:9)</PresentationFormat>
  <Paragraphs>666</Paragraphs>
  <Slides>59</Slides>
  <Notes>54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59</vt:i4>
      </vt:variant>
    </vt:vector>
  </HeadingPairs>
  <TitlesOfParts>
    <vt:vector size="75" baseType="lpstr">
      <vt:lpstr>Arial</vt:lpstr>
      <vt:lpstr>Arial headings</vt:lpstr>
      <vt:lpstr>Bariol Bold</vt:lpstr>
      <vt:lpstr>Bariol Regular</vt:lpstr>
      <vt:lpstr>Calibri</vt:lpstr>
      <vt:lpstr>Calibri Light</vt:lpstr>
      <vt:lpstr>Cambria Math</vt:lpstr>
      <vt:lpstr>Roboto</vt:lpstr>
      <vt:lpstr>Times New Roman</vt:lpstr>
      <vt:lpstr>ETF Master</vt:lpstr>
      <vt:lpstr>Custom Design</vt:lpstr>
      <vt:lpstr>1_ETF Master</vt:lpstr>
      <vt:lpstr>Office Theme</vt:lpstr>
      <vt:lpstr>1_Office Theme</vt:lpstr>
      <vt:lpstr>2_ETF Master</vt:lpstr>
      <vt:lpstr>1_ETF Master</vt:lpstr>
      <vt:lpstr>Teaching for Mastery in FE Maths</vt:lpstr>
      <vt:lpstr>00</vt:lpstr>
      <vt:lpstr>If you wish, while you are waiting, discuss your answers to some of these questions.</vt:lpstr>
      <vt:lpstr>01</vt:lpstr>
      <vt:lpstr>Gap task between Modules 3 and 4</vt:lpstr>
      <vt:lpstr>Gap task between Modules 3 and 4</vt:lpstr>
      <vt:lpstr>02</vt:lpstr>
      <vt:lpstr> Welcome and introductions</vt:lpstr>
      <vt:lpstr>Reminder - Course structure</vt:lpstr>
      <vt:lpstr>Aims</vt:lpstr>
      <vt:lpstr>Today’s schedule</vt:lpstr>
      <vt:lpstr>03</vt:lpstr>
      <vt:lpstr>Reminder – Module 3 gap task</vt:lpstr>
      <vt:lpstr>A diagram mapping the connections in mathematics</vt:lpstr>
      <vt:lpstr>PowerPoint Presentation</vt:lpstr>
      <vt:lpstr>04</vt:lpstr>
      <vt:lpstr>Lev Vygotsky 1896-1934 </vt:lpstr>
      <vt:lpstr>Jerome Bruner 1915-2016</vt:lpstr>
      <vt:lpstr>CPA in practice</vt:lpstr>
      <vt:lpstr>What are manipulatives? </vt:lpstr>
      <vt:lpstr>Current use of manipulatives in FE maths teaching</vt:lpstr>
      <vt:lpstr>More examples of manipulatives</vt:lpstr>
      <vt:lpstr>…and more</vt:lpstr>
      <vt:lpstr>05</vt:lpstr>
      <vt:lpstr>Exploring negative numbers</vt:lpstr>
      <vt:lpstr>PowerPoint Presentation</vt:lpstr>
      <vt:lpstr>PowerPoint Presentation</vt:lpstr>
      <vt:lpstr>Represent the number 3</vt:lpstr>
      <vt:lpstr>How many ways can the number 3 be represented using double sided counters?</vt:lpstr>
      <vt:lpstr>Adding and subtracting directed numbers </vt:lpstr>
      <vt:lpstr>Using counters in calculations –  an example </vt:lpstr>
      <vt:lpstr>Try to model these questions using your counters</vt:lpstr>
      <vt:lpstr>06</vt:lpstr>
      <vt:lpstr>Why bother with algebra tiles?  </vt:lpstr>
      <vt:lpstr>Impact of the use of algebra tiles in one college</vt:lpstr>
      <vt:lpstr>Moving on to algebra tiles</vt:lpstr>
      <vt:lpstr>Exploring algebra – what is a variable?  CPA in practice</vt:lpstr>
      <vt:lpstr>Create these expressions and equations using your tiles</vt:lpstr>
      <vt:lpstr>Building Up Equations –  work in pairs</vt:lpstr>
      <vt:lpstr>Taking equations apart (solving for x)</vt:lpstr>
      <vt:lpstr>PowerPoint Presentation</vt:lpstr>
      <vt:lpstr>Break</vt:lpstr>
      <vt:lpstr>What else can we do with algebra tiles? </vt:lpstr>
      <vt:lpstr>Now try these</vt:lpstr>
      <vt:lpstr>Factorising</vt:lpstr>
      <vt:lpstr>6𝑥 + 8 = 2(3𝑥 + 4)</vt:lpstr>
      <vt:lpstr>Using an area model to factorise (pictorial representation)  Factorise 6 + 2𝑥</vt:lpstr>
      <vt:lpstr>Using area models to expand brackets</vt:lpstr>
      <vt:lpstr>PowerPoint Presentation</vt:lpstr>
      <vt:lpstr>Finally…</vt:lpstr>
      <vt:lpstr>07</vt:lpstr>
      <vt:lpstr>Conceptual variation</vt:lpstr>
      <vt:lpstr>Exploring activities involving multiple representations</vt:lpstr>
      <vt:lpstr>Other resources using these approaches</vt:lpstr>
      <vt:lpstr>08</vt:lpstr>
      <vt:lpstr>What changes will you make in your practice?</vt:lpstr>
      <vt:lpstr>Gap task between Modules 4 and 5</vt:lpstr>
      <vt:lpstr>Further CfEM resources about using manipulatives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subject/>
  <dc:creator>Richard Overton</dc:creator>
  <cp:keywords/>
  <dc:description/>
  <cp:lastModifiedBy>Steve Pardoe</cp:lastModifiedBy>
  <cp:revision>205</cp:revision>
  <cp:lastPrinted>2022-05-21T06:52:25Z</cp:lastPrinted>
  <dcterms:created xsi:type="dcterms:W3CDTF">2020-10-20T08:50:32Z</dcterms:created>
  <dcterms:modified xsi:type="dcterms:W3CDTF">2023-05-17T13:25:25Z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MediaServiceImageTags">
    <vt:lpwstr/>
  </property>
</Properties>
</file>